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10" r:id="rId7"/>
    <p:sldMasterId id="2147483722" r:id="rId8"/>
    <p:sldMasterId id="2147483734" r:id="rId9"/>
    <p:sldMasterId id="2147483746" r:id="rId10"/>
    <p:sldMasterId id="2147483758" r:id="rId11"/>
    <p:sldMasterId id="2147483770" r:id="rId12"/>
  </p:sldMasterIdLst>
  <p:sldIdLst>
    <p:sldId id="345" r:id="rId13"/>
    <p:sldId id="257" r:id="rId14"/>
    <p:sldId id="256"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11" r:id="rId81"/>
    <p:sldId id="312" r:id="rId82"/>
    <p:sldId id="313" r:id="rId83"/>
    <p:sldId id="314" r:id="rId84"/>
    <p:sldId id="315" r:id="rId85"/>
    <p:sldId id="316" r:id="rId86"/>
    <p:sldId id="317" r:id="rId87"/>
    <p:sldId id="318" r:id="rId88"/>
    <p:sldId id="319" r:id="rId89"/>
    <p:sldId id="320" r:id="rId90"/>
    <p:sldId id="321"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248"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79.xml"/><Relationship Id="rId90" Type="http://schemas.openxmlformats.org/officeDocument/2006/relationships/slide" Target="slides/slide78.xml"/><Relationship Id="rId9" Type="http://schemas.openxmlformats.org/officeDocument/2006/relationships/slideMaster" Target="slideMasters/slideMaster8.xml"/><Relationship Id="rId89" Type="http://schemas.openxmlformats.org/officeDocument/2006/relationships/slide" Target="slides/slide77.xml"/><Relationship Id="rId88" Type="http://schemas.openxmlformats.org/officeDocument/2006/relationships/slide" Target="slides/slide76.xml"/><Relationship Id="rId87" Type="http://schemas.openxmlformats.org/officeDocument/2006/relationships/slide" Target="slides/slide75.xml"/><Relationship Id="rId86" Type="http://schemas.openxmlformats.org/officeDocument/2006/relationships/slide" Target="slides/slide74.xml"/><Relationship Id="rId85" Type="http://schemas.openxmlformats.org/officeDocument/2006/relationships/slide" Target="slides/slide73.xml"/><Relationship Id="rId84" Type="http://schemas.openxmlformats.org/officeDocument/2006/relationships/slide" Target="slides/slide72.xml"/><Relationship Id="rId83" Type="http://schemas.openxmlformats.org/officeDocument/2006/relationships/slide" Target="slides/slide71.xml"/><Relationship Id="rId82" Type="http://schemas.openxmlformats.org/officeDocument/2006/relationships/slide" Target="slides/slide70.xml"/><Relationship Id="rId81" Type="http://schemas.openxmlformats.org/officeDocument/2006/relationships/slide" Target="slides/slide69.xml"/><Relationship Id="rId80" Type="http://schemas.openxmlformats.org/officeDocument/2006/relationships/slide" Target="slides/slide68.xml"/><Relationship Id="rId8" Type="http://schemas.openxmlformats.org/officeDocument/2006/relationships/slideMaster" Target="slideMasters/slideMaster7.xml"/><Relationship Id="rId79" Type="http://schemas.openxmlformats.org/officeDocument/2006/relationships/slide" Target="slides/slide67.xml"/><Relationship Id="rId78" Type="http://schemas.openxmlformats.org/officeDocument/2006/relationships/slide" Target="slides/slide66.xml"/><Relationship Id="rId77" Type="http://schemas.openxmlformats.org/officeDocument/2006/relationships/slide" Target="slides/slide65.xml"/><Relationship Id="rId76" Type="http://schemas.openxmlformats.org/officeDocument/2006/relationships/slide" Target="slides/slide64.xml"/><Relationship Id="rId75" Type="http://schemas.openxmlformats.org/officeDocument/2006/relationships/slide" Target="slides/slide63.xml"/><Relationship Id="rId74" Type="http://schemas.openxmlformats.org/officeDocument/2006/relationships/slide" Target="slides/slide62.xml"/><Relationship Id="rId73" Type="http://schemas.openxmlformats.org/officeDocument/2006/relationships/slide" Target="slides/slide61.xml"/><Relationship Id="rId72" Type="http://schemas.openxmlformats.org/officeDocument/2006/relationships/slide" Target="slides/slide60.xml"/><Relationship Id="rId71" Type="http://schemas.openxmlformats.org/officeDocument/2006/relationships/slide" Target="slides/slide59.xml"/><Relationship Id="rId70" Type="http://schemas.openxmlformats.org/officeDocument/2006/relationships/slide" Target="slides/slide58.xml"/><Relationship Id="rId7" Type="http://schemas.openxmlformats.org/officeDocument/2006/relationships/slideMaster" Target="slideMasters/slideMaster6.xml"/><Relationship Id="rId69" Type="http://schemas.openxmlformats.org/officeDocument/2006/relationships/slide" Target="slides/slide57.xml"/><Relationship Id="rId68" Type="http://schemas.openxmlformats.org/officeDocument/2006/relationships/slide" Target="slides/slide56.xml"/><Relationship Id="rId67" Type="http://schemas.openxmlformats.org/officeDocument/2006/relationships/slide" Target="slides/slide55.xml"/><Relationship Id="rId66" Type="http://schemas.openxmlformats.org/officeDocument/2006/relationships/slide" Target="slides/slide54.xml"/><Relationship Id="rId65" Type="http://schemas.openxmlformats.org/officeDocument/2006/relationships/slide" Target="slides/slide53.xml"/><Relationship Id="rId64" Type="http://schemas.openxmlformats.org/officeDocument/2006/relationships/slide" Target="slides/slide52.xml"/><Relationship Id="rId63" Type="http://schemas.openxmlformats.org/officeDocument/2006/relationships/slide" Target="slides/slide51.xml"/><Relationship Id="rId62" Type="http://schemas.openxmlformats.org/officeDocument/2006/relationships/slide" Target="slides/slide50.xml"/><Relationship Id="rId61" Type="http://schemas.openxmlformats.org/officeDocument/2006/relationships/slide" Target="slides/slide49.xml"/><Relationship Id="rId60" Type="http://schemas.openxmlformats.org/officeDocument/2006/relationships/slide" Target="slides/slide48.xml"/><Relationship Id="rId6" Type="http://schemas.openxmlformats.org/officeDocument/2006/relationships/slideMaster" Target="slideMasters/slideMaster5.xml"/><Relationship Id="rId59" Type="http://schemas.openxmlformats.org/officeDocument/2006/relationships/slide" Target="slides/slide47.xml"/><Relationship Id="rId58" Type="http://schemas.openxmlformats.org/officeDocument/2006/relationships/slide" Target="slides/slide46.xml"/><Relationship Id="rId57" Type="http://schemas.openxmlformats.org/officeDocument/2006/relationships/slide" Target="slides/slide45.xml"/><Relationship Id="rId56" Type="http://schemas.openxmlformats.org/officeDocument/2006/relationships/slide" Target="slides/slide44.xml"/><Relationship Id="rId55" Type="http://schemas.openxmlformats.org/officeDocument/2006/relationships/slide" Target="slides/slide43.xml"/><Relationship Id="rId54" Type="http://schemas.openxmlformats.org/officeDocument/2006/relationships/slide" Target="slides/slide42.xml"/><Relationship Id="rId53" Type="http://schemas.openxmlformats.org/officeDocument/2006/relationships/slide" Target="slides/slide41.xml"/><Relationship Id="rId52" Type="http://schemas.openxmlformats.org/officeDocument/2006/relationships/slide" Target="slides/slide40.xml"/><Relationship Id="rId51" Type="http://schemas.openxmlformats.org/officeDocument/2006/relationships/slide" Target="slides/slide39.xml"/><Relationship Id="rId50" Type="http://schemas.openxmlformats.org/officeDocument/2006/relationships/slide" Target="slides/slide38.xml"/><Relationship Id="rId5" Type="http://schemas.openxmlformats.org/officeDocument/2006/relationships/slideMaster" Target="slideMasters/slideMaster4.xml"/><Relationship Id="rId49" Type="http://schemas.openxmlformats.org/officeDocument/2006/relationships/slide" Target="slides/slide37.xml"/><Relationship Id="rId48" Type="http://schemas.openxmlformats.org/officeDocument/2006/relationships/slide" Target="slides/slide36.xml"/><Relationship Id="rId47" Type="http://schemas.openxmlformats.org/officeDocument/2006/relationships/slide" Target="slides/slide35.xml"/><Relationship Id="rId46" Type="http://schemas.openxmlformats.org/officeDocument/2006/relationships/slide" Target="slides/slide34.xml"/><Relationship Id="rId45" Type="http://schemas.openxmlformats.org/officeDocument/2006/relationships/slide" Target="slides/slide33.xml"/><Relationship Id="rId44" Type="http://schemas.openxmlformats.org/officeDocument/2006/relationships/slide" Target="slides/slide32.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09600" y="1600200"/>
            <a:ext cx="53848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97600" y="1600200"/>
            <a:ext cx="53848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40317" y="2505075"/>
            <a:ext cx="5158316"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71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09600" y="274638"/>
            <a:ext cx="8026400" cy="585152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150" y="3602038"/>
            <a:ext cx="91449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9D6C66-B64F-4F85-BD64-802D83668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C49F5-3722-42C4-839D-2C8D2EA5F53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38"/>
            <a:ext cx="10516635"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933" y="4589463"/>
            <a:ext cx="10516635"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60" y="1600200"/>
            <a:ext cx="5377201"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6339" y="1600200"/>
            <a:ext cx="5377201"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892" y="1778438"/>
            <a:ext cx="487405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892" y="2665379"/>
            <a:ext cx="487405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7555" y="1778438"/>
            <a:ext cx="4898058"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7555" y="2665379"/>
            <a:ext cx="4898058"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5"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698" y="987425"/>
            <a:ext cx="6172808"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871" y="2057400"/>
            <a:ext cx="393262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698" y="457201"/>
            <a:ext cx="6172808"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871" y="2057400"/>
            <a:ext cx="416575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070" y="274638"/>
            <a:ext cx="274347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60" y="274638"/>
            <a:ext cx="8071368"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150" y="3602038"/>
            <a:ext cx="91449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38"/>
            <a:ext cx="10516635"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933" y="4589463"/>
            <a:ext cx="10516635"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60" y="1600200"/>
            <a:ext cx="5377201"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6339" y="1600200"/>
            <a:ext cx="5377201"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892" y="1778438"/>
            <a:ext cx="487405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892" y="2665379"/>
            <a:ext cx="487405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7555" y="1778438"/>
            <a:ext cx="4898058"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7555" y="2665379"/>
            <a:ext cx="4898058"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5"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698" y="987425"/>
            <a:ext cx="6172808"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871" y="2057400"/>
            <a:ext cx="393262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698" y="457201"/>
            <a:ext cx="6172808"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871" y="2057400"/>
            <a:ext cx="416575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070" y="274638"/>
            <a:ext cx="274347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60" y="274638"/>
            <a:ext cx="8071368"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150" y="3602038"/>
            <a:ext cx="91449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3" y="1709738"/>
            <a:ext cx="10516635"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933" y="4589463"/>
            <a:ext cx="10516635"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60" y="1600200"/>
            <a:ext cx="5377201"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6339" y="1600200"/>
            <a:ext cx="5377201"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892" y="1778438"/>
            <a:ext cx="487405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892" y="2665379"/>
            <a:ext cx="487405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7555" y="1778438"/>
            <a:ext cx="4898058"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7555" y="2665379"/>
            <a:ext cx="4898058"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5"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698" y="987425"/>
            <a:ext cx="6172808"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871" y="2057400"/>
            <a:ext cx="393262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698" y="457201"/>
            <a:ext cx="6172808"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871" y="2057400"/>
            <a:ext cx="416575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070" y="274638"/>
            <a:ext cx="274347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60" y="274638"/>
            <a:ext cx="8071368"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ounded Rectangle 15"/>
          <p:cNvSpPr/>
          <p:nvPr userDrawn="1"/>
        </p:nvSpPr>
        <p:spPr>
          <a:xfrm>
            <a:off x="304801" y="228601"/>
            <a:ext cx="11595100"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5" name="Group 9"/>
          <p:cNvGrpSpPr>
            <a:grpSpLocks noChangeAspect="1"/>
          </p:cNvGrpSpPr>
          <p:nvPr userDrawn="1"/>
        </p:nvGrpSpPr>
        <p:grpSpPr bwMode="auto">
          <a:xfrm>
            <a:off x="281517" y="5354639"/>
            <a:ext cx="11631083" cy="1330325"/>
            <a:chOff x="-3905250" y="4294188"/>
            <a:chExt cx="13011150" cy="1892300"/>
          </a:xfrm>
        </p:grpSpPr>
        <p:sp>
          <p:nvSpPr>
            <p:cNvPr id="6"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0" name="Freeform 10"/>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1"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2"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3" name="Slide Number Placeholder 5"/>
          <p:cNvSpPr>
            <a:spLocks noGrp="1"/>
          </p:cNvSpPr>
          <p:nvPr>
            <p:ph type="sldNum" sz="quarter" idx="12"/>
          </p:nvPr>
        </p:nvSpPr>
        <p:spPr/>
        <p:txBody>
          <a:bodyPr/>
          <a:lstStyle>
            <a:lvl1pPr>
              <a:defRPr/>
            </a:lvl1pPr>
          </a:lstStyle>
          <a:p>
            <a:pPr>
              <a:defRPr/>
            </a:pPr>
            <a:fld id="{28A876B5-3129-4ACD-87E9-F56200460582}" type="slidenum">
              <a:rPr lang="zh-CN" altLang="zh-CN">
                <a:solidFill>
                  <a:srgbClr val="073E87"/>
                </a:solidFill>
              </a:rPr>
            </a:fld>
            <a:endParaRPr lang="zh-CN" altLang="zh-CN">
              <a:solidFill>
                <a:srgbClr val="073E87"/>
              </a:solidFill>
            </a:endParaRPr>
          </a:p>
        </p:txBody>
      </p:sp>
      <p:pic>
        <p:nvPicPr>
          <p:cNvPr id="14" name="图片 13"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7" name="Title 6"/>
          <p:cNvSpPr>
            <a:spLocks noGrp="1"/>
          </p:cNvSpPr>
          <p:nvPr>
            <p:ph type="title"/>
          </p:nvPr>
        </p:nvSpPr>
        <p:spPr/>
        <p:txBody>
          <a:bodyPr/>
          <a:lstStyle/>
          <a:p>
            <a:r>
              <a:rPr lang="zh-CN" altLang="en-US" smtClean="0"/>
              <a:t>单击此处编辑母版标题样式</a:t>
            </a:r>
            <a:endParaRPr lang="en-US"/>
          </a:p>
        </p:txBody>
      </p:sp>
      <p:sp>
        <p:nvSpPr>
          <p:cNvPr id="4"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6" name="Slide Number Placeholder 5"/>
          <p:cNvSpPr>
            <a:spLocks noGrp="1"/>
          </p:cNvSpPr>
          <p:nvPr>
            <p:ph type="sldNum" sz="quarter" idx="12"/>
          </p:nvPr>
        </p:nvSpPr>
        <p:spPr/>
        <p:txBody>
          <a:bodyPr/>
          <a:lstStyle>
            <a:lvl1pPr>
              <a:defRPr/>
            </a:lvl1pPr>
          </a:lstStyle>
          <a:p>
            <a:pPr>
              <a:defRPr/>
            </a:pPr>
            <a:fld id="{88F36E78-CDDD-4DCB-85B5-261AEEB6CB8A}"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4" name="Rounded Rectangle 13"/>
          <p:cNvSpPr/>
          <p:nvPr userDrawn="1"/>
        </p:nvSpPr>
        <p:spPr>
          <a:xfrm>
            <a:off x="304801" y="228600"/>
            <a:ext cx="11595100"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sp>
        <p:nvSpPr>
          <p:cNvPr id="5" name="Freeform 14"/>
          <p:cNvSpPr/>
          <p:nvPr userDrawn="1"/>
        </p:nvSpPr>
        <p:spPr bwMode="hidden">
          <a:xfrm>
            <a:off x="8062384" y="4203701"/>
            <a:ext cx="3835400" cy="714375"/>
          </a:xfrm>
          <a:custGeom>
            <a:avLst/>
            <a:gdLst>
              <a:gd name="T0" fmla="*/ 2147483647 w 2706"/>
              <a:gd name="T1" fmla="*/ 0 h 640"/>
              <a:gd name="T2" fmla="*/ 2147483647 w 2706"/>
              <a:gd name="T3" fmla="*/ 0 h 640"/>
              <a:gd name="T4" fmla="*/ 2147483647 w 2706"/>
              <a:gd name="T5" fmla="*/ 22426910 h 640"/>
              <a:gd name="T6" fmla="*/ 2147483647 w 2706"/>
              <a:gd name="T7" fmla="*/ 47345203 h 640"/>
              <a:gd name="T8" fmla="*/ 2147483647 w 2706"/>
              <a:gd name="T9" fmla="*/ 74755995 h 640"/>
              <a:gd name="T10" fmla="*/ 2147483647 w 2706"/>
              <a:gd name="T11" fmla="*/ 102165671 h 640"/>
              <a:gd name="T12" fmla="*/ 2147483647 w 2706"/>
              <a:gd name="T13" fmla="*/ 134560345 h 640"/>
              <a:gd name="T14" fmla="*/ 2147483647 w 2706"/>
              <a:gd name="T15" fmla="*/ 166953902 h 640"/>
              <a:gd name="T16" fmla="*/ 2088287069 w 2706"/>
              <a:gd name="T17" fmla="*/ 204332458 h 640"/>
              <a:gd name="T18" fmla="*/ 1936864244 w 2706"/>
              <a:gd name="T19" fmla="*/ 241709897 h 640"/>
              <a:gd name="T20" fmla="*/ 1936864244 w 2706"/>
              <a:gd name="T21" fmla="*/ 241709897 h 640"/>
              <a:gd name="T22" fmla="*/ 1663397460 w 2706"/>
              <a:gd name="T23" fmla="*/ 313973394 h 640"/>
              <a:gd name="T24" fmla="*/ 1396711723 w 2706"/>
              <a:gd name="T25" fmla="*/ 378761625 h 640"/>
              <a:gd name="T26" fmla="*/ 1141325958 w 2706"/>
              <a:gd name="T27" fmla="*/ 438565975 h 640"/>
              <a:gd name="T28" fmla="*/ 894980172 w 2706"/>
              <a:gd name="T29" fmla="*/ 495878941 h 640"/>
              <a:gd name="T30" fmla="*/ 659935422 w 2706"/>
              <a:gd name="T31" fmla="*/ 545715527 h 640"/>
              <a:gd name="T32" fmla="*/ 431669593 w 2706"/>
              <a:gd name="T33" fmla="*/ 590569348 h 640"/>
              <a:gd name="T34" fmla="*/ 212444804 w 2706"/>
              <a:gd name="T35" fmla="*/ 632930669 h 640"/>
              <a:gd name="T36" fmla="*/ 0 w 2706"/>
              <a:gd name="T37" fmla="*/ 670308108 h 640"/>
              <a:gd name="T38" fmla="*/ 0 w 2706"/>
              <a:gd name="T39" fmla="*/ 670308108 h 640"/>
              <a:gd name="T40" fmla="*/ 146902836 w 2706"/>
              <a:gd name="T41" fmla="*/ 692735019 h 640"/>
              <a:gd name="T42" fmla="*/ 287026751 w 2706"/>
              <a:gd name="T43" fmla="*/ 712670546 h 640"/>
              <a:gd name="T44" fmla="*/ 422629614 w 2706"/>
              <a:gd name="T45" fmla="*/ 730113574 h 640"/>
              <a:gd name="T46" fmla="*/ 555972483 w 2706"/>
              <a:gd name="T47" fmla="*/ 745064104 h 640"/>
              <a:gd name="T48" fmla="*/ 684795362 w 2706"/>
              <a:gd name="T49" fmla="*/ 760015749 h 640"/>
              <a:gd name="T50" fmla="*/ 809098253 w 2706"/>
              <a:gd name="T51" fmla="*/ 769982396 h 640"/>
              <a:gd name="T52" fmla="*/ 928881154 w 2706"/>
              <a:gd name="T53" fmla="*/ 779950160 h 640"/>
              <a:gd name="T54" fmla="*/ 1046404060 w 2706"/>
              <a:gd name="T55" fmla="*/ 787425425 h 640"/>
              <a:gd name="T56" fmla="*/ 1161665909 w 2706"/>
              <a:gd name="T57" fmla="*/ 792409307 h 640"/>
              <a:gd name="T58" fmla="*/ 1272408832 w 2706"/>
              <a:gd name="T59" fmla="*/ 794901806 h 640"/>
              <a:gd name="T60" fmla="*/ 1378630703 w 2706"/>
              <a:gd name="T61" fmla="*/ 797393188 h 640"/>
              <a:gd name="T62" fmla="*/ 1482593642 w 2706"/>
              <a:gd name="T63" fmla="*/ 797393188 h 640"/>
              <a:gd name="T64" fmla="*/ 1584295524 w 2706"/>
              <a:gd name="T65" fmla="*/ 794901806 h 640"/>
              <a:gd name="T66" fmla="*/ 1683738474 w 2706"/>
              <a:gd name="T67" fmla="*/ 792409307 h 640"/>
              <a:gd name="T68" fmla="*/ 1778660372 w 2706"/>
              <a:gd name="T69" fmla="*/ 787425425 h 640"/>
              <a:gd name="T70" fmla="*/ 1871322275 w 2706"/>
              <a:gd name="T71" fmla="*/ 779950160 h 640"/>
              <a:gd name="T72" fmla="*/ 1959464189 w 2706"/>
              <a:gd name="T73" fmla="*/ 772474896 h 640"/>
              <a:gd name="T74" fmla="*/ 2047606104 w 2706"/>
              <a:gd name="T75" fmla="*/ 762507132 h 640"/>
              <a:gd name="T76" fmla="*/ 2131228029 w 2706"/>
              <a:gd name="T77" fmla="*/ 750047985 h 640"/>
              <a:gd name="T78" fmla="*/ 2147483647 w 2706"/>
              <a:gd name="T79" fmla="*/ 737588839 h 640"/>
              <a:gd name="T80" fmla="*/ 2147483647 w 2706"/>
              <a:gd name="T81" fmla="*/ 722637193 h 640"/>
              <a:gd name="T82" fmla="*/ 2147483647 w 2706"/>
              <a:gd name="T83" fmla="*/ 707686664 h 640"/>
              <a:gd name="T84" fmla="*/ 2147483647 w 2706"/>
              <a:gd name="T85" fmla="*/ 690243636 h 640"/>
              <a:gd name="T86" fmla="*/ 2147483647 w 2706"/>
              <a:gd name="T87" fmla="*/ 672800607 h 640"/>
              <a:gd name="T88" fmla="*/ 2147483647 w 2706"/>
              <a:gd name="T89" fmla="*/ 652866196 h 640"/>
              <a:gd name="T90" fmla="*/ 2147483647 w 2706"/>
              <a:gd name="T91" fmla="*/ 632930669 h 640"/>
              <a:gd name="T92" fmla="*/ 2147483647 w 2706"/>
              <a:gd name="T93" fmla="*/ 610503759 h 640"/>
              <a:gd name="T94" fmla="*/ 2147483647 w 2706"/>
              <a:gd name="T95" fmla="*/ 588077965 h 640"/>
              <a:gd name="T96" fmla="*/ 2147483647 w 2706"/>
              <a:gd name="T97" fmla="*/ 538240263 h 640"/>
              <a:gd name="T98" fmla="*/ 2147483647 w 2706"/>
              <a:gd name="T99" fmla="*/ 485911178 h 640"/>
              <a:gd name="T100" fmla="*/ 2147483647 w 2706"/>
              <a:gd name="T101" fmla="*/ 485911178 h 640"/>
              <a:gd name="T102" fmla="*/ 2147483647 w 2706"/>
              <a:gd name="T103" fmla="*/ 483419795 h 640"/>
              <a:gd name="T104" fmla="*/ 2147483647 w 2706"/>
              <a:gd name="T105" fmla="*/ 48341979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6" name="Freeform 18"/>
          <p:cNvSpPr/>
          <p:nvPr userDrawn="1"/>
        </p:nvSpPr>
        <p:spPr bwMode="hidden">
          <a:xfrm>
            <a:off x="3492500" y="4075113"/>
            <a:ext cx="7393517" cy="850900"/>
          </a:xfrm>
          <a:custGeom>
            <a:avLst/>
            <a:gdLst>
              <a:gd name="T0" fmla="*/ 2147483647 w 5216"/>
              <a:gd name="T1" fmla="*/ 890318333 h 762"/>
              <a:gd name="T2" fmla="*/ 2147483647 w 5216"/>
              <a:gd name="T3" fmla="*/ 855403517 h 762"/>
              <a:gd name="T4" fmla="*/ 2147483647 w 5216"/>
              <a:gd name="T5" fmla="*/ 760636483 h 762"/>
              <a:gd name="T6" fmla="*/ 2147483647 w 5216"/>
              <a:gd name="T7" fmla="*/ 633448150 h 762"/>
              <a:gd name="T8" fmla="*/ 2147483647 w 5216"/>
              <a:gd name="T9" fmla="*/ 466356850 h 762"/>
              <a:gd name="T10" fmla="*/ 2147483647 w 5216"/>
              <a:gd name="T11" fmla="*/ 369095183 h 762"/>
              <a:gd name="T12" fmla="*/ 2147483647 w 5216"/>
              <a:gd name="T13" fmla="*/ 294278517 h 762"/>
              <a:gd name="T14" fmla="*/ 2147483647 w 5216"/>
              <a:gd name="T15" fmla="*/ 229438150 h 762"/>
              <a:gd name="T16" fmla="*/ 2147483647 w 5216"/>
              <a:gd name="T17" fmla="*/ 174571850 h 762"/>
              <a:gd name="T18" fmla="*/ 2147483647 w 5216"/>
              <a:gd name="T19" fmla="*/ 127188333 h 762"/>
              <a:gd name="T20" fmla="*/ 1966522170 w 5216"/>
              <a:gd name="T21" fmla="*/ 89780000 h 762"/>
              <a:gd name="T22" fmla="*/ 1507667316 w 5216"/>
              <a:gd name="T23" fmla="*/ 34914817 h 762"/>
              <a:gd name="T24" fmla="*/ 1096279949 w 5216"/>
              <a:gd name="T25" fmla="*/ 4988150 h 762"/>
              <a:gd name="T26" fmla="*/ 727838697 w 5216"/>
              <a:gd name="T27" fmla="*/ 0 h 762"/>
              <a:gd name="T28" fmla="*/ 404605842 w 5216"/>
              <a:gd name="T29" fmla="*/ 12469817 h 762"/>
              <a:gd name="T30" fmla="*/ 124320165 w 5216"/>
              <a:gd name="T31" fmla="*/ 39901850 h 762"/>
              <a:gd name="T32" fmla="*/ 0 w 5216"/>
              <a:gd name="T33" fmla="*/ 59853333 h 762"/>
              <a:gd name="T34" fmla="*/ 354878201 w 5216"/>
              <a:gd name="T35" fmla="*/ 107236850 h 762"/>
              <a:gd name="T36" fmla="*/ 736880376 w 5216"/>
              <a:gd name="T37" fmla="*/ 174571850 h 762"/>
              <a:gd name="T38" fmla="*/ 1146007590 w 5216"/>
              <a:gd name="T39" fmla="*/ 261858333 h 762"/>
              <a:gd name="T40" fmla="*/ 1584518931 w 5216"/>
              <a:gd name="T41" fmla="*/ 369095183 h 762"/>
              <a:gd name="T42" fmla="*/ 1984604465 w 5216"/>
              <a:gd name="T43" fmla="*/ 471345000 h 762"/>
              <a:gd name="T44" fmla="*/ 2147483647 w 5216"/>
              <a:gd name="T45" fmla="*/ 643423333 h 762"/>
              <a:gd name="T46" fmla="*/ 2147483647 w 5216"/>
              <a:gd name="T47" fmla="*/ 713251850 h 762"/>
              <a:gd name="T48" fmla="*/ 2147483647 w 5216"/>
              <a:gd name="T49" fmla="*/ 773105183 h 762"/>
              <a:gd name="T50" fmla="*/ 2147483647 w 5216"/>
              <a:gd name="T51" fmla="*/ 825476850 h 762"/>
              <a:gd name="T52" fmla="*/ 2147483647 w 5216"/>
              <a:gd name="T53" fmla="*/ 865379817 h 762"/>
              <a:gd name="T54" fmla="*/ 2147483647 w 5216"/>
              <a:gd name="T55" fmla="*/ 900293517 h 762"/>
              <a:gd name="T56" fmla="*/ 2147483647 w 5216"/>
              <a:gd name="T57" fmla="*/ 922738517 h 762"/>
              <a:gd name="T58" fmla="*/ 2147483647 w 5216"/>
              <a:gd name="T59" fmla="*/ 940196483 h 762"/>
              <a:gd name="T60" fmla="*/ 2147483647 w 5216"/>
              <a:gd name="T61" fmla="*/ 950171667 h 762"/>
              <a:gd name="T62" fmla="*/ 2147483647 w 5216"/>
              <a:gd name="T63" fmla="*/ 950171667 h 762"/>
              <a:gd name="T64" fmla="*/ 2147483647 w 5216"/>
              <a:gd name="T65" fmla="*/ 945183517 h 762"/>
              <a:gd name="T66" fmla="*/ 2147483647 w 5216"/>
              <a:gd name="T67" fmla="*/ 932714817 h 762"/>
              <a:gd name="T68" fmla="*/ 2147483647 w 5216"/>
              <a:gd name="T69" fmla="*/ 912763333 h 762"/>
              <a:gd name="T70" fmla="*/ 2147483647 w 5216"/>
              <a:gd name="T71" fmla="*/ 89031833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22"/>
          <p:cNvSpPr/>
          <p:nvPr userDrawn="1"/>
        </p:nvSpPr>
        <p:spPr bwMode="hidden">
          <a:xfrm>
            <a:off x="3771900" y="4087813"/>
            <a:ext cx="7289800" cy="774700"/>
          </a:xfrm>
          <a:custGeom>
            <a:avLst/>
            <a:gdLst>
              <a:gd name="T0" fmla="*/ 0 w 5144"/>
              <a:gd name="T1" fmla="*/ 87226308 h 694"/>
              <a:gd name="T2" fmla="*/ 0 w 5144"/>
              <a:gd name="T3" fmla="*/ 87226308 h 694"/>
              <a:gd name="T4" fmla="*/ 20333568 w 5144"/>
              <a:gd name="T5" fmla="*/ 82242107 h 694"/>
              <a:gd name="T6" fmla="*/ 81336397 w 5144"/>
              <a:gd name="T7" fmla="*/ 69781047 h 694"/>
              <a:gd name="T8" fmla="*/ 185266001 w 5144"/>
              <a:gd name="T9" fmla="*/ 52335785 h 694"/>
              <a:gd name="T10" fmla="*/ 253046686 w 5144"/>
              <a:gd name="T11" fmla="*/ 42367383 h 694"/>
              <a:gd name="T12" fmla="*/ 332123444 w 5144"/>
              <a:gd name="T13" fmla="*/ 32397865 h 694"/>
              <a:gd name="T14" fmla="*/ 420237697 w 5144"/>
              <a:gd name="T15" fmla="*/ 24922121 h 694"/>
              <a:gd name="T16" fmla="*/ 521907662 w 5144"/>
              <a:gd name="T17" fmla="*/ 17445262 h 694"/>
              <a:gd name="T18" fmla="*/ 632615122 w 5144"/>
              <a:gd name="T19" fmla="*/ 9968402 h 694"/>
              <a:gd name="T20" fmla="*/ 756879357 w 5144"/>
              <a:gd name="T21" fmla="*/ 4984201 h 694"/>
              <a:gd name="T22" fmla="*/ 892439664 w 5144"/>
              <a:gd name="T23" fmla="*/ 2492659 h 694"/>
              <a:gd name="T24" fmla="*/ 1039297107 w 5144"/>
              <a:gd name="T25" fmla="*/ 0 h 694"/>
              <a:gd name="T26" fmla="*/ 1197450622 w 5144"/>
              <a:gd name="T27" fmla="*/ 2492659 h 694"/>
              <a:gd name="T28" fmla="*/ 1366901272 w 5144"/>
              <a:gd name="T29" fmla="*/ 7476860 h 694"/>
              <a:gd name="T30" fmla="*/ 1549907633 w 5144"/>
              <a:gd name="T31" fmla="*/ 17445262 h 694"/>
              <a:gd name="T32" fmla="*/ 1744211130 w 5144"/>
              <a:gd name="T33" fmla="*/ 29906322 h 694"/>
              <a:gd name="T34" fmla="*/ 1949811762 w 5144"/>
              <a:gd name="T35" fmla="*/ 49843126 h 694"/>
              <a:gd name="T36" fmla="*/ 2147483647 w 5144"/>
              <a:gd name="T37" fmla="*/ 72272589 h 694"/>
              <a:gd name="T38" fmla="*/ 2147483647 w 5144"/>
              <a:gd name="T39" fmla="*/ 99687369 h 694"/>
              <a:gd name="T40" fmla="*/ 2147483647 w 5144"/>
              <a:gd name="T41" fmla="*/ 132085234 h 694"/>
              <a:gd name="T42" fmla="*/ 2147483647 w 5144"/>
              <a:gd name="T43" fmla="*/ 171959958 h 694"/>
              <a:gd name="T44" fmla="*/ 2147483647 w 5144"/>
              <a:gd name="T45" fmla="*/ 216818883 h 694"/>
              <a:gd name="T46" fmla="*/ 2147483647 w 5144"/>
              <a:gd name="T47" fmla="*/ 269154668 h 694"/>
              <a:gd name="T48" fmla="*/ 2147483647 w 5144"/>
              <a:gd name="T49" fmla="*/ 331458855 h 694"/>
              <a:gd name="T50" fmla="*/ 2147483647 w 5144"/>
              <a:gd name="T51" fmla="*/ 398747244 h 694"/>
              <a:gd name="T52" fmla="*/ 2147483647 w 5144"/>
              <a:gd name="T53" fmla="*/ 473512491 h 694"/>
              <a:gd name="T54" fmla="*/ 2147483647 w 5144"/>
              <a:gd name="T55" fmla="*/ 558247257 h 694"/>
              <a:gd name="T56" fmla="*/ 2147483647 w 5144"/>
              <a:gd name="T57" fmla="*/ 650456650 h 694"/>
              <a:gd name="T58" fmla="*/ 2147483647 w 5144"/>
              <a:gd name="T59" fmla="*/ 752636678 h 694"/>
              <a:gd name="T60" fmla="*/ 2147483647 w 5144"/>
              <a:gd name="T61" fmla="*/ 86478399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26"/>
          <p:cNvSpPr/>
          <p:nvPr userDrawn="1"/>
        </p:nvSpPr>
        <p:spPr bwMode="hidden">
          <a:xfrm>
            <a:off x="7480301" y="4073526"/>
            <a:ext cx="4409017" cy="652463"/>
          </a:xfrm>
          <a:custGeom>
            <a:avLst/>
            <a:gdLst>
              <a:gd name="T0" fmla="*/ 0 w 3112"/>
              <a:gd name="T1" fmla="*/ 728951997 h 584"/>
              <a:gd name="T2" fmla="*/ 0 w 3112"/>
              <a:gd name="T3" fmla="*/ 728951997 h 584"/>
              <a:gd name="T4" fmla="*/ 101618145 w 3112"/>
              <a:gd name="T5" fmla="*/ 698994561 h 584"/>
              <a:gd name="T6" fmla="*/ 379372423 w 3112"/>
              <a:gd name="T7" fmla="*/ 621606192 h 584"/>
              <a:gd name="T8" fmla="*/ 571317689 w 3112"/>
              <a:gd name="T9" fmla="*/ 569181237 h 584"/>
              <a:gd name="T10" fmla="*/ 792617915 w 3112"/>
              <a:gd name="T11" fmla="*/ 511764493 h 584"/>
              <a:gd name="T12" fmla="*/ 1038759242 w 3112"/>
              <a:gd name="T13" fmla="*/ 449353726 h 584"/>
              <a:gd name="T14" fmla="*/ 1302965568 w 3112"/>
              <a:gd name="T15" fmla="*/ 381951170 h 584"/>
              <a:gd name="T16" fmla="*/ 1582977838 w 3112"/>
              <a:gd name="T17" fmla="*/ 317044508 h 584"/>
              <a:gd name="T18" fmla="*/ 1869766210 w 3112"/>
              <a:gd name="T19" fmla="*/ 252137846 h 584"/>
              <a:gd name="T20" fmla="*/ 2147483647 w 3112"/>
              <a:gd name="T21" fmla="*/ 192224091 h 584"/>
              <a:gd name="T22" fmla="*/ 2147483647 w 3112"/>
              <a:gd name="T23" fmla="*/ 134806230 h 584"/>
              <a:gd name="T24" fmla="*/ 2147483647 w 3112"/>
              <a:gd name="T25" fmla="*/ 109841699 h 584"/>
              <a:gd name="T26" fmla="*/ 2147483647 w 3112"/>
              <a:gd name="T27" fmla="*/ 84878286 h 584"/>
              <a:gd name="T28" fmla="*/ 2147483647 w 3112"/>
              <a:gd name="T29" fmla="*/ 64906662 h 584"/>
              <a:gd name="T30" fmla="*/ 2147483647 w 3112"/>
              <a:gd name="T31" fmla="*/ 44935037 h 584"/>
              <a:gd name="T32" fmla="*/ 2147483647 w 3112"/>
              <a:gd name="T33" fmla="*/ 29957436 h 584"/>
              <a:gd name="T34" fmla="*/ 2147483647 w 3112"/>
              <a:gd name="T35" fmla="*/ 17474613 h 584"/>
              <a:gd name="T36" fmla="*/ 2147483647 w 3112"/>
              <a:gd name="T37" fmla="*/ 7488800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9" name="Freeform 10"/>
          <p:cNvSpPr/>
          <p:nvPr userDrawn="1"/>
        </p:nvSpPr>
        <p:spPr bwMode="hidden">
          <a:xfrm>
            <a:off x="281517" y="4059239"/>
            <a:ext cx="11631083" cy="1328737"/>
          </a:xfrm>
          <a:custGeom>
            <a:avLst/>
            <a:gdLst>
              <a:gd name="T0" fmla="*/ 2147483647 w 8196"/>
              <a:gd name="T1" fmla="*/ 636203066 h 1192"/>
              <a:gd name="T2" fmla="*/ 2147483647 w 8196"/>
              <a:gd name="T3" fmla="*/ 708272557 h 1192"/>
              <a:gd name="T4" fmla="*/ 2147483647 w 8196"/>
              <a:gd name="T5" fmla="*/ 770402158 h 1192"/>
              <a:gd name="T6" fmla="*/ 2147483647 w 8196"/>
              <a:gd name="T7" fmla="*/ 827560144 h 1192"/>
              <a:gd name="T8" fmla="*/ 2147483647 w 8196"/>
              <a:gd name="T9" fmla="*/ 872293546 h 1192"/>
              <a:gd name="T10" fmla="*/ 2147483647 w 8196"/>
              <a:gd name="T11" fmla="*/ 907085945 h 1192"/>
              <a:gd name="T12" fmla="*/ 2147483647 w 8196"/>
              <a:gd name="T13" fmla="*/ 931937340 h 1192"/>
              <a:gd name="T14" fmla="*/ 2147483647 w 8196"/>
              <a:gd name="T15" fmla="*/ 946848846 h 1192"/>
              <a:gd name="T16" fmla="*/ 2147483647 w 8196"/>
              <a:gd name="T17" fmla="*/ 944363037 h 1192"/>
              <a:gd name="T18" fmla="*/ 2147483647 w 8196"/>
              <a:gd name="T19" fmla="*/ 931937340 h 1192"/>
              <a:gd name="T20" fmla="*/ 2147483647 w 8196"/>
              <a:gd name="T21" fmla="*/ 902115443 h 1192"/>
              <a:gd name="T22" fmla="*/ 2147483647 w 8196"/>
              <a:gd name="T23" fmla="*/ 857382041 h 1192"/>
              <a:gd name="T24" fmla="*/ 2147483647 w 8196"/>
              <a:gd name="T25" fmla="*/ 797738247 h 1192"/>
              <a:gd name="T26" fmla="*/ 2147483647 w 8196"/>
              <a:gd name="T27" fmla="*/ 718213560 h 1192"/>
              <a:gd name="T28" fmla="*/ 2147483647 w 8196"/>
              <a:gd name="T29" fmla="*/ 621291560 h 1192"/>
              <a:gd name="T30" fmla="*/ 2147483647 w 8196"/>
              <a:gd name="T31" fmla="*/ 504488666 h 1192"/>
              <a:gd name="T32" fmla="*/ 2147483647 w 8196"/>
              <a:gd name="T33" fmla="*/ 367804880 h 1192"/>
              <a:gd name="T34" fmla="*/ 2147483647 w 8196"/>
              <a:gd name="T35" fmla="*/ 298220083 h 1192"/>
              <a:gd name="T36" fmla="*/ 2147483647 w 8196"/>
              <a:gd name="T37" fmla="*/ 183901883 h 1192"/>
              <a:gd name="T38" fmla="*/ 2147483647 w 8196"/>
              <a:gd name="T39" fmla="*/ 101891388 h 1192"/>
              <a:gd name="T40" fmla="*/ 2147483647 w 8196"/>
              <a:gd name="T41" fmla="*/ 44733403 h 1192"/>
              <a:gd name="T42" fmla="*/ 2011879287 w 8196"/>
              <a:gd name="T43" fmla="*/ 12425697 h 1192"/>
              <a:gd name="T44" fmla="*/ 1656175490 w 8196"/>
              <a:gd name="T45" fmla="*/ 0 h 1192"/>
              <a:gd name="T46" fmla="*/ 1338986883 w 8196"/>
              <a:gd name="T47" fmla="*/ 4970502 h 1192"/>
              <a:gd name="T48" fmla="*/ 1058048554 w 8196"/>
              <a:gd name="T49" fmla="*/ 24851395 h 1192"/>
              <a:gd name="T50" fmla="*/ 811095593 w 8196"/>
              <a:gd name="T51" fmla="*/ 54673292 h 1192"/>
              <a:gd name="T52" fmla="*/ 600391847 w 8196"/>
              <a:gd name="T53" fmla="*/ 91951499 h 1192"/>
              <a:gd name="T54" fmla="*/ 423672404 w 8196"/>
              <a:gd name="T55" fmla="*/ 134199093 h 1192"/>
              <a:gd name="T56" fmla="*/ 280938329 w 8196"/>
              <a:gd name="T57" fmla="*/ 178932495 h 1192"/>
              <a:gd name="T58" fmla="*/ 167656607 w 8196"/>
              <a:gd name="T59" fmla="*/ 218694281 h 1192"/>
              <a:gd name="T60" fmla="*/ 54374886 w 8196"/>
              <a:gd name="T61" fmla="*/ 268398186 h 1192"/>
              <a:gd name="T62" fmla="*/ 0 w 8196"/>
              <a:gd name="T63" fmla="*/ 298220083 h 1192"/>
              <a:gd name="T64" fmla="*/ 2147483647 w 8196"/>
              <a:gd name="T65" fmla="*/ 1481159409 h 1192"/>
              <a:gd name="T66" fmla="*/ 2147483647 w 8196"/>
              <a:gd name="T67" fmla="*/ 1473704213 h 1192"/>
              <a:gd name="T68" fmla="*/ 2147483647 w 8196"/>
              <a:gd name="T69" fmla="*/ 633717257 h 1192"/>
              <a:gd name="T70" fmla="*/ 2147483647 w 8196"/>
              <a:gd name="T71" fmla="*/ 63620306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10"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1"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2" name="Slide Number Placeholder 5"/>
          <p:cNvSpPr>
            <a:spLocks noGrp="1"/>
          </p:cNvSpPr>
          <p:nvPr>
            <p:ph type="sldNum" sz="quarter" idx="12"/>
          </p:nvPr>
        </p:nvSpPr>
        <p:spPr/>
        <p:txBody>
          <a:bodyPr/>
          <a:lstStyle>
            <a:lvl1pPr>
              <a:defRPr/>
            </a:lvl1pPr>
          </a:lstStyle>
          <a:p>
            <a:pPr>
              <a:defRPr/>
            </a:pPr>
            <a:fld id="{24E84B6B-CA46-4722-926E-8941D7CE6AD9}" type="slidenum">
              <a:rPr lang="zh-CN" altLang="zh-CN">
                <a:solidFill>
                  <a:srgbClr val="073E87"/>
                </a:solidFill>
              </a:rPr>
            </a:fld>
            <a:endParaRPr lang="zh-CN" altLang="zh-CN">
              <a:solidFill>
                <a:srgbClr val="073E87"/>
              </a:solidFill>
            </a:endParaRPr>
          </a:p>
        </p:txBody>
      </p:sp>
      <p:pic>
        <p:nvPicPr>
          <p:cNvPr id="13" name="图片 12"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Date Placeholder 3"/>
          <p:cNvSpPr>
            <a:spLocks noGrp="1"/>
          </p:cNvSpPr>
          <p:nvPr>
            <p:ph type="dt" sz="half" idx="15"/>
          </p:nvPr>
        </p:nvSpPr>
        <p:spPr/>
        <p:txBody>
          <a:bodyPr/>
          <a:lstStyle>
            <a:lvl1pPr>
              <a:defRPr/>
            </a:lvl1pPr>
          </a:lstStyle>
          <a:p>
            <a:pPr>
              <a:defRPr/>
            </a:pPr>
            <a:endParaRPr lang="zh-CN" altLang="zh-CN">
              <a:solidFill>
                <a:srgbClr val="073E87"/>
              </a:solidFill>
            </a:endParaRPr>
          </a:p>
        </p:txBody>
      </p:sp>
      <p:sp>
        <p:nvSpPr>
          <p:cNvPr id="6" name="Footer Placeholder 4"/>
          <p:cNvSpPr>
            <a:spLocks noGrp="1"/>
          </p:cNvSpPr>
          <p:nvPr>
            <p:ph type="ftr" sz="quarter" idx="16"/>
          </p:nvPr>
        </p:nvSpPr>
        <p:spPr/>
        <p:txBody>
          <a:bodyPr/>
          <a:lstStyle>
            <a:lvl1pPr>
              <a:defRPr/>
            </a:lvl1pPr>
          </a:lstStyle>
          <a:p>
            <a:pPr>
              <a:defRPr/>
            </a:pPr>
            <a:endParaRPr lang="zh-CN" altLang="zh-CN">
              <a:solidFill>
                <a:srgbClr val="073E87"/>
              </a:solidFill>
            </a:endParaRPr>
          </a:p>
        </p:txBody>
      </p:sp>
      <p:sp>
        <p:nvSpPr>
          <p:cNvPr id="7" name="Slide Number Placeholder 5"/>
          <p:cNvSpPr>
            <a:spLocks noGrp="1"/>
          </p:cNvSpPr>
          <p:nvPr>
            <p:ph type="sldNum" sz="quarter" idx="17"/>
          </p:nvPr>
        </p:nvSpPr>
        <p:spPr/>
        <p:txBody>
          <a:bodyPr/>
          <a:lstStyle>
            <a:lvl1pPr>
              <a:defRPr/>
            </a:lvl1pPr>
          </a:lstStyle>
          <a:p>
            <a:pPr>
              <a:defRPr/>
            </a:pPr>
            <a:fld id="{460B095B-68CA-4D1D-89E5-F05565908EED}" type="slidenum">
              <a:rPr lang="zh-CN" altLang="zh-CN">
                <a:solidFill>
                  <a:srgbClr val="073E87"/>
                </a:solidFill>
              </a:rPr>
            </a:fld>
            <a:endParaRPr lang="zh-CN" altLang="zh-CN">
              <a:solidFill>
                <a:srgbClr val="073E87"/>
              </a:solidFill>
            </a:endParaRPr>
          </a:p>
        </p:txBody>
      </p:sp>
      <p:pic>
        <p:nvPicPr>
          <p:cNvPr id="8" name="图片 7"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8"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9" name="Slide Number Placeholder 5"/>
          <p:cNvSpPr>
            <a:spLocks noGrp="1"/>
          </p:cNvSpPr>
          <p:nvPr>
            <p:ph type="sldNum" sz="quarter" idx="12"/>
          </p:nvPr>
        </p:nvSpPr>
        <p:spPr/>
        <p:txBody>
          <a:bodyPr/>
          <a:lstStyle>
            <a:lvl1pPr>
              <a:defRPr/>
            </a:lvl1pPr>
          </a:lstStyle>
          <a:p>
            <a:pPr>
              <a:defRPr/>
            </a:pPr>
            <a:fld id="{263E1DBA-917B-4281-95CA-7A9843F0CFD8}"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4"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5" name="Slide Number Placeholder 5"/>
          <p:cNvSpPr>
            <a:spLocks noGrp="1"/>
          </p:cNvSpPr>
          <p:nvPr>
            <p:ph type="sldNum" sz="quarter" idx="12"/>
          </p:nvPr>
        </p:nvSpPr>
        <p:spPr/>
        <p:txBody>
          <a:bodyPr/>
          <a:lstStyle>
            <a:lvl1pPr>
              <a:defRPr/>
            </a:lvl1pPr>
          </a:lstStyle>
          <a:p>
            <a:pPr>
              <a:defRPr/>
            </a:pPr>
            <a:fld id="{90606D44-F264-429C-91EE-E792D7D91CAE}"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ounded Rectangle 11"/>
          <p:cNvSpPr/>
          <p:nvPr/>
        </p:nvSpPr>
        <p:spPr>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3" name="Group 5"/>
          <p:cNvGrpSpPr>
            <a:grpSpLocks noChangeAspect="1"/>
          </p:cNvGrpSpPr>
          <p:nvPr/>
        </p:nvGrpSpPr>
        <p:grpSpPr bwMode="auto">
          <a:xfrm>
            <a:off x="281517" y="714376"/>
            <a:ext cx="11631083" cy="1330325"/>
            <a:chOff x="-3905251" y="4294188"/>
            <a:chExt cx="13027839" cy="1892300"/>
          </a:xfrm>
        </p:grpSpPr>
        <p:sp>
          <p:nvSpPr>
            <p:cNvPr id="4"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5"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6"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8" name="Freeform 10"/>
            <p:cNvSpPr/>
            <p:nvPr/>
          </p:nvSpPr>
          <p:spPr bwMode="hidden">
            <a:xfrm>
              <a:off x="-3905251" y="4294188"/>
              <a:ext cx="13027839"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9063908 w 8196"/>
                <a:gd name="T51" fmla="*/ 110886875 h 1192"/>
                <a:gd name="T52" fmla="*/ 1339111161 w 8196"/>
                <a:gd name="T53" fmla="*/ 186491563 h 1192"/>
                <a:gd name="T54" fmla="*/ 944958629 w 8196"/>
                <a:gd name="T55" fmla="*/ 272176875 h 1192"/>
                <a:gd name="T56" fmla="*/ 626603132 w 8196"/>
                <a:gd name="T57" fmla="*/ 362902500 h 1192"/>
                <a:gd name="T58" fmla="*/ 373939989 w 8196"/>
                <a:gd name="T59" fmla="*/ 443547500 h 1192"/>
                <a:gd name="T60" fmla="*/ 121278436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9" name="Date Placeholder 1"/>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0" name="Footer Placeholder 2"/>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1" name="Slide Number Placeholder 3"/>
          <p:cNvSpPr>
            <a:spLocks noGrp="1"/>
          </p:cNvSpPr>
          <p:nvPr>
            <p:ph type="sldNum" sz="quarter" idx="12"/>
          </p:nvPr>
        </p:nvSpPr>
        <p:spPr/>
        <p:txBody>
          <a:bodyPr/>
          <a:lstStyle>
            <a:lvl1pPr>
              <a:defRPr/>
            </a:lvl1pPr>
          </a:lstStyle>
          <a:p>
            <a:pPr>
              <a:defRPr/>
            </a:pPr>
            <a:fld id="{9C75D3B5-DC59-4CF2-B034-C01CCF8F1B8C}" type="slidenum">
              <a:rPr lang="zh-CN" altLang="zh-CN">
                <a:solidFill>
                  <a:srgbClr val="073E87"/>
                </a:solidFill>
              </a:rPr>
            </a:fld>
            <a:endParaRPr lang="zh-CN" altLang="zh-CN">
              <a:solidFill>
                <a:srgbClr val="073E87"/>
              </a:solidFill>
            </a:endParaRP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5" name="Rounded Rectangle 14"/>
          <p:cNvSpPr/>
          <p:nvPr/>
        </p:nvSpPr>
        <p:spPr>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6" name="Group 23"/>
          <p:cNvGrpSpPr>
            <a:grpSpLocks noChangeAspect="1"/>
          </p:cNvGrpSpPr>
          <p:nvPr/>
        </p:nvGrpSpPr>
        <p:grpSpPr bwMode="auto">
          <a:xfrm>
            <a:off x="281517" y="714376"/>
            <a:ext cx="11631083" cy="1331913"/>
            <a:chOff x="-3905250" y="4294188"/>
            <a:chExt cx="13011150" cy="1892300"/>
          </a:xfrm>
        </p:grpSpPr>
        <p:sp>
          <p:nvSpPr>
            <p:cNvPr id="7"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1" name="Freeform 28"/>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4" name="Text Placeholder 3"/>
          <p:cNvSpPr>
            <a:spLocks noGrp="1"/>
          </p:cNvSpPr>
          <p:nvPr>
            <p:ph type="body" sz="half" idx="2"/>
          </p:nvPr>
        </p:nvSpPr>
        <p:spPr>
          <a:xfrm>
            <a:off x="1219200" y="3581401"/>
            <a:ext cx="44704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2" name="Date Placeholder 4"/>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3" name="Footer Placeholder 5"/>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4" name="Slide Number Placeholder 6"/>
          <p:cNvSpPr>
            <a:spLocks noGrp="1"/>
          </p:cNvSpPr>
          <p:nvPr>
            <p:ph type="sldNum" sz="quarter" idx="12"/>
          </p:nvPr>
        </p:nvSpPr>
        <p:spPr/>
        <p:txBody>
          <a:bodyPr/>
          <a:lstStyle>
            <a:lvl1pPr>
              <a:defRPr/>
            </a:lvl1pPr>
          </a:lstStyle>
          <a:p>
            <a:pPr>
              <a:defRPr/>
            </a:pPr>
            <a:fld id="{58ED6B8E-B365-4BA2-8FFB-E63E749C7FE1}"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Rounded Rectangle 14"/>
          <p:cNvSpPr/>
          <p:nvPr/>
        </p:nvSpPr>
        <p:spPr>
          <a:xfrm>
            <a:off x="304801" y="228601"/>
            <a:ext cx="11595100"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6" name="Group 8"/>
          <p:cNvGrpSpPr>
            <a:grpSpLocks noChangeAspect="1"/>
          </p:cNvGrpSpPr>
          <p:nvPr/>
        </p:nvGrpSpPr>
        <p:grpSpPr bwMode="auto">
          <a:xfrm>
            <a:off x="281517" y="5354639"/>
            <a:ext cx="11631083" cy="1330325"/>
            <a:chOff x="-3905250" y="4294188"/>
            <a:chExt cx="13011150" cy="1892300"/>
          </a:xfrm>
        </p:grpSpPr>
        <p:sp>
          <p:nvSpPr>
            <p:cNvPr id="7"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1" name="Freeform 10"/>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12" name="Date Placeholder 4"/>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3" name="Footer Placeholder 5"/>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4" name="Slide Number Placeholder 6"/>
          <p:cNvSpPr>
            <a:spLocks noGrp="1"/>
          </p:cNvSpPr>
          <p:nvPr>
            <p:ph type="sldNum" sz="quarter" idx="12"/>
          </p:nvPr>
        </p:nvSpPr>
        <p:spPr/>
        <p:txBody>
          <a:bodyPr/>
          <a:lstStyle>
            <a:lvl1pPr>
              <a:defRPr/>
            </a:lvl1pPr>
          </a:lstStyle>
          <a:p>
            <a:pPr>
              <a:defRPr/>
            </a:pPr>
            <a:fld id="{0A643EA0-191A-4165-96EE-AF838E3AE4EB}"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6" name="Slide Number Placeholder 5"/>
          <p:cNvSpPr>
            <a:spLocks noGrp="1"/>
          </p:cNvSpPr>
          <p:nvPr>
            <p:ph type="sldNum" sz="quarter" idx="12"/>
          </p:nvPr>
        </p:nvSpPr>
        <p:spPr/>
        <p:txBody>
          <a:bodyPr/>
          <a:lstStyle>
            <a:lvl1pPr>
              <a:defRPr/>
            </a:lvl1pPr>
          </a:lstStyle>
          <a:p>
            <a:pPr>
              <a:defRPr/>
            </a:pPr>
            <a:fld id="{BBA03FCB-147A-45F0-992A-22973FF98688}" type="slidenum">
              <a:rPr lang="zh-CN" altLang="zh-CN">
                <a:solidFill>
                  <a:srgbClr val="073E87"/>
                </a:solidFill>
              </a:rPr>
            </a:fld>
            <a:endParaRPr lang="zh-CN" altLang="zh-CN">
              <a:solidFill>
                <a:srgbClr val="073E87"/>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4" name="Rounded Rectangle 20"/>
          <p:cNvSpPr/>
          <p:nvPr userDrawn="1"/>
        </p:nvSpPr>
        <p:spPr bwMode="hidden">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5" name="Group 14"/>
          <p:cNvGrpSpPr>
            <a:grpSpLocks noChangeAspect="1"/>
          </p:cNvGrpSpPr>
          <p:nvPr userDrawn="1"/>
        </p:nvGrpSpPr>
        <p:grpSpPr bwMode="auto">
          <a:xfrm>
            <a:off x="281517" y="714376"/>
            <a:ext cx="11631083" cy="1331913"/>
            <a:chOff x="-3905250" y="4294188"/>
            <a:chExt cx="13011150" cy="1892300"/>
          </a:xfrm>
        </p:grpSpPr>
        <p:sp>
          <p:nvSpPr>
            <p:cNvPr id="6"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7"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8"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9"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0" name="Freeform 19"/>
            <p:cNvSpPr/>
            <p:nvPr/>
          </p:nvSpPr>
          <p:spPr bwMode="hidden">
            <a:xfrm>
              <a:off x="-3905250" y="4294188"/>
              <a:ext cx="13011150"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2" name="Vertical Title 1"/>
          <p:cNvSpPr>
            <a:spLocks noGrp="1"/>
          </p:cNvSpPr>
          <p:nvPr>
            <p:ph type="title" orient="vert"/>
          </p:nvPr>
        </p:nvSpPr>
        <p:spPr>
          <a:xfrm>
            <a:off x="8839200" y="1447801"/>
            <a:ext cx="2743200" cy="4487333"/>
          </a:xfrm>
        </p:spPr>
        <p:txBody>
          <a:bodyPr vert="eaVert"/>
          <a:lstStyle>
            <a:lvl1pPr algn="l">
              <a:defRPr>
                <a:solidFill>
                  <a:schemeClr val="tx2"/>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1" name="Date Placeholder 3"/>
          <p:cNvSpPr>
            <a:spLocks noGrp="1"/>
          </p:cNvSpPr>
          <p:nvPr>
            <p:ph type="dt" sz="half" idx="10"/>
          </p:nvPr>
        </p:nvSpPr>
        <p:spPr/>
        <p:txBody>
          <a:bodyPr/>
          <a:lstStyle>
            <a:lvl1pPr>
              <a:defRPr/>
            </a:lvl1pPr>
          </a:lstStyle>
          <a:p>
            <a:pPr>
              <a:defRPr/>
            </a:pPr>
            <a:endParaRPr lang="zh-CN" altLang="zh-CN">
              <a:solidFill>
                <a:srgbClr val="073E87"/>
              </a:solidFill>
            </a:endParaRPr>
          </a:p>
        </p:txBody>
      </p:sp>
      <p:sp>
        <p:nvSpPr>
          <p:cNvPr id="12" name="Footer Placeholder 4"/>
          <p:cNvSpPr>
            <a:spLocks noGrp="1"/>
          </p:cNvSpPr>
          <p:nvPr>
            <p:ph type="ftr" sz="quarter" idx="11"/>
          </p:nvPr>
        </p:nvSpPr>
        <p:spPr/>
        <p:txBody>
          <a:bodyPr/>
          <a:lstStyle>
            <a:lvl1pPr>
              <a:defRPr/>
            </a:lvl1pPr>
          </a:lstStyle>
          <a:p>
            <a:pPr>
              <a:defRPr/>
            </a:pPr>
            <a:endParaRPr lang="zh-CN" altLang="zh-CN">
              <a:solidFill>
                <a:srgbClr val="073E87"/>
              </a:solidFill>
            </a:endParaRPr>
          </a:p>
        </p:txBody>
      </p:sp>
      <p:sp>
        <p:nvSpPr>
          <p:cNvPr id="13" name="Slide Number Placeholder 5"/>
          <p:cNvSpPr>
            <a:spLocks noGrp="1"/>
          </p:cNvSpPr>
          <p:nvPr>
            <p:ph type="sldNum" sz="quarter" idx="12"/>
          </p:nvPr>
        </p:nvSpPr>
        <p:spPr/>
        <p:txBody>
          <a:bodyPr/>
          <a:lstStyle>
            <a:lvl1pPr>
              <a:defRPr/>
            </a:lvl1pPr>
          </a:lstStyle>
          <a:p>
            <a:pPr>
              <a:defRPr/>
            </a:pPr>
            <a:fld id="{A7AE92AA-B9C7-4B83-BCFB-1BC2DDBD888D}" type="slidenum">
              <a:rPr lang="zh-CN" altLang="zh-CN">
                <a:solidFill>
                  <a:srgbClr val="073E87"/>
                </a:solidFill>
              </a:rPr>
            </a:fld>
            <a:endParaRPr lang="zh-CN" altLang="zh-CN">
              <a:solidFill>
                <a:srgbClr val="073E87"/>
              </a:solidFill>
            </a:endParaRPr>
          </a:p>
        </p:txBody>
      </p:sp>
      <p:pic>
        <p:nvPicPr>
          <p:cNvPr id="14" name="图片 13"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636C312A-253F-4233-B92A-3C4B7C394729}" type="slidenum">
              <a:rPr lang="zh-CN" altLang="en-US"/>
            </a:fld>
            <a:endParaRPr lang="zh-CN" altLang="en-US"/>
          </a:p>
        </p:txBody>
      </p:sp>
      <p:pic>
        <p:nvPicPr>
          <p:cNvPr id="8" name="图片 7" descr="水印"/>
          <p:cNvPicPr>
            <a:picLocks noChangeAspect="1"/>
          </p:cNvPicPr>
          <p:nvPr userDrawn="1"/>
        </p:nvPicPr>
        <p:blipFill>
          <a:blip r:embed="rId2"/>
          <a:stretch>
            <a:fillRect/>
          </a:stretch>
        </p:blipFill>
        <p:spPr>
          <a:xfrm>
            <a:off x="6915150" y="63500"/>
            <a:ext cx="5173345" cy="1674495"/>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Tree>
  </p:cSld>
  <p:clrMapOvr>
    <a:masterClrMapping/>
  </p:clrMapOvr>
  <p:transition spd="slow" advTm="7000">
    <p:randomBar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0.xml"/><Relationship Id="rId8" Type="http://schemas.openxmlformats.org/officeDocument/2006/relationships/slideLayout" Target="../slideLayouts/slideLayout109.xml"/><Relationship Id="rId7" Type="http://schemas.openxmlformats.org/officeDocument/2006/relationships/slideLayout" Target="../slideLayouts/slideLayout108.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 Id="rId3" Type="http://schemas.openxmlformats.org/officeDocument/2006/relationships/slideLayout" Target="../slideLayouts/slideLayout104.xml"/><Relationship Id="rId2" Type="http://schemas.openxmlformats.org/officeDocument/2006/relationships/slideLayout" Target="../slideLayouts/slideLayout103.xml"/><Relationship Id="rId12" Type="http://schemas.openxmlformats.org/officeDocument/2006/relationships/theme" Target="../theme/theme10.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1.xml"/><Relationship Id="rId8" Type="http://schemas.openxmlformats.org/officeDocument/2006/relationships/slideLayout" Target="../slideLayouts/slideLayout120.xml"/><Relationship Id="rId7" Type="http://schemas.openxmlformats.org/officeDocument/2006/relationships/slideLayout" Target="../slideLayouts/slideLayout119.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2" Type="http://schemas.openxmlformats.org/officeDocument/2006/relationships/theme" Target="../theme/theme11.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 Type="http://schemas.openxmlformats.org/officeDocument/2006/relationships/slideLayout" Target="../slideLayouts/slideLayout11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5" Type="http://schemas.openxmlformats.org/officeDocument/2006/relationships/theme" Target="../theme/theme5.xml"/><Relationship Id="rId14" Type="http://schemas.openxmlformats.org/officeDocument/2006/relationships/image" Target="../media/image1.png"/><Relationship Id="rId13" Type="http://schemas.openxmlformats.org/officeDocument/2006/relationships/slideLayout" Target="../slideLayouts/slideLayout57.xml"/><Relationship Id="rId12" Type="http://schemas.openxmlformats.org/officeDocument/2006/relationships/slideLayout" Target="../slideLayouts/slideLayout56.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slideLayout" Target="../slideLayouts/slideLayout65.xml"/><Relationship Id="rId7" Type="http://schemas.openxmlformats.org/officeDocument/2006/relationships/slideLayout" Target="../slideLayouts/slideLayout64.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3" Type="http://schemas.openxmlformats.org/officeDocument/2006/relationships/slideLayout" Target="../slideLayouts/slideLayout60.xml"/><Relationship Id="rId2" Type="http://schemas.openxmlformats.org/officeDocument/2006/relationships/slideLayout" Target="../slideLayouts/slideLayout59.xml"/><Relationship Id="rId12" Type="http://schemas.openxmlformats.org/officeDocument/2006/relationships/theme" Target="../theme/theme6.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2" Type="http://schemas.openxmlformats.org/officeDocument/2006/relationships/theme" Target="../theme/theme7.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 Type="http://schemas.openxmlformats.org/officeDocument/2006/relationships/slideLayout" Target="../slideLayouts/slideLayout81.xml"/><Relationship Id="rId12" Type="http://schemas.openxmlformats.org/officeDocument/2006/relationships/theme" Target="../theme/theme8.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2" Type="http://schemas.openxmlformats.org/officeDocument/2006/relationships/theme" Target="../theme/theme9.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609600" y="1600200"/>
            <a:ext cx="109728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smtClean="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smtClean="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B819E357-9B67-4F57-B92E-3D24DC869930}"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D6C66-B64F-4F85-BD64-802D83668D2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C49F5-3722-42C4-839D-2C8D2EA5F5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026" name="标题 1025"/>
          <p:cNvSpPr>
            <a:spLocks noGrp="1"/>
          </p:cNvSpPr>
          <p:nvPr>
            <p:ph type="title"/>
          </p:nvPr>
        </p:nvSpPr>
        <p:spPr>
          <a:xfrm>
            <a:off x="609600" y="274638"/>
            <a:ext cx="10974388"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609600" y="1600200"/>
            <a:ext cx="10974388"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9188"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050" name="标题 1025"/>
          <p:cNvSpPr>
            <a:spLocks noGrp="1"/>
          </p:cNvSpPr>
          <p:nvPr>
            <p:ph type="title"/>
          </p:nvPr>
        </p:nvSpPr>
        <p:spPr>
          <a:xfrm>
            <a:off x="609600" y="274638"/>
            <a:ext cx="10974388"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2051" name="文本占位符 1026"/>
          <p:cNvSpPr>
            <a:spLocks noGrp="1"/>
          </p:cNvSpPr>
          <p:nvPr>
            <p:ph type="body"/>
          </p:nvPr>
        </p:nvSpPr>
        <p:spPr>
          <a:xfrm>
            <a:off x="609600" y="1600200"/>
            <a:ext cx="10974388"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9188"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074" name="标题 1025"/>
          <p:cNvSpPr>
            <a:spLocks noGrp="1"/>
          </p:cNvSpPr>
          <p:nvPr>
            <p:ph type="title"/>
          </p:nvPr>
        </p:nvSpPr>
        <p:spPr>
          <a:xfrm>
            <a:off x="609600" y="274638"/>
            <a:ext cx="10974388"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3075" name="文本占位符 1026"/>
          <p:cNvSpPr>
            <a:spLocks noGrp="1"/>
          </p:cNvSpPr>
          <p:nvPr>
            <p:ph type="body"/>
          </p:nvPr>
        </p:nvSpPr>
        <p:spPr>
          <a:xfrm>
            <a:off x="609600" y="1600200"/>
            <a:ext cx="10974388"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9188"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Rounded Rectangle 13"/>
          <p:cNvSpPr/>
          <p:nvPr userDrawn="1"/>
        </p:nvSpPr>
        <p:spPr>
          <a:xfrm>
            <a:off x="304801" y="228601"/>
            <a:ext cx="11595100"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endParaRPr>
          </a:p>
        </p:txBody>
      </p:sp>
      <p:grpSp>
        <p:nvGrpSpPr>
          <p:cNvPr id="1027" name="Group 15"/>
          <p:cNvGrpSpPr>
            <a:grpSpLocks noChangeAspect="1"/>
          </p:cNvGrpSpPr>
          <p:nvPr userDrawn="1"/>
        </p:nvGrpSpPr>
        <p:grpSpPr bwMode="auto">
          <a:xfrm>
            <a:off x="281517" y="1679576"/>
            <a:ext cx="11631083" cy="1330325"/>
            <a:chOff x="-3905251" y="4294188"/>
            <a:chExt cx="13027839" cy="1892300"/>
          </a:xfrm>
        </p:grpSpPr>
        <p:sp>
          <p:nvSpPr>
            <p:cNvPr id="1033" name="Freeform 14"/>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45362813 h 640"/>
                <a:gd name="T6" fmla="*/ 2147483647 w 2706"/>
                <a:gd name="T7" fmla="*/ 95765938 h 640"/>
                <a:gd name="T8" fmla="*/ 2147483647 w 2706"/>
                <a:gd name="T9" fmla="*/ 151209375 h 640"/>
                <a:gd name="T10" fmla="*/ 2147483647 w 2706"/>
                <a:gd name="T11" fmla="*/ 206652813 h 640"/>
                <a:gd name="T12" fmla="*/ 2147483647 w 2706"/>
                <a:gd name="T13" fmla="*/ 272176875 h 640"/>
                <a:gd name="T14" fmla="*/ 2147483647 w 2706"/>
                <a:gd name="T15" fmla="*/ 337700938 h 640"/>
                <a:gd name="T16" fmla="*/ 2147483647 w 2706"/>
                <a:gd name="T17" fmla="*/ 413305625 h 640"/>
                <a:gd name="T18" fmla="*/ 2147483647 w 2706"/>
                <a:gd name="T19" fmla="*/ 488910313 h 640"/>
                <a:gd name="T20" fmla="*/ 2147483647 w 2706"/>
                <a:gd name="T21" fmla="*/ 488910313 h 640"/>
                <a:gd name="T22" fmla="*/ 2147483647 w 2706"/>
                <a:gd name="T23" fmla="*/ 635079375 h 640"/>
                <a:gd name="T24" fmla="*/ 2147483647 w 2706"/>
                <a:gd name="T25" fmla="*/ 766127500 h 640"/>
                <a:gd name="T26" fmla="*/ 2147483647 w 2706"/>
                <a:gd name="T27" fmla="*/ 887095000 h 640"/>
                <a:gd name="T28" fmla="*/ 1995963750 w 2706"/>
                <a:gd name="T29" fmla="*/ 1003022188 h 640"/>
                <a:gd name="T30" fmla="*/ 1471771250 w 2706"/>
                <a:gd name="T31" fmla="*/ 1103828438 h 640"/>
                <a:gd name="T32" fmla="*/ 962699688 w 2706"/>
                <a:gd name="T33" fmla="*/ 1194554063 h 640"/>
                <a:gd name="T34" fmla="*/ 473789375 w 2706"/>
                <a:gd name="T35" fmla="*/ 1280239375 h 640"/>
                <a:gd name="T36" fmla="*/ 0 w 2706"/>
                <a:gd name="T37" fmla="*/ 1355844063 h 640"/>
                <a:gd name="T38" fmla="*/ 0 w 2706"/>
                <a:gd name="T39" fmla="*/ 1355844063 h 640"/>
                <a:gd name="T40" fmla="*/ 327620313 w 2706"/>
                <a:gd name="T41" fmla="*/ 1401206875 h 640"/>
                <a:gd name="T42" fmla="*/ 640119688 w 2706"/>
                <a:gd name="T43" fmla="*/ 1441529375 h 640"/>
                <a:gd name="T44" fmla="*/ 942538438 w 2706"/>
                <a:gd name="T45" fmla="*/ 1476811563 h 640"/>
                <a:gd name="T46" fmla="*/ 1239916875 w 2706"/>
                <a:gd name="T47" fmla="*/ 1507053438 h 640"/>
                <a:gd name="T48" fmla="*/ 1527214688 w 2706"/>
                <a:gd name="T49" fmla="*/ 1537295313 h 640"/>
                <a:gd name="T50" fmla="*/ 1804431875 w 2706"/>
                <a:gd name="T51" fmla="*/ 1557456563 h 640"/>
                <a:gd name="T52" fmla="*/ 2071568438 w 2706"/>
                <a:gd name="T53" fmla="*/ 1577617813 h 640"/>
                <a:gd name="T54" fmla="*/ 2147483647 w 2706"/>
                <a:gd name="T55" fmla="*/ 1592738750 h 640"/>
                <a:gd name="T56" fmla="*/ 2147483647 w 2706"/>
                <a:gd name="T57" fmla="*/ 1602819375 h 640"/>
                <a:gd name="T58" fmla="*/ 2147483647 w 2706"/>
                <a:gd name="T59" fmla="*/ 1607859688 h 640"/>
                <a:gd name="T60" fmla="*/ 2147483647 w 2706"/>
                <a:gd name="T61" fmla="*/ 1612900000 h 640"/>
                <a:gd name="T62" fmla="*/ 2147483647 w 2706"/>
                <a:gd name="T63" fmla="*/ 1612900000 h 640"/>
                <a:gd name="T64" fmla="*/ 2147483647 w 2706"/>
                <a:gd name="T65" fmla="*/ 1607859688 h 640"/>
                <a:gd name="T66" fmla="*/ 2147483647 w 2706"/>
                <a:gd name="T67" fmla="*/ 1602819375 h 640"/>
                <a:gd name="T68" fmla="*/ 2147483647 w 2706"/>
                <a:gd name="T69" fmla="*/ 1592738750 h 640"/>
                <a:gd name="T70" fmla="*/ 2147483647 w 2706"/>
                <a:gd name="T71" fmla="*/ 1577617813 h 640"/>
                <a:gd name="T72" fmla="*/ 2147483647 w 2706"/>
                <a:gd name="T73" fmla="*/ 1562496875 h 640"/>
                <a:gd name="T74" fmla="*/ 2147483647 w 2706"/>
                <a:gd name="T75" fmla="*/ 1542335625 h 640"/>
                <a:gd name="T76" fmla="*/ 2147483647 w 2706"/>
                <a:gd name="T77" fmla="*/ 1517134063 h 640"/>
                <a:gd name="T78" fmla="*/ 2147483647 w 2706"/>
                <a:gd name="T79" fmla="*/ 1491932500 h 640"/>
                <a:gd name="T80" fmla="*/ 2147483647 w 2706"/>
                <a:gd name="T81" fmla="*/ 1461690625 h 640"/>
                <a:gd name="T82" fmla="*/ 2147483647 w 2706"/>
                <a:gd name="T83" fmla="*/ 1431448750 h 640"/>
                <a:gd name="T84" fmla="*/ 2147483647 w 2706"/>
                <a:gd name="T85" fmla="*/ 1396166563 h 640"/>
                <a:gd name="T86" fmla="*/ 2147483647 w 2706"/>
                <a:gd name="T87" fmla="*/ 1360884375 h 640"/>
                <a:gd name="T88" fmla="*/ 2147483647 w 2706"/>
                <a:gd name="T89" fmla="*/ 1320561875 h 640"/>
                <a:gd name="T90" fmla="*/ 2147483647 w 2706"/>
                <a:gd name="T91" fmla="*/ 1280239375 h 640"/>
                <a:gd name="T92" fmla="*/ 2147483647 w 2706"/>
                <a:gd name="T93" fmla="*/ 1234876563 h 640"/>
                <a:gd name="T94" fmla="*/ 2147483647 w 2706"/>
                <a:gd name="T95" fmla="*/ 1189513750 h 640"/>
                <a:gd name="T96" fmla="*/ 2147483647 w 2706"/>
                <a:gd name="T97" fmla="*/ 1088707500 h 640"/>
                <a:gd name="T98" fmla="*/ 2147483647 w 2706"/>
                <a:gd name="T99" fmla="*/ 982860938 h 640"/>
                <a:gd name="T100" fmla="*/ 2147483647 w 2706"/>
                <a:gd name="T101" fmla="*/ 982860938 h 640"/>
                <a:gd name="T102" fmla="*/ 2147483647 w 2706"/>
                <a:gd name="T103" fmla="*/ 977820625 h 640"/>
                <a:gd name="T104" fmla="*/ 2147483647 w 2706"/>
                <a:gd name="T105" fmla="*/ 977820625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34" name="Freeform 18"/>
            <p:cNvSpPr/>
            <p:nvPr/>
          </p:nvSpPr>
          <p:spPr bwMode="hidden">
            <a:xfrm>
              <a:off x="-309563" y="4318000"/>
              <a:ext cx="8280401" cy="1209675"/>
            </a:xfrm>
            <a:custGeom>
              <a:avLst/>
              <a:gdLst>
                <a:gd name="T0" fmla="*/ 2147483647 w 5216"/>
                <a:gd name="T1" fmla="*/ 1799391563 h 762"/>
                <a:gd name="T2" fmla="*/ 2147483647 w 5216"/>
                <a:gd name="T3" fmla="*/ 1728827188 h 762"/>
                <a:gd name="T4" fmla="*/ 2147483647 w 5216"/>
                <a:gd name="T5" fmla="*/ 1537295313 h 762"/>
                <a:gd name="T6" fmla="*/ 2147483647 w 5216"/>
                <a:gd name="T7" fmla="*/ 1280239375 h 762"/>
                <a:gd name="T8" fmla="*/ 2147483647 w 5216"/>
                <a:gd name="T9" fmla="*/ 942538438 h 762"/>
                <a:gd name="T10" fmla="*/ 2147483647 w 5216"/>
                <a:gd name="T11" fmla="*/ 745966250 h 762"/>
                <a:gd name="T12" fmla="*/ 2147483647 w 5216"/>
                <a:gd name="T13" fmla="*/ 594756875 h 762"/>
                <a:gd name="T14" fmla="*/ 2147483647 w 5216"/>
                <a:gd name="T15" fmla="*/ 463708750 h 762"/>
                <a:gd name="T16" fmla="*/ 2147483647 w 5216"/>
                <a:gd name="T17" fmla="*/ 352821875 h 762"/>
                <a:gd name="T18" fmla="*/ 2147483647 w 5216"/>
                <a:gd name="T19" fmla="*/ 257055938 h 762"/>
                <a:gd name="T20" fmla="*/ 2147483647 w 5216"/>
                <a:gd name="T21" fmla="*/ 181451250 h 762"/>
                <a:gd name="T22" fmla="*/ 2147483647 w 5216"/>
                <a:gd name="T23" fmla="*/ 70564375 h 762"/>
                <a:gd name="T24" fmla="*/ 2147483647 w 5216"/>
                <a:gd name="T25" fmla="*/ 10080625 h 762"/>
                <a:gd name="T26" fmla="*/ 1622980821 w 5216"/>
                <a:gd name="T27" fmla="*/ 0 h 762"/>
                <a:gd name="T28" fmla="*/ 902216046 w 5216"/>
                <a:gd name="T29" fmla="*/ 25201563 h 762"/>
                <a:gd name="T30" fmla="*/ 277217221 w 5216"/>
                <a:gd name="T31" fmla="*/ 80645000 h 762"/>
                <a:gd name="T32" fmla="*/ 0 w 5216"/>
                <a:gd name="T33" fmla="*/ 120967500 h 762"/>
                <a:gd name="T34" fmla="*/ 791329158 w 5216"/>
                <a:gd name="T35" fmla="*/ 216733438 h 762"/>
                <a:gd name="T36" fmla="*/ 1643142073 w 5216"/>
                <a:gd name="T37" fmla="*/ 352821875 h 762"/>
                <a:gd name="T38" fmla="*/ 2147483647 w 5216"/>
                <a:gd name="T39" fmla="*/ 529232813 h 762"/>
                <a:gd name="T40" fmla="*/ 2147483647 w 5216"/>
                <a:gd name="T41" fmla="*/ 745966250 h 762"/>
                <a:gd name="T42" fmla="*/ 2147483647 w 5216"/>
                <a:gd name="T43" fmla="*/ 952619063 h 762"/>
                <a:gd name="T44" fmla="*/ 2147483647 w 5216"/>
                <a:gd name="T45" fmla="*/ 1300400625 h 762"/>
                <a:gd name="T46" fmla="*/ 2147483647 w 5216"/>
                <a:gd name="T47" fmla="*/ 1441529375 h 762"/>
                <a:gd name="T48" fmla="*/ 2147483647 w 5216"/>
                <a:gd name="T49" fmla="*/ 1562496875 h 762"/>
                <a:gd name="T50" fmla="*/ 2147483647 w 5216"/>
                <a:gd name="T51" fmla="*/ 1668343438 h 762"/>
                <a:gd name="T52" fmla="*/ 2147483647 w 5216"/>
                <a:gd name="T53" fmla="*/ 1748988438 h 762"/>
                <a:gd name="T54" fmla="*/ 2147483647 w 5216"/>
                <a:gd name="T55" fmla="*/ 1819552813 h 762"/>
                <a:gd name="T56" fmla="*/ 2147483647 w 5216"/>
                <a:gd name="T57" fmla="*/ 1864915625 h 762"/>
                <a:gd name="T58" fmla="*/ 2147483647 w 5216"/>
                <a:gd name="T59" fmla="*/ 1900197813 h 762"/>
                <a:gd name="T60" fmla="*/ 2147483647 w 5216"/>
                <a:gd name="T61" fmla="*/ 1920359063 h 762"/>
                <a:gd name="T62" fmla="*/ 2147483647 w 5216"/>
                <a:gd name="T63" fmla="*/ 1920359063 h 762"/>
                <a:gd name="T64" fmla="*/ 2147483647 w 5216"/>
                <a:gd name="T65" fmla="*/ 1910278438 h 762"/>
                <a:gd name="T66" fmla="*/ 2147483647 w 5216"/>
                <a:gd name="T67" fmla="*/ 1885076875 h 762"/>
                <a:gd name="T68" fmla="*/ 2147483647 w 5216"/>
                <a:gd name="T69" fmla="*/ 1844754375 h 762"/>
                <a:gd name="T70" fmla="*/ 2147483647 w 5216"/>
                <a:gd name="T71" fmla="*/ 1799391563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35" name="Freeform 22"/>
            <p:cNvSpPr/>
            <p:nvPr/>
          </p:nvSpPr>
          <p:spPr bwMode="hidden">
            <a:xfrm>
              <a:off x="3175" y="4335463"/>
              <a:ext cx="8166100" cy="1101725"/>
            </a:xfrm>
            <a:custGeom>
              <a:avLst/>
              <a:gdLst>
                <a:gd name="T0" fmla="*/ 0 w 5144"/>
                <a:gd name="T1" fmla="*/ 176410938 h 694"/>
                <a:gd name="T2" fmla="*/ 0 w 5144"/>
                <a:gd name="T3" fmla="*/ 176410938 h 694"/>
                <a:gd name="T4" fmla="*/ 45362813 w 5144"/>
                <a:gd name="T5" fmla="*/ 166330313 h 694"/>
                <a:gd name="T6" fmla="*/ 181451250 w 5144"/>
                <a:gd name="T7" fmla="*/ 141128750 h 694"/>
                <a:gd name="T8" fmla="*/ 413305625 w 5144"/>
                <a:gd name="T9" fmla="*/ 105846563 h 694"/>
                <a:gd name="T10" fmla="*/ 564515000 w 5144"/>
                <a:gd name="T11" fmla="*/ 85685313 h 694"/>
                <a:gd name="T12" fmla="*/ 740925938 w 5144"/>
                <a:gd name="T13" fmla="*/ 65524063 h 694"/>
                <a:gd name="T14" fmla="*/ 937498125 w 5144"/>
                <a:gd name="T15" fmla="*/ 50403125 h 694"/>
                <a:gd name="T16" fmla="*/ 1164312188 w 5144"/>
                <a:gd name="T17" fmla="*/ 35282188 h 694"/>
                <a:gd name="T18" fmla="*/ 1411287500 w 5144"/>
                <a:gd name="T19" fmla="*/ 20161250 h 694"/>
                <a:gd name="T20" fmla="*/ 1688504688 w 5144"/>
                <a:gd name="T21" fmla="*/ 10080625 h 694"/>
                <a:gd name="T22" fmla="*/ 1990923438 w 5144"/>
                <a:gd name="T23" fmla="*/ 5040313 h 694"/>
                <a:gd name="T24" fmla="*/ 2147483647 w 5144"/>
                <a:gd name="T25" fmla="*/ 0 h 694"/>
                <a:gd name="T26" fmla="*/ 2147483647 w 5144"/>
                <a:gd name="T27" fmla="*/ 5040313 h 694"/>
                <a:gd name="T28" fmla="*/ 2147483647 w 5144"/>
                <a:gd name="T29" fmla="*/ 15120938 h 694"/>
                <a:gd name="T30" fmla="*/ 2147483647 w 5144"/>
                <a:gd name="T31" fmla="*/ 35282188 h 694"/>
                <a:gd name="T32" fmla="*/ 2147483647 w 5144"/>
                <a:gd name="T33" fmla="*/ 60483750 h 694"/>
                <a:gd name="T34" fmla="*/ 2147483647 w 5144"/>
                <a:gd name="T35" fmla="*/ 100806250 h 694"/>
                <a:gd name="T36" fmla="*/ 2147483647 w 5144"/>
                <a:gd name="T37" fmla="*/ 146169063 h 694"/>
                <a:gd name="T38" fmla="*/ 2147483647 w 5144"/>
                <a:gd name="T39" fmla="*/ 201612500 h 694"/>
                <a:gd name="T40" fmla="*/ 2147483647 w 5144"/>
                <a:gd name="T41" fmla="*/ 267136563 h 694"/>
                <a:gd name="T42" fmla="*/ 2147483647 w 5144"/>
                <a:gd name="T43" fmla="*/ 347781563 h 694"/>
                <a:gd name="T44" fmla="*/ 2147483647 w 5144"/>
                <a:gd name="T45" fmla="*/ 438507188 h 694"/>
                <a:gd name="T46" fmla="*/ 2147483647 w 5144"/>
                <a:gd name="T47" fmla="*/ 544353750 h 694"/>
                <a:gd name="T48" fmla="*/ 2147483647 w 5144"/>
                <a:gd name="T49" fmla="*/ 670361563 h 694"/>
                <a:gd name="T50" fmla="*/ 2147483647 w 5144"/>
                <a:gd name="T51" fmla="*/ 806450000 h 694"/>
                <a:gd name="T52" fmla="*/ 2147483647 w 5144"/>
                <a:gd name="T53" fmla="*/ 957659375 h 694"/>
                <a:gd name="T54" fmla="*/ 2147483647 w 5144"/>
                <a:gd name="T55" fmla="*/ 1129030000 h 694"/>
                <a:gd name="T56" fmla="*/ 2147483647 w 5144"/>
                <a:gd name="T57" fmla="*/ 1315521563 h 694"/>
                <a:gd name="T58" fmla="*/ 2147483647 w 5144"/>
                <a:gd name="T59" fmla="*/ 1522174375 h 694"/>
                <a:gd name="T60" fmla="*/ 2147483647 w 5144"/>
                <a:gd name="T61" fmla="*/ 1748988438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p:nvSpPr>
            <p:cNvPr id="1036" name="Freeform 26"/>
            <p:cNvSpPr/>
            <p:nvPr/>
          </p:nvSpPr>
          <p:spPr bwMode="hidden">
            <a:xfrm>
              <a:off x="4156075" y="4316413"/>
              <a:ext cx="4940300" cy="927100"/>
            </a:xfrm>
            <a:custGeom>
              <a:avLst/>
              <a:gdLst>
                <a:gd name="T0" fmla="*/ 0 w 3112"/>
                <a:gd name="T1" fmla="*/ 1471771250 h 584"/>
                <a:gd name="T2" fmla="*/ 0 w 3112"/>
                <a:gd name="T3" fmla="*/ 1471771250 h 584"/>
                <a:gd name="T4" fmla="*/ 226814063 w 3112"/>
                <a:gd name="T5" fmla="*/ 1411287500 h 584"/>
                <a:gd name="T6" fmla="*/ 846772500 w 3112"/>
                <a:gd name="T7" fmla="*/ 1255037813 h 584"/>
                <a:gd name="T8" fmla="*/ 1275199063 w 3112"/>
                <a:gd name="T9" fmla="*/ 1149191250 h 584"/>
                <a:gd name="T10" fmla="*/ 1769149688 w 3112"/>
                <a:gd name="T11" fmla="*/ 1033264063 h 584"/>
                <a:gd name="T12" fmla="*/ 2147483647 w 3112"/>
                <a:gd name="T13" fmla="*/ 907256250 h 584"/>
                <a:gd name="T14" fmla="*/ 2147483647 w 3112"/>
                <a:gd name="T15" fmla="*/ 771167813 h 584"/>
                <a:gd name="T16" fmla="*/ 2147483647 w 3112"/>
                <a:gd name="T17" fmla="*/ 640119688 h 584"/>
                <a:gd name="T18" fmla="*/ 2147483647 w 3112"/>
                <a:gd name="T19" fmla="*/ 509071563 h 584"/>
                <a:gd name="T20" fmla="*/ 2147483647 w 3112"/>
                <a:gd name="T21" fmla="*/ 388104063 h 584"/>
                <a:gd name="T22" fmla="*/ 2147483647 w 3112"/>
                <a:gd name="T23" fmla="*/ 272176875 h 584"/>
                <a:gd name="T24" fmla="*/ 2147483647 w 3112"/>
                <a:gd name="T25" fmla="*/ 221773750 h 584"/>
                <a:gd name="T26" fmla="*/ 2147483647 w 3112"/>
                <a:gd name="T27" fmla="*/ 171370625 h 584"/>
                <a:gd name="T28" fmla="*/ 2147483647 w 3112"/>
                <a:gd name="T29" fmla="*/ 131048125 h 584"/>
                <a:gd name="T30" fmla="*/ 2147483647 w 3112"/>
                <a:gd name="T31" fmla="*/ 90725625 h 584"/>
                <a:gd name="T32" fmla="*/ 2147483647 w 3112"/>
                <a:gd name="T33" fmla="*/ 60483750 h 584"/>
                <a:gd name="T34" fmla="*/ 2147483647 w 3112"/>
                <a:gd name="T35" fmla="*/ 35282188 h 584"/>
                <a:gd name="T36" fmla="*/ 2147483647 w 3112"/>
                <a:gd name="T37" fmla="*/ 15120938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sp useBgFill="1">
          <p:nvSpPr>
            <p:cNvPr id="1037" name="Freeform 10"/>
            <p:cNvSpPr/>
            <p:nvPr/>
          </p:nvSpPr>
          <p:spPr bwMode="hidden">
            <a:xfrm>
              <a:off x="-3905251" y="4294188"/>
              <a:ext cx="13027839" cy="1892300"/>
            </a:xfrm>
            <a:custGeom>
              <a:avLst/>
              <a:gdLst>
                <a:gd name="T0" fmla="*/ 2147483647 w 8196"/>
                <a:gd name="T1" fmla="*/ 1290320000 h 1192"/>
                <a:gd name="T2" fmla="*/ 2147483647 w 8196"/>
                <a:gd name="T3" fmla="*/ 1436489063 h 1192"/>
                <a:gd name="T4" fmla="*/ 2147483647 w 8196"/>
                <a:gd name="T5" fmla="*/ 1562496875 h 1192"/>
                <a:gd name="T6" fmla="*/ 2147483647 w 8196"/>
                <a:gd name="T7" fmla="*/ 1678424063 h 1192"/>
                <a:gd name="T8" fmla="*/ 2147483647 w 8196"/>
                <a:gd name="T9" fmla="*/ 1769149688 h 1192"/>
                <a:gd name="T10" fmla="*/ 2147483647 w 8196"/>
                <a:gd name="T11" fmla="*/ 1839714063 h 1192"/>
                <a:gd name="T12" fmla="*/ 2147483647 w 8196"/>
                <a:gd name="T13" fmla="*/ 1890117188 h 1192"/>
                <a:gd name="T14" fmla="*/ 2147483647 w 8196"/>
                <a:gd name="T15" fmla="*/ 1920359063 h 1192"/>
                <a:gd name="T16" fmla="*/ 2147483647 w 8196"/>
                <a:gd name="T17" fmla="*/ 1915318750 h 1192"/>
                <a:gd name="T18" fmla="*/ 2147483647 w 8196"/>
                <a:gd name="T19" fmla="*/ 1890117188 h 1192"/>
                <a:gd name="T20" fmla="*/ 2147483647 w 8196"/>
                <a:gd name="T21" fmla="*/ 1829633438 h 1192"/>
                <a:gd name="T22" fmla="*/ 2147483647 w 8196"/>
                <a:gd name="T23" fmla="*/ 1738907813 h 1192"/>
                <a:gd name="T24" fmla="*/ 2147483647 w 8196"/>
                <a:gd name="T25" fmla="*/ 1617940313 h 1192"/>
                <a:gd name="T26" fmla="*/ 2147483647 w 8196"/>
                <a:gd name="T27" fmla="*/ 1456650313 h 1192"/>
                <a:gd name="T28" fmla="*/ 2147483647 w 8196"/>
                <a:gd name="T29" fmla="*/ 1260078125 h 1192"/>
                <a:gd name="T30" fmla="*/ 2147483647 w 8196"/>
                <a:gd name="T31" fmla="*/ 1023183438 h 1192"/>
                <a:gd name="T32" fmla="*/ 2147483647 w 8196"/>
                <a:gd name="T33" fmla="*/ 745966250 h 1192"/>
                <a:gd name="T34" fmla="*/ 2147483647 w 8196"/>
                <a:gd name="T35" fmla="*/ 604837500 h 1192"/>
                <a:gd name="T36" fmla="*/ 2147483647 w 8196"/>
                <a:gd name="T37" fmla="*/ 372983125 h 1192"/>
                <a:gd name="T38" fmla="*/ 2147483647 w 8196"/>
                <a:gd name="T39" fmla="*/ 206652813 h 1192"/>
                <a:gd name="T40" fmla="*/ 2147483647 w 8196"/>
                <a:gd name="T41" fmla="*/ 90725625 h 1192"/>
                <a:gd name="T42" fmla="*/ 2147483647 w 8196"/>
                <a:gd name="T43" fmla="*/ 25201563 h 1192"/>
                <a:gd name="T44" fmla="*/ 2147483647 w 8196"/>
                <a:gd name="T45" fmla="*/ 0 h 1192"/>
                <a:gd name="T46" fmla="*/ 2147483647 w 8196"/>
                <a:gd name="T47" fmla="*/ 10080625 h 1192"/>
                <a:gd name="T48" fmla="*/ 2147483647 w 8196"/>
                <a:gd name="T49" fmla="*/ 50403125 h 1192"/>
                <a:gd name="T50" fmla="*/ 1809063908 w 8196"/>
                <a:gd name="T51" fmla="*/ 110886875 h 1192"/>
                <a:gd name="T52" fmla="*/ 1339111161 w 8196"/>
                <a:gd name="T53" fmla="*/ 186491563 h 1192"/>
                <a:gd name="T54" fmla="*/ 944958629 w 8196"/>
                <a:gd name="T55" fmla="*/ 272176875 h 1192"/>
                <a:gd name="T56" fmla="*/ 626603132 w 8196"/>
                <a:gd name="T57" fmla="*/ 362902500 h 1192"/>
                <a:gd name="T58" fmla="*/ 373939989 w 8196"/>
                <a:gd name="T59" fmla="*/ 443547500 h 1192"/>
                <a:gd name="T60" fmla="*/ 121278436 w 8196"/>
                <a:gd name="T61" fmla="*/ 544353750 h 1192"/>
                <a:gd name="T62" fmla="*/ 0 w 8196"/>
                <a:gd name="T63" fmla="*/ 604837500 h 1192"/>
                <a:gd name="T64" fmla="*/ 2147483647 w 8196"/>
                <a:gd name="T65" fmla="*/ 2147483647 h 1192"/>
                <a:gd name="T66" fmla="*/ 2147483647 w 8196"/>
                <a:gd name="T67" fmla="*/ 2147483647 h 1192"/>
                <a:gd name="T68" fmla="*/ 2147483647 w 8196"/>
                <a:gd name="T69" fmla="*/ 1285279688 h 1192"/>
                <a:gd name="T70" fmla="*/ 2147483647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p>
              <a:pPr defTabSz="914400" fontAlgn="base">
                <a:spcBef>
                  <a:spcPct val="0"/>
                </a:spcBef>
                <a:spcAft>
                  <a:spcPct val="0"/>
                </a:spcAft>
              </a:pPr>
              <a:endParaRPr lang="zh-CN" altLang="en-US" smtClean="0">
                <a:solidFill>
                  <a:prstClr val="black"/>
                </a:solidFill>
                <a:latin typeface="Arial" panose="020B0604020202020204" pitchFamily="34" charset="0"/>
                <a:ea typeface="宋体" panose="02010600030101010101" pitchFamily="2" charset="-122"/>
              </a:endParaRPr>
            </a:p>
          </p:txBody>
        </p:sp>
      </p:grpSp>
      <p:sp>
        <p:nvSpPr>
          <p:cNvPr id="1028" name="Title Placeholder 1"/>
          <p:cNvSpPr>
            <a:spLocks noGrp="1"/>
          </p:cNvSpPr>
          <p:nvPr>
            <p:ph type="title"/>
          </p:nvPr>
        </p:nvSpPr>
        <p:spPr bwMode="auto">
          <a:xfrm>
            <a:off x="609600" y="338139"/>
            <a:ext cx="109728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4" name="Date Placeholder 3"/>
          <p:cNvSpPr>
            <a:spLocks noGrp="1"/>
          </p:cNvSpPr>
          <p:nvPr>
            <p:ph type="dt" sz="half" idx="2"/>
          </p:nvPr>
        </p:nvSpPr>
        <p:spPr>
          <a:xfrm>
            <a:off x="6885518" y="6249989"/>
            <a:ext cx="5048249" cy="365125"/>
          </a:xfrm>
          <a:prstGeom prst="rect">
            <a:avLst/>
          </a:prstGeom>
        </p:spPr>
        <p:txBody>
          <a:bodyPr vert="horz" lIns="91440" tIns="45720" rIns="91440" bIns="45720" rtlCol="0" anchor="ctr"/>
          <a:lstStyle>
            <a:lvl1pPr algn="r">
              <a:defRPr sz="1000">
                <a:solidFill>
                  <a:schemeClr val="tx2"/>
                </a:solidFill>
                <a:latin typeface="Arial" panose="020B0604020202020204" pitchFamily="34" charset="0"/>
              </a:defRPr>
            </a:lvl1pPr>
          </a:lstStyle>
          <a:p>
            <a:pPr defTabSz="914400" fontAlgn="base">
              <a:spcBef>
                <a:spcPct val="0"/>
              </a:spcBef>
              <a:spcAft>
                <a:spcPct val="0"/>
              </a:spcAft>
              <a:defRPr/>
            </a:pPr>
            <a:endParaRPr lang="zh-CN" altLang="zh-CN">
              <a:solidFill>
                <a:srgbClr val="073E87"/>
              </a:solidFill>
              <a:ea typeface="宋体" panose="02010600030101010101" pitchFamily="2" charset="-122"/>
            </a:endParaRPr>
          </a:p>
        </p:txBody>
      </p:sp>
      <p:sp>
        <p:nvSpPr>
          <p:cNvPr id="5" name="Footer Placeholder 4"/>
          <p:cNvSpPr>
            <a:spLocks noGrp="1"/>
          </p:cNvSpPr>
          <p:nvPr>
            <p:ph type="ftr" sz="quarter" idx="3"/>
          </p:nvPr>
        </p:nvSpPr>
        <p:spPr>
          <a:xfrm>
            <a:off x="258233" y="6249989"/>
            <a:ext cx="5048251" cy="365125"/>
          </a:xfrm>
          <a:prstGeom prst="rect">
            <a:avLst/>
          </a:prstGeom>
        </p:spPr>
        <p:txBody>
          <a:bodyPr vert="horz" lIns="91440" tIns="45720" rIns="91440" bIns="45720" rtlCol="0" anchor="ctr"/>
          <a:lstStyle>
            <a:lvl1pPr algn="l">
              <a:defRPr sz="1000">
                <a:solidFill>
                  <a:schemeClr val="tx2"/>
                </a:solidFill>
                <a:latin typeface="Arial" panose="020B0604020202020204" pitchFamily="34" charset="0"/>
              </a:defRPr>
            </a:lvl1pPr>
          </a:lstStyle>
          <a:p>
            <a:pPr defTabSz="914400" fontAlgn="base">
              <a:spcBef>
                <a:spcPct val="0"/>
              </a:spcBef>
              <a:spcAft>
                <a:spcPct val="0"/>
              </a:spcAft>
              <a:defRPr/>
            </a:pPr>
            <a:endParaRPr lang="zh-CN" altLang="zh-CN">
              <a:solidFill>
                <a:srgbClr val="073E87"/>
              </a:solidFill>
              <a:ea typeface="宋体" panose="02010600030101010101" pitchFamily="2" charset="-122"/>
            </a:endParaRPr>
          </a:p>
        </p:txBody>
      </p:sp>
      <p:sp>
        <p:nvSpPr>
          <p:cNvPr id="6" name="Slide Number Placeholder 5"/>
          <p:cNvSpPr>
            <a:spLocks noGrp="1"/>
          </p:cNvSpPr>
          <p:nvPr>
            <p:ph type="sldNum" sz="quarter" idx="4"/>
          </p:nvPr>
        </p:nvSpPr>
        <p:spPr>
          <a:xfrm>
            <a:off x="5321300" y="6249989"/>
            <a:ext cx="1549400" cy="365125"/>
          </a:xfrm>
          <a:prstGeom prst="rect">
            <a:avLst/>
          </a:prstGeom>
        </p:spPr>
        <p:txBody>
          <a:bodyPr vert="horz" lIns="91440" tIns="45720" rIns="91440" bIns="45720" rtlCol="0" anchor="ctr"/>
          <a:lstStyle>
            <a:lvl1pPr algn="ctr">
              <a:defRPr sz="1000">
                <a:solidFill>
                  <a:schemeClr val="tx2"/>
                </a:solidFill>
                <a:latin typeface="Arial" panose="020B0604020202020204" pitchFamily="34" charset="0"/>
              </a:defRPr>
            </a:lvl1pPr>
          </a:lstStyle>
          <a:p>
            <a:pPr defTabSz="914400" fontAlgn="base">
              <a:spcBef>
                <a:spcPct val="0"/>
              </a:spcBef>
              <a:spcAft>
                <a:spcPct val="0"/>
              </a:spcAft>
              <a:defRPr/>
            </a:pPr>
            <a:fld id="{F889A6DF-2D42-4661-B0C7-E6978E40B97B}" type="slidenum">
              <a:rPr lang="zh-CN" altLang="zh-CN">
                <a:solidFill>
                  <a:srgbClr val="073E87"/>
                </a:solidFill>
                <a:ea typeface="宋体" panose="02010600030101010101" pitchFamily="2" charset="-122"/>
              </a:rPr>
            </a:fld>
            <a:endParaRPr lang="zh-CN" altLang="zh-CN">
              <a:solidFill>
                <a:srgbClr val="073E87"/>
              </a:solidFill>
              <a:ea typeface="宋体" panose="02010600030101010101" pitchFamily="2" charset="-122"/>
            </a:endParaRPr>
          </a:p>
        </p:txBody>
      </p:sp>
      <p:sp>
        <p:nvSpPr>
          <p:cNvPr id="1032" name="Text Placeholder 2"/>
          <p:cNvSpPr>
            <a:spLocks noGrp="1"/>
          </p:cNvSpPr>
          <p:nvPr>
            <p:ph type="body" idx="1"/>
          </p:nvPr>
        </p:nvSpPr>
        <p:spPr bwMode="auto">
          <a:xfrm>
            <a:off x="1162051" y="2674939"/>
            <a:ext cx="987848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smtClean="0"/>
          </a:p>
        </p:txBody>
      </p:sp>
      <p:pic>
        <p:nvPicPr>
          <p:cNvPr id="12" name="图片 11" descr="水印"/>
          <p:cNvPicPr>
            <a:picLocks noChangeAspect="1"/>
          </p:cNvPicPr>
          <p:nvPr userDrawn="1"/>
        </p:nvPicPr>
        <p:blipFill>
          <a:blip r:embed="rId14"/>
          <a:stretch>
            <a:fillRect/>
          </a:stretch>
        </p:blipFill>
        <p:spPr>
          <a:xfrm>
            <a:off x="7186295" y="63500"/>
            <a:ext cx="4902200" cy="1586865"/>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ctr" rtl="0" eaLnBrk="0" fontAlgn="base" hangingPunct="0">
        <a:spcBef>
          <a:spcPct val="0"/>
        </a:spcBef>
        <a:spcAft>
          <a:spcPct val="0"/>
        </a:spcAft>
        <a:defRPr sz="4400" kern="1200">
          <a:solidFill>
            <a:srgbClr val="FFFFFF"/>
          </a:solidFill>
          <a:latin typeface="+mj-lt"/>
          <a:ea typeface="+mj-ea"/>
          <a:cs typeface="+mj-cs"/>
        </a:defRPr>
      </a:lvl1pPr>
      <a:lvl2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2pPr>
      <a:lvl3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3pPr>
      <a:lvl4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4pPr>
      <a:lvl5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580" indent="-273050" algn="l" rtl="0" eaLnBrk="0" fontAlgn="base" hangingPunct="0">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980"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SzPct val="100000"/>
        <a:buFont typeface="Symbol" panose="05050102010706020507" pitchFamily="18" charset="2"/>
        <a:buChar char=""/>
        <a:defRPr kern="1200">
          <a:solidFill>
            <a:schemeClr val="tx2"/>
          </a:solidFill>
          <a:latin typeface="+mn-lt"/>
          <a:ea typeface="+mn-ea"/>
          <a:cs typeface="+mn-cs"/>
        </a:defRPr>
      </a:lvl4pPr>
      <a:lvl5pPr marL="1462405" indent="-228600" algn="l" rtl="0" eaLnBrk="0" fontAlgn="base" hangingPunct="0">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609600" y="6245225"/>
            <a:ext cx="28448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miter/>
          </a:ln>
        </p:spPr>
        <p:txBody>
          <a:bodyPr/>
          <a:lstStyle>
            <a:lvl1pPr algn="ctr" eaLnBrk="1" hangingPunct="1">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文本占位符 1026"/>
          <p:cNvSpPr>
            <a:spLocks noGrp="1"/>
          </p:cNvSpPr>
          <p:nvPr>
            <p:ph type="body"/>
          </p:nvPr>
        </p:nvSpPr>
        <p:spPr>
          <a:xfrm>
            <a:off x="609600" y="1600200"/>
            <a:ext cx="109728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609600" y="6245225"/>
            <a:ext cx="28448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miter/>
          </a:ln>
        </p:spPr>
        <p:txBody>
          <a:bodyPr/>
          <a:lstStyle>
            <a:lvl1pPr algn="ctr" eaLnBrk="1" hangingPunct="1">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075" name="文本占位符 1026"/>
          <p:cNvSpPr>
            <a:spLocks noGrp="1"/>
          </p:cNvSpPr>
          <p:nvPr>
            <p:ph type="body"/>
          </p:nvPr>
        </p:nvSpPr>
        <p:spPr>
          <a:xfrm>
            <a:off x="609600" y="1600200"/>
            <a:ext cx="109728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609600" y="6245225"/>
            <a:ext cx="28448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miter/>
          </a:ln>
        </p:spPr>
        <p:txBody>
          <a:bodyPr/>
          <a:lstStyle>
            <a:lvl1pPr algn="ctr" eaLnBrk="1" hangingPunct="1">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A99F4D-5E2A-4790-B73C-1CD8ED66F67B}" type="slidenum">
              <a:rPr kumimoji="0"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3.jpeg"/><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9.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1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12183110" cy="6985635"/>
          </a:xfrm>
          <a:prstGeom prst="rect">
            <a:avLst/>
          </a:prstGeom>
          <a:noFill/>
        </p:spPr>
        <p:txBody>
          <a:bodyPr wrap="square" rtlCol="0">
            <a:spAutoFit/>
          </a:bodyPr>
          <a:p>
            <a:r>
              <a:rPr lang="zh-CN" altLang="en-US" sz="2800">
                <a:solidFill>
                  <a:srgbClr val="FF0000"/>
                </a:solidFill>
                <a:latin typeface="Times New Roman" panose="02020603050405020304" charset="0"/>
                <a:cs typeface="Times New Roman" panose="02020603050405020304" charset="0"/>
              </a:rPr>
              <a:t>1.内容要点服从于角色,高质量完成交际任务</a:t>
            </a:r>
            <a:endParaRPr lang="zh-CN" altLang="en-US" sz="2800">
              <a:solidFill>
                <a:srgbClr val="FF0000"/>
              </a:solidFill>
              <a:latin typeface="Times New Roman" panose="02020603050405020304" charset="0"/>
              <a:cs typeface="Times New Roman" panose="02020603050405020304" charset="0"/>
            </a:endParaRPr>
          </a:p>
          <a:p>
            <a:r>
              <a:rPr lang="zh-CN" altLang="en-US" sz="2800">
                <a:solidFill>
                  <a:srgbClr val="FF0000"/>
                </a:solidFill>
                <a:latin typeface="Times New Roman" panose="02020603050405020304" charset="0"/>
                <a:cs typeface="Times New Roman" panose="02020603050405020304" charset="0"/>
              </a:rPr>
              <a:t>李华具体角色:</a:t>
            </a:r>
            <a:r>
              <a:rPr lang="zh-CN" altLang="en-US" sz="2800">
                <a:solidFill>
                  <a:srgbClr val="FFC000"/>
                </a:solidFill>
                <a:latin typeface="Times New Roman" panose="02020603050405020304" charset="0"/>
                <a:cs typeface="Times New Roman" panose="02020603050405020304" charset="0"/>
              </a:rPr>
              <a:t> </a:t>
            </a:r>
            <a:r>
              <a:rPr lang="zh-CN" altLang="en-US" sz="2800">
                <a:latin typeface="Times New Roman" panose="02020603050405020304" charset="0"/>
                <a:cs typeface="Times New Roman" panose="02020603050405020304" charset="0"/>
              </a:rPr>
              <a:t>第一层级信息</a:t>
            </a:r>
            <a:r>
              <a:rPr lang="en-US" altLang="zh-CN" sz="2800">
                <a:latin typeface="Times New Roman" panose="02020603050405020304" charset="0"/>
                <a:cs typeface="Times New Roman" panose="02020603050405020304" charset="0"/>
              </a:rPr>
              <a:t>---</a:t>
            </a:r>
            <a:r>
              <a:rPr lang="zh-CN" altLang="en-US" sz="2800">
                <a:latin typeface="Times New Roman" panose="02020603050405020304" charset="0"/>
                <a:cs typeface="Times New Roman" panose="02020603050405020304" charset="0"/>
              </a:rPr>
              <a:t>背景信息</a:t>
            </a:r>
            <a:r>
              <a:rPr lang="en-US" altLang="zh-CN" sz="2800">
                <a:latin typeface="Times New Roman" panose="02020603050405020304" charset="0"/>
                <a:cs typeface="Times New Roman" panose="02020603050405020304" charset="0"/>
              </a:rPr>
              <a:t>(</a:t>
            </a:r>
            <a:r>
              <a:rPr lang="zh-CN" altLang="en-US" sz="2800">
                <a:latin typeface="Times New Roman" panose="02020603050405020304" charset="0"/>
                <a:cs typeface="Times New Roman" panose="02020603050405020304" charset="0"/>
              </a:rPr>
              <a:t>很多考生忽视背景信息,只关注内容要点)→共情能力,角色代入→交际方向和拓展真实有效的交际内容。</a:t>
            </a:r>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  We are scheduled to gather </a:t>
            </a:r>
            <a:r>
              <a:rPr lang="zh-CN" altLang="en-US" sz="2800" u="sng">
                <a:latin typeface="Times New Roman" panose="02020603050405020304" charset="0"/>
                <a:cs typeface="Times New Roman" panose="02020603050405020304" charset="0"/>
              </a:rPr>
              <a:t>at the school gate </a:t>
            </a:r>
            <a:r>
              <a:rPr lang="zh-CN" altLang="en-US" sz="2800">
                <a:latin typeface="Times New Roman" panose="02020603050405020304" charset="0"/>
                <a:cs typeface="Times New Roman" panose="02020603050405020304" charset="0"/>
              </a:rPr>
              <a:t>and set out by bus </a:t>
            </a:r>
            <a:r>
              <a:rPr lang="zh-CN" altLang="en-US" sz="2800" u="sng">
                <a:latin typeface="Times New Roman" panose="02020603050405020304" charset="0"/>
                <a:cs typeface="Times New Roman" panose="02020603050405020304" charset="0"/>
              </a:rPr>
              <a:t>at 8:00 am sharp</a:t>
            </a:r>
            <a:r>
              <a:rPr lang="en-US" altLang="zh-CN" sz="2800" u="sng">
                <a:latin typeface="Times New Roman" panose="02020603050405020304" charset="0"/>
                <a:cs typeface="Times New Roman" panose="02020603050405020304" charset="0"/>
              </a:rPr>
              <a:t>.</a:t>
            </a:r>
            <a:r>
              <a:rPr lang="zh-CN" altLang="en-US" sz="2800">
                <a:latin typeface="Times New Roman" panose="02020603050405020304" charset="0"/>
                <a:cs typeface="Times New Roman" panose="02020603050405020304" charset="0"/>
              </a:rPr>
              <a:t> After climbing to the top of the hill, we will enjoy our picnic lunch there. </a:t>
            </a:r>
            <a:r>
              <a:rPr lang="zh-CN" altLang="en-US" sz="2800">
                <a:solidFill>
                  <a:srgbClr val="FF0000"/>
                </a:solidFill>
                <a:latin typeface="Times New Roman" panose="02020603050405020304" charset="0"/>
                <a:cs typeface="Times New Roman" panose="02020603050405020304" charset="0"/>
              </a:rPr>
              <a:t>At about 2:00pm, we will take another path down the hill.</a:t>
            </a:r>
            <a:r>
              <a:rPr lang="en-US" altLang="zh-CN" sz="2800" u="sng">
                <a:latin typeface="Times New Roman" panose="02020603050405020304" charset="0"/>
                <a:cs typeface="Times New Roman" panose="02020603050405020304" charset="0"/>
              </a:rPr>
              <a:t> </a:t>
            </a:r>
            <a:r>
              <a:rPr lang="zh-CN" altLang="en-US" sz="2800">
                <a:solidFill>
                  <a:srgbClr val="0000FF"/>
                </a:solidFill>
                <a:latin typeface="Times New Roman" panose="02020603050405020304" charset="0"/>
                <a:cs typeface="Times New Roman" panose="02020603050405020304" charset="0"/>
              </a:rPr>
              <a:t>(2017-06</a:t>
            </a:r>
            <a:r>
              <a:rPr lang="zh-CN" altLang="en-US" sz="2800">
                <a:solidFill>
                  <a:srgbClr val="0000FF"/>
                </a:solidFill>
                <a:latin typeface="Times New Roman" panose="02020603050405020304" charset="0"/>
                <a:cs typeface="Times New Roman" panose="02020603050405020304" charset="0"/>
                <a:sym typeface="+mn-ea"/>
              </a:rPr>
              <a:t>邀</a:t>
            </a:r>
            <a:r>
              <a:rPr lang="zh-CN" altLang="en-US" sz="2800">
                <a:solidFill>
                  <a:srgbClr val="0000FF"/>
                </a:solidFill>
                <a:latin typeface="Times New Roman" panose="02020603050405020304" charset="0"/>
                <a:cs typeface="Times New Roman" panose="02020603050405020304" charset="0"/>
              </a:rPr>
              <a:t>请外国朋友爬山</a:t>
            </a:r>
            <a:r>
              <a:rPr lang="en-US" altLang="zh-CN" sz="2800">
                <a:solidFill>
                  <a:srgbClr val="0000FF"/>
                </a:solidFill>
                <a:latin typeface="Times New Roman" panose="02020603050405020304" charset="0"/>
                <a:cs typeface="Times New Roman" panose="02020603050405020304" charset="0"/>
              </a:rPr>
              <a:t>)</a:t>
            </a:r>
            <a:endParaRPr lang="en-US" altLang="zh-CN" sz="2800">
              <a:solidFill>
                <a:srgbClr val="0000FF"/>
              </a:solidFill>
              <a:latin typeface="Times New Roman" panose="02020603050405020304" charset="0"/>
              <a:cs typeface="Times New Roman" panose="02020603050405020304" charset="0"/>
            </a:endParaRPr>
          </a:p>
          <a:p>
            <a:endParaRPr lang="en-US" altLang="zh-CN"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  I hope this mail finds you well. I'm writing to inform you of the approaching </a:t>
            </a:r>
            <a:r>
              <a:rPr lang="zh-CN" altLang="en-US" sz="2800">
                <a:solidFill>
                  <a:srgbClr val="FF0000"/>
                </a:solidFill>
                <a:latin typeface="Times New Roman" panose="02020603050405020304" charset="0"/>
                <a:cs typeface="Times New Roman" panose="02020603050405020304" charset="0"/>
              </a:rPr>
              <a:t>Chinese speech contest</a:t>
            </a:r>
            <a:r>
              <a:rPr lang="zh-CN" altLang="en-US" sz="2800">
                <a:latin typeface="Times New Roman" panose="02020603050405020304" charset="0"/>
                <a:cs typeface="Times New Roman" panose="02020603050405020304" charset="0"/>
              </a:rPr>
              <a:t>, which is organized annually</a:t>
            </a:r>
            <a:r>
              <a:rPr lang="zh-CN" altLang="en-US" sz="2800">
                <a:solidFill>
                  <a:srgbClr val="FFC000"/>
                </a:solidFill>
                <a:latin typeface="Times New Roman" panose="02020603050405020304" charset="0"/>
                <a:cs typeface="Times New Roman" panose="02020603050405020304" charset="0"/>
              </a:rPr>
              <a:t> </a:t>
            </a:r>
            <a:r>
              <a:rPr lang="zh-CN" altLang="en-US" sz="2800">
                <a:solidFill>
                  <a:srgbClr val="FF0000"/>
                </a:solidFill>
                <a:latin typeface="Times New Roman" panose="02020603050405020304" charset="0"/>
                <a:cs typeface="Times New Roman" panose="02020603050405020304" charset="0"/>
              </a:rPr>
              <a:t>for foreign students</a:t>
            </a:r>
            <a:r>
              <a:rPr lang="en-US" altLang="zh-CN" sz="2800">
                <a:latin typeface="Times New Roman" panose="02020603050405020304" charset="0"/>
                <a:cs typeface="Times New Roman" panose="02020603050405020304" charset="0"/>
              </a:rPr>
              <a:t>.</a:t>
            </a:r>
            <a:endParaRPr lang="en-US" altLang="zh-CN"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  </a:t>
            </a:r>
            <a:r>
              <a:rPr lang="zh-CN" altLang="en-US" sz="2800">
                <a:latin typeface="Times New Roman" panose="02020603050405020304" charset="0"/>
                <a:cs typeface="Times New Roman" panose="02020603050405020304" charset="0"/>
              </a:rPr>
              <a:t> Scheduled to be held </a:t>
            </a:r>
            <a:r>
              <a:rPr lang="zh-CN" altLang="en-US" sz="2800" u="sng">
                <a:latin typeface="Times New Roman" panose="02020603050405020304" charset="0"/>
                <a:cs typeface="Times New Roman" panose="02020603050405020304" charset="0"/>
              </a:rPr>
              <a:t>at 2: 00 pm this Saturday at the auditorium</a:t>
            </a:r>
            <a:r>
              <a:rPr lang="zh-CN" altLang="en-US" sz="2800">
                <a:latin typeface="Times New Roman" panose="02020603050405020304" charset="0"/>
                <a:cs typeface="Times New Roman" panose="02020603050405020304" charset="0"/>
              </a:rPr>
              <a:t>, the event will last </a:t>
            </a:r>
            <a:r>
              <a:rPr lang="zh-CN" altLang="en-US" sz="2800" u="sng">
                <a:latin typeface="Times New Roman" panose="02020603050405020304" charset="0"/>
                <a:cs typeface="Times New Roman" panose="02020603050405020304" charset="0"/>
              </a:rPr>
              <a:t>approximately 3 hours</a:t>
            </a:r>
            <a:r>
              <a:rPr lang="zh-CN" altLang="en-US" sz="2800">
                <a:latin typeface="Times New Roman" panose="02020603050405020304" charset="0"/>
                <a:cs typeface="Times New Roman" panose="02020603050405020304" charset="0"/>
              </a:rPr>
              <a:t>. Aiming to </a:t>
            </a:r>
            <a:r>
              <a:rPr lang="zh-CN" altLang="en-US" sz="2800">
                <a:solidFill>
                  <a:srgbClr val="FF0000"/>
                </a:solidFill>
                <a:latin typeface="Times New Roman" panose="02020603050405020304" charset="0"/>
                <a:cs typeface="Times New Roman" panose="02020603050405020304" charset="0"/>
              </a:rPr>
              <a:t>promote the cross-cultural communicating</a:t>
            </a:r>
            <a:r>
              <a:rPr lang="zh-CN" altLang="en-US" sz="2800">
                <a:latin typeface="Times New Roman" panose="02020603050405020304" charset="0"/>
                <a:cs typeface="Times New Roman" panose="02020603050405020304" charset="0"/>
              </a:rPr>
              <a:t>, the competition will focus on the theme of " </a:t>
            </a:r>
            <a:r>
              <a:rPr lang="en-US" altLang="zh-CN" sz="2800">
                <a:solidFill>
                  <a:srgbClr val="FF0000"/>
                </a:solidFill>
                <a:latin typeface="Times New Roman" panose="02020603050405020304" charset="0"/>
                <a:cs typeface="Times New Roman" panose="02020603050405020304" charset="0"/>
              </a:rPr>
              <a:t>My </a:t>
            </a:r>
            <a:r>
              <a:rPr lang="zh-CN" altLang="en-US" sz="2800">
                <a:solidFill>
                  <a:srgbClr val="FF0000"/>
                </a:solidFill>
                <a:latin typeface="Times New Roman" panose="02020603050405020304" charset="0"/>
                <a:cs typeface="Times New Roman" panose="02020603050405020304" charset="0"/>
              </a:rPr>
              <a:t>Comprehension of Chinese</a:t>
            </a:r>
            <a:r>
              <a:rPr lang="zh-CN" altLang="en-US" sz="2800">
                <a:solidFill>
                  <a:srgbClr val="FFC000"/>
                </a:solidFill>
                <a:latin typeface="Times New Roman" panose="02020603050405020304" charset="0"/>
                <a:cs typeface="Times New Roman" panose="02020603050405020304" charset="0"/>
              </a:rPr>
              <a:t> </a:t>
            </a:r>
            <a:r>
              <a:rPr lang="en-US" altLang="zh-CN" sz="2800">
                <a:solidFill>
                  <a:srgbClr val="FF0000"/>
                </a:solidFill>
                <a:latin typeface="Times New Roman" panose="02020603050405020304" charset="0"/>
                <a:cs typeface="Times New Roman" panose="02020603050405020304" charset="0"/>
              </a:rPr>
              <a:t>Culture"</a:t>
            </a:r>
            <a:r>
              <a:rPr lang="zh-CN" altLang="en-US" sz="2800">
                <a:solidFill>
                  <a:srgbClr val="FFC000"/>
                </a:solidFill>
                <a:latin typeface="Times New Roman" panose="02020603050405020304" charset="0"/>
                <a:cs typeface="Times New Roman" panose="02020603050405020304" charset="0"/>
              </a:rPr>
              <a:t>. </a:t>
            </a:r>
            <a:r>
              <a:rPr lang="zh-CN" altLang="en-US" sz="2800">
                <a:solidFill>
                  <a:srgbClr val="0000FF"/>
                </a:solidFill>
                <a:latin typeface="Times New Roman" panose="02020603050405020304" charset="0"/>
                <a:cs typeface="Times New Roman" panose="02020603050405020304" charset="0"/>
              </a:rPr>
              <a:t>(2020-01邀请外国朋友中文演讲比赛</a:t>
            </a:r>
            <a:r>
              <a:rPr lang="en-US" altLang="zh-CN" sz="2800">
                <a:solidFill>
                  <a:srgbClr val="0000FF"/>
                </a:solidFill>
                <a:latin typeface="Times New Roman" panose="02020603050405020304" charset="0"/>
                <a:cs typeface="Times New Roman" panose="02020603050405020304" charset="0"/>
              </a:rPr>
              <a:t>)</a:t>
            </a:r>
            <a:endParaRPr lang="en-US" altLang="zh-CN" sz="2800">
              <a:solidFill>
                <a:srgbClr val="0000FF"/>
              </a:solidFill>
              <a:latin typeface="Times New Roman" panose="02020603050405020304" charset="0"/>
              <a:cs typeface="Times New Roman" panose="02020603050405020304" charset="0"/>
            </a:endParaRPr>
          </a:p>
          <a:p>
            <a:endParaRPr lang="en-US" altLang="zh-CN" sz="2800">
              <a:solidFill>
                <a:srgbClr val="0000FF"/>
              </a:solidFill>
              <a:latin typeface="Times New Roman" panose="02020603050405020304" charset="0"/>
              <a:cs typeface="Times New Roman" panose="02020603050405020304" charset="0"/>
            </a:endParaRPr>
          </a:p>
          <a:p>
            <a:r>
              <a:rPr lang="en-US" altLang="zh-CN" sz="2800">
                <a:solidFill>
                  <a:srgbClr val="0000FF"/>
                </a:solidFill>
                <a:latin typeface="Times New Roman" panose="02020603050405020304" charset="0"/>
                <a:cs typeface="Times New Roman" panose="02020603050405020304" charset="0"/>
              </a:rPr>
              <a:t>  </a:t>
            </a:r>
            <a:r>
              <a:rPr lang="zh-CN" altLang="en-US" sz="2800">
                <a:latin typeface="Times New Roman" panose="02020603050405020304" charset="0"/>
                <a:cs typeface="Times New Roman" panose="02020603050405020304" charset="0"/>
              </a:rPr>
              <a:t>Having received it as a birthday present from my mother, I always carry it closely with me. The </a:t>
            </a:r>
            <a:r>
              <a:rPr lang="en-US" altLang="zh-CN" sz="2800">
                <a:solidFill>
                  <a:srgbClr val="FF0000"/>
                </a:solidFill>
                <a:latin typeface="Times New Roman" panose="02020603050405020304" charset="0"/>
                <a:cs typeface="Times New Roman" panose="02020603050405020304" charset="0"/>
              </a:rPr>
              <a:t>wallet is black with our family's photo in it</a:t>
            </a:r>
            <a:r>
              <a:rPr lang="zh-CN" altLang="en-US" sz="2800">
                <a:solidFill>
                  <a:srgbClr val="FFC000"/>
                </a:solidFill>
                <a:latin typeface="Times New Roman" panose="02020603050405020304" charset="0"/>
                <a:cs typeface="Times New Roman" panose="02020603050405020304" charset="0"/>
              </a:rPr>
              <a:t>.</a:t>
            </a:r>
            <a:r>
              <a:rPr lang="zh-CN" altLang="en-US" sz="2800">
                <a:solidFill>
                  <a:srgbClr val="0000FF"/>
                </a:solidFill>
                <a:latin typeface="Times New Roman" panose="02020603050405020304" charset="0"/>
                <a:cs typeface="Times New Roman" panose="02020603050405020304" charset="0"/>
              </a:rPr>
              <a:t>(201</a:t>
            </a:r>
            <a:r>
              <a:rPr lang="en-US" altLang="zh-CN" sz="2800">
                <a:solidFill>
                  <a:srgbClr val="0000FF"/>
                </a:solidFill>
                <a:latin typeface="Times New Roman" panose="02020603050405020304" charset="0"/>
                <a:cs typeface="Times New Roman" panose="02020603050405020304" charset="0"/>
              </a:rPr>
              <a:t>8</a:t>
            </a:r>
            <a:r>
              <a:rPr lang="zh-CN" altLang="en-US" sz="2800">
                <a:solidFill>
                  <a:srgbClr val="0000FF"/>
                </a:solidFill>
                <a:latin typeface="Times New Roman" panose="02020603050405020304" charset="0"/>
                <a:cs typeface="Times New Roman" panose="02020603050405020304" charset="0"/>
              </a:rPr>
              <a:t>-</a:t>
            </a:r>
            <a:r>
              <a:rPr lang="en-US" altLang="zh-CN" sz="2800">
                <a:solidFill>
                  <a:srgbClr val="0000FF"/>
                </a:solidFill>
                <a:latin typeface="Times New Roman" panose="02020603050405020304" charset="0"/>
                <a:cs typeface="Times New Roman" panose="02020603050405020304" charset="0"/>
              </a:rPr>
              <a:t>11</a:t>
            </a:r>
            <a:r>
              <a:rPr lang="zh-CN" altLang="en-US" sz="2800">
                <a:solidFill>
                  <a:srgbClr val="0000FF"/>
                </a:solidFill>
                <a:latin typeface="Times New Roman" panose="02020603050405020304" charset="0"/>
                <a:cs typeface="Times New Roman" panose="02020603050405020304" charset="0"/>
              </a:rPr>
              <a:t>失物求助</a:t>
            </a:r>
            <a:r>
              <a:rPr lang="en-US" altLang="zh-CN" sz="2800">
                <a:solidFill>
                  <a:srgbClr val="0000FF"/>
                </a:solidFill>
                <a:latin typeface="Times New Roman" panose="02020603050405020304" charset="0"/>
                <a:cs typeface="Times New Roman" panose="02020603050405020304" charset="0"/>
              </a:rPr>
              <a:t>)</a:t>
            </a:r>
            <a:endParaRPr lang="en-US" altLang="zh-CN" sz="2800">
              <a:solidFill>
                <a:srgbClr val="0000FF"/>
              </a:solidFill>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8415" y="89535"/>
            <a:ext cx="12154535" cy="4954270"/>
          </a:xfrm>
          <a:prstGeom prst="rect">
            <a:avLst/>
          </a:prstGeom>
          <a:noFill/>
        </p:spPr>
        <p:txBody>
          <a:bodyPr wrap="square" rtlCol="0">
            <a:spAutoFit/>
          </a:bodyPr>
          <a:p>
            <a:r>
              <a:rPr lang="en-US" altLang="zh-CN" sz="2800">
                <a:solidFill>
                  <a:srgbClr val="FF0000"/>
                </a:solidFill>
                <a:latin typeface="Times New Roman" panose="02020603050405020304" charset="0"/>
                <a:cs typeface="Times New Roman" panose="02020603050405020304" charset="0"/>
              </a:rPr>
              <a:t>2.得体为上,中心突出,温暖共情</a:t>
            </a:r>
            <a:endParaRPr lang="en-US" altLang="zh-CN" sz="2800">
              <a:solidFill>
                <a:srgbClr val="FF0000"/>
              </a:solidFill>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(2020年07月高考试题应用文写作)</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假定你是李华,你校来自爱尔兰的外教P</a:t>
            </a:r>
            <a:r>
              <a:rPr lang="en-US" altLang="zh-CN" sz="3200">
                <a:latin typeface="Times New Roman" panose="02020603050405020304" charset="0"/>
                <a:cs typeface="Times New Roman" panose="02020603050405020304" charset="0"/>
              </a:rPr>
              <a:t>e</a:t>
            </a:r>
            <a:r>
              <a:rPr lang="zh-CN" altLang="en-US" sz="3200">
                <a:latin typeface="Times New Roman" panose="02020603050405020304" charset="0"/>
                <a:cs typeface="Times New Roman" panose="02020603050405020304" charset="0"/>
              </a:rPr>
              <a:t>ter因病回国休假。请给他写一封电子邮件,内容包括:1.询问近况;2.分享班级最新消息3表达祝愿。</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  注意:1.词数80左右;2.可适当增加细节,以使行文连贯</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 Para.1-Greeting</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　　 </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Para.2-Body</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　　</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Para.3-Closing</a:t>
            </a:r>
            <a:endParaRPr lang="zh-CN" altLang="en-US" sz="32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8415" y="89535"/>
            <a:ext cx="12154535" cy="6431280"/>
          </a:xfrm>
          <a:prstGeom prst="rect">
            <a:avLst/>
          </a:prstGeom>
          <a:noFill/>
        </p:spPr>
        <p:txBody>
          <a:bodyPr wrap="square" rtlCol="0">
            <a:spAutoFit/>
          </a:bodyPr>
          <a:p>
            <a:pPr algn="l">
              <a:buClrTx/>
              <a:buSzTx/>
              <a:buFontTx/>
            </a:pPr>
            <a:r>
              <a:rPr lang="en-US" altLang="zh-CN" sz="2800">
                <a:solidFill>
                  <a:srgbClr val="FF0000"/>
                </a:solidFill>
                <a:latin typeface="Times New Roman" panose="02020603050405020304" charset="0"/>
                <a:cs typeface="Times New Roman" panose="02020603050405020304" charset="0"/>
              </a:rPr>
              <a:t>2.得体为上,中心突出,温暖共情</a:t>
            </a:r>
            <a:endParaRPr lang="en-US" altLang="zh-CN" sz="2800">
              <a:solidFill>
                <a:srgbClr val="FF0000"/>
              </a:solidFill>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(2020年07月高考试题应用文写作)</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假定你是李华,你校来自爱尔兰的外教P</a:t>
            </a:r>
            <a:r>
              <a:rPr lang="en-US" altLang="zh-CN" sz="3200">
                <a:latin typeface="Times New Roman" panose="02020603050405020304" charset="0"/>
                <a:cs typeface="Times New Roman" panose="02020603050405020304" charset="0"/>
              </a:rPr>
              <a:t>e</a:t>
            </a:r>
            <a:r>
              <a:rPr lang="zh-CN" altLang="en-US" sz="3200">
                <a:latin typeface="Times New Roman" panose="02020603050405020304" charset="0"/>
                <a:cs typeface="Times New Roman" panose="02020603050405020304" charset="0"/>
              </a:rPr>
              <a:t>ter因病回国休假。请给他写一封电子邮件,内容包括:1.询问近况;2.</a:t>
            </a:r>
            <a:r>
              <a:rPr lang="zh-CN" altLang="en-US" sz="3200">
                <a:solidFill>
                  <a:srgbClr val="0000FF"/>
                </a:solidFill>
                <a:latin typeface="Times New Roman" panose="02020603050405020304" charset="0"/>
                <a:cs typeface="Times New Roman" panose="02020603050405020304" charset="0"/>
              </a:rPr>
              <a:t>分享班级最新消息 </a:t>
            </a:r>
            <a:r>
              <a:rPr lang="zh-CN" altLang="en-US" sz="3200">
                <a:latin typeface="Times New Roman" panose="02020603050405020304" charset="0"/>
                <a:cs typeface="Times New Roman" panose="02020603050405020304" charset="0"/>
              </a:rPr>
              <a:t>3表达祝愿。</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  注意:1.词数80左右;2.可适当增加细节,以使行文连贯</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 Para.1-Greeting　　 </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Para.2-Body</a:t>
            </a:r>
            <a:endParaRPr lang="zh-CN" altLang="en-US" sz="3200">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　　</a:t>
            </a:r>
            <a:r>
              <a:rPr lang="zh-CN" altLang="en-US" sz="3200">
                <a:solidFill>
                  <a:srgbClr val="0000FF"/>
                </a:solidFill>
                <a:latin typeface="Times New Roman" panose="02020603050405020304" charset="0"/>
                <a:cs typeface="Times New Roman" panose="02020603050405020304" charset="0"/>
              </a:rPr>
              <a:t>本信件是李华</a:t>
            </a:r>
            <a:r>
              <a:rPr lang="zh-CN" altLang="en-US" sz="3200">
                <a:solidFill>
                  <a:srgbClr val="FF0000"/>
                </a:solidFill>
                <a:latin typeface="Times New Roman" panose="02020603050405020304" charset="0"/>
                <a:cs typeface="Times New Roman" panose="02020603050405020304" charset="0"/>
              </a:rPr>
              <a:t>主动</a:t>
            </a:r>
            <a:r>
              <a:rPr lang="zh-CN" altLang="en-US" sz="3200">
                <a:solidFill>
                  <a:srgbClr val="0000FF"/>
                </a:solidFill>
                <a:latin typeface="Times New Roman" panose="02020603050405020304" charset="0"/>
                <a:cs typeface="Times New Roman" panose="02020603050405020304" charset="0"/>
              </a:rPr>
              <a:t>写给生病的 Peter, 题目中并未提及 Peter写信询问班级信息,故</a:t>
            </a:r>
            <a:r>
              <a:rPr lang="zh-CN" altLang="en-US" sz="3200">
                <a:solidFill>
                  <a:srgbClr val="FF0000"/>
                </a:solidFill>
                <a:latin typeface="Times New Roman" panose="02020603050405020304" charset="0"/>
                <a:cs typeface="Times New Roman" panose="02020603050405020304" charset="0"/>
              </a:rPr>
              <a:t>分享</a:t>
            </a:r>
            <a:r>
              <a:rPr lang="zh-CN" altLang="en-US" sz="3200">
                <a:solidFill>
                  <a:srgbClr val="0000FF"/>
                </a:solidFill>
                <a:latin typeface="Times New Roman" panose="02020603050405020304" charset="0"/>
                <a:cs typeface="Times New Roman" panose="02020603050405020304" charset="0"/>
              </a:rPr>
              <a:t>的班级信息最好是</a:t>
            </a:r>
            <a:r>
              <a:rPr lang="zh-CN" altLang="en-US" sz="3200">
                <a:solidFill>
                  <a:srgbClr val="FF0000"/>
                </a:solidFill>
                <a:latin typeface="Times New Roman" panose="02020603050405020304" charset="0"/>
                <a:cs typeface="Times New Roman" panose="02020603050405020304" charset="0"/>
              </a:rPr>
              <a:t>有利于Peter病情恢复的新近好消息，</a:t>
            </a:r>
            <a:r>
              <a:rPr lang="zh-CN" altLang="en-US" sz="3200">
                <a:solidFill>
                  <a:srgbClr val="0000FF"/>
                </a:solidFill>
                <a:latin typeface="Times New Roman" panose="02020603050405020304" charset="0"/>
                <a:cs typeface="Times New Roman" panose="02020603050405020304" charset="0"/>
              </a:rPr>
              <a:t>本文更是一封</a:t>
            </a:r>
            <a:r>
              <a:rPr lang="zh-CN" altLang="en-US" sz="3200">
                <a:solidFill>
                  <a:srgbClr val="FF0000"/>
                </a:solidFill>
                <a:latin typeface="Times New Roman" panose="02020603050405020304" charset="0"/>
                <a:cs typeface="Times New Roman" panose="02020603050405020304" charset="0"/>
              </a:rPr>
              <a:t>慰问信</a:t>
            </a:r>
            <a:r>
              <a:rPr lang="zh-CN" altLang="en-US" sz="3200">
                <a:solidFill>
                  <a:srgbClr val="0000FF"/>
                </a:solidFill>
                <a:latin typeface="Times New Roman" panose="02020603050405020304" charset="0"/>
                <a:cs typeface="Times New Roman" panose="02020603050405020304" charset="0"/>
              </a:rPr>
              <a:t>。</a:t>
            </a:r>
            <a:endParaRPr lang="zh-CN" altLang="en-US" sz="3200">
              <a:solidFill>
                <a:srgbClr val="0000FF"/>
              </a:solidFill>
              <a:latin typeface="Times New Roman" panose="02020603050405020304" charset="0"/>
              <a:cs typeface="Times New Roman" panose="02020603050405020304" charset="0"/>
            </a:endParaRPr>
          </a:p>
          <a:p>
            <a:r>
              <a:rPr lang="en-US" altLang="zh-CN" sz="3200">
                <a:solidFill>
                  <a:srgbClr val="0000FF"/>
                </a:solidFill>
                <a:latin typeface="Times New Roman" panose="02020603050405020304" charset="0"/>
                <a:cs typeface="Times New Roman" panose="02020603050405020304" charset="0"/>
              </a:rPr>
              <a:t>“</a:t>
            </a:r>
            <a:r>
              <a:rPr lang="zh-CN" altLang="en-US" sz="3200">
                <a:solidFill>
                  <a:srgbClr val="0000FF"/>
                </a:solidFill>
                <a:latin typeface="Times New Roman" panose="02020603050405020304" charset="0"/>
                <a:cs typeface="Times New Roman" panose="02020603050405020304" charset="0"/>
              </a:rPr>
              <a:t>分享</a:t>
            </a:r>
            <a:r>
              <a:rPr lang="en-US" altLang="zh-CN" sz="3200">
                <a:solidFill>
                  <a:srgbClr val="0000FF"/>
                </a:solidFill>
                <a:latin typeface="Times New Roman" panose="02020603050405020304" charset="0"/>
                <a:cs typeface="Times New Roman" panose="02020603050405020304" charset="0"/>
              </a:rPr>
              <a:t>”</a:t>
            </a:r>
            <a:r>
              <a:rPr lang="zh-CN" altLang="en-US" sz="3200">
                <a:solidFill>
                  <a:srgbClr val="0000FF"/>
                </a:solidFill>
                <a:latin typeface="Times New Roman" panose="02020603050405020304" charset="0"/>
                <a:cs typeface="Times New Roman" panose="02020603050405020304" charset="0"/>
              </a:rPr>
              <a:t>的内容应该是</a:t>
            </a:r>
            <a:r>
              <a:rPr lang="zh-CN" altLang="en-US" sz="3200">
                <a:solidFill>
                  <a:srgbClr val="FF0000"/>
                </a:solidFill>
                <a:latin typeface="Times New Roman" panose="02020603050405020304" charset="0"/>
                <a:cs typeface="Times New Roman" panose="02020603050405020304" charset="0"/>
              </a:rPr>
              <a:t>积极，暖心，互动的</a:t>
            </a:r>
            <a:r>
              <a:rPr lang="zh-CN" altLang="en-US" sz="3200">
                <a:solidFill>
                  <a:srgbClr val="0000FF"/>
                </a:solidFill>
                <a:latin typeface="Times New Roman" panose="02020603050405020304" charset="0"/>
                <a:cs typeface="Times New Roman" panose="02020603050405020304" charset="0"/>
              </a:rPr>
              <a:t>；</a:t>
            </a:r>
            <a:r>
              <a:rPr lang="en-US" altLang="zh-CN" sz="3200">
                <a:solidFill>
                  <a:srgbClr val="FF0000"/>
                </a:solidFill>
                <a:latin typeface="Times New Roman" panose="02020603050405020304" charset="0"/>
                <a:cs typeface="Times New Roman" panose="02020603050405020304" charset="0"/>
              </a:rPr>
              <a:t>“</a:t>
            </a:r>
            <a:r>
              <a:rPr lang="zh-CN" altLang="en-US" sz="3200">
                <a:solidFill>
                  <a:srgbClr val="FF0000"/>
                </a:solidFill>
                <a:latin typeface="Times New Roman" panose="02020603050405020304" charset="0"/>
                <a:cs typeface="Times New Roman" panose="02020603050405020304" charset="0"/>
              </a:rPr>
              <a:t>分享</a:t>
            </a:r>
            <a:r>
              <a:rPr lang="en-US" altLang="zh-CN" sz="3200">
                <a:solidFill>
                  <a:srgbClr val="FF0000"/>
                </a:solidFill>
                <a:latin typeface="Times New Roman" panose="02020603050405020304" charset="0"/>
                <a:cs typeface="Times New Roman" panose="02020603050405020304" charset="0"/>
              </a:rPr>
              <a:t>”</a:t>
            </a:r>
            <a:r>
              <a:rPr lang="zh-CN" altLang="en-US" sz="3200">
                <a:solidFill>
                  <a:srgbClr val="FF0000"/>
                </a:solidFill>
                <a:latin typeface="Times New Roman" panose="02020603050405020304" charset="0"/>
                <a:cs typeface="Times New Roman" panose="02020603050405020304" charset="0"/>
              </a:rPr>
              <a:t>有别于</a:t>
            </a:r>
            <a:r>
              <a:rPr lang="en-US" altLang="zh-CN" sz="3200">
                <a:solidFill>
                  <a:srgbClr val="FF0000"/>
                </a:solidFill>
                <a:latin typeface="Times New Roman" panose="02020603050405020304" charset="0"/>
                <a:cs typeface="Times New Roman" panose="02020603050405020304" charset="0"/>
              </a:rPr>
              <a:t>“</a:t>
            </a:r>
            <a:r>
              <a:rPr lang="zh-CN" altLang="en-US" sz="3200">
                <a:solidFill>
                  <a:srgbClr val="FF0000"/>
                </a:solidFill>
                <a:latin typeface="Times New Roman" panose="02020603050405020304" charset="0"/>
                <a:cs typeface="Times New Roman" panose="02020603050405020304" charset="0"/>
              </a:rPr>
              <a:t>告知</a:t>
            </a:r>
            <a:r>
              <a:rPr lang="en-US" altLang="zh-CN" sz="3200">
                <a:solidFill>
                  <a:srgbClr val="FF0000"/>
                </a:solidFill>
                <a:latin typeface="Times New Roman" panose="02020603050405020304" charset="0"/>
                <a:cs typeface="Times New Roman" panose="02020603050405020304" charset="0"/>
              </a:rPr>
              <a:t>”</a:t>
            </a:r>
            <a:r>
              <a:rPr lang="zh-CN" altLang="en-US" sz="3200">
                <a:solidFill>
                  <a:srgbClr val="FF0000"/>
                </a:solidFill>
                <a:latin typeface="Times New Roman" panose="02020603050405020304" charset="0"/>
                <a:cs typeface="Times New Roman" panose="02020603050405020304" charset="0"/>
              </a:rPr>
              <a:t>，</a:t>
            </a:r>
            <a:r>
              <a:rPr lang="en-US" altLang="zh-CN" sz="3200">
                <a:solidFill>
                  <a:srgbClr val="FF0000"/>
                </a:solidFill>
                <a:latin typeface="Times New Roman" panose="02020603050405020304" charset="0"/>
                <a:cs typeface="Times New Roman" panose="02020603050405020304" charset="0"/>
              </a:rPr>
              <a:t>“</a:t>
            </a:r>
            <a:r>
              <a:rPr lang="zh-CN" altLang="en-US" sz="3200">
                <a:solidFill>
                  <a:srgbClr val="FF0000"/>
                </a:solidFill>
                <a:latin typeface="Times New Roman" panose="02020603050405020304" charset="0"/>
                <a:cs typeface="Times New Roman" panose="02020603050405020304" charset="0"/>
              </a:rPr>
              <a:t>通知</a:t>
            </a:r>
            <a:r>
              <a:rPr lang="en-US" altLang="zh-CN" sz="3200">
                <a:solidFill>
                  <a:srgbClr val="FF0000"/>
                </a:solidFill>
                <a:latin typeface="Times New Roman" panose="02020603050405020304" charset="0"/>
                <a:cs typeface="Times New Roman" panose="02020603050405020304" charset="0"/>
              </a:rPr>
              <a:t>”</a:t>
            </a:r>
            <a:r>
              <a:rPr lang="zh-CN" altLang="en-US" sz="3200">
                <a:solidFill>
                  <a:srgbClr val="FF0000"/>
                </a:solidFill>
                <a:latin typeface="Times New Roman" panose="02020603050405020304" charset="0"/>
                <a:cs typeface="Times New Roman" panose="02020603050405020304" charset="0"/>
              </a:rPr>
              <a:t>。</a:t>
            </a:r>
            <a:endParaRPr lang="zh-CN" altLang="en-US" sz="3200">
              <a:solidFill>
                <a:srgbClr val="FF0000"/>
              </a:solidFill>
              <a:latin typeface="Times New Roman" panose="02020603050405020304" charset="0"/>
              <a:cs typeface="Times New Roman" panose="02020603050405020304" charset="0"/>
            </a:endParaRPr>
          </a:p>
          <a:p>
            <a:r>
              <a:rPr lang="zh-CN" altLang="en-US" sz="3200">
                <a:latin typeface="Times New Roman" panose="02020603050405020304" charset="0"/>
                <a:cs typeface="Times New Roman" panose="02020603050405020304" charset="0"/>
              </a:rPr>
              <a:t>Para.3-Closing</a:t>
            </a:r>
            <a:endParaRPr lang="zh-CN" altLang="en-US" sz="32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890" y="0"/>
            <a:ext cx="7329170" cy="6800850"/>
          </a:xfrm>
          <a:prstGeom prst="rect">
            <a:avLst/>
          </a:prstGeom>
          <a:noFill/>
        </p:spPr>
        <p:txBody>
          <a:bodyPr wrap="square" rtlCol="0">
            <a:spAutoFit/>
          </a:bodyPr>
          <a:p>
            <a:r>
              <a:rPr lang="en-US" altLang="zh-CN" sz="2400">
                <a:solidFill>
                  <a:srgbClr val="FF9409"/>
                </a:solidFill>
              </a:rPr>
              <a:t>2</a:t>
            </a:r>
            <a:r>
              <a:rPr lang="en-US" altLang="zh-CN" sz="2800">
                <a:solidFill>
                  <a:srgbClr val="FF0000"/>
                </a:solidFill>
                <a:latin typeface="Times New Roman" panose="02020603050405020304" charset="0"/>
                <a:cs typeface="Times New Roman" panose="02020603050405020304" charset="0"/>
              </a:rPr>
              <a:t>.得体为上,中心突出,温暖共情(14分样卷评析）</a:t>
            </a:r>
            <a:endParaRPr lang="zh-CN" altLang="en-US" sz="2400">
              <a:solidFill>
                <a:srgbClr val="FF9409"/>
              </a:solidFill>
            </a:endParaRPr>
          </a:p>
          <a:p>
            <a:r>
              <a:rPr lang="en-US" altLang="zh-CN" sz="2400">
                <a:solidFill>
                  <a:schemeClr val="tx1"/>
                </a:solidFill>
              </a:rPr>
              <a:t>Dear Peter,</a:t>
            </a:r>
            <a:endParaRPr lang="zh-CN" altLang="en-US" sz="2400">
              <a:solidFill>
                <a:schemeClr val="tx1"/>
              </a:solidFill>
            </a:endParaRPr>
          </a:p>
          <a:p>
            <a:r>
              <a:rPr lang="zh-CN" altLang="en-US" sz="2400">
                <a:solidFill>
                  <a:schemeClr val="tx1"/>
                </a:solidFill>
              </a:rPr>
              <a:t>  We've been missing you badly since you had </a:t>
            </a:r>
            <a:r>
              <a:rPr lang="en-US" altLang="zh-CN" sz="2400">
                <a:solidFill>
                  <a:schemeClr val="tx1"/>
                </a:solidFill>
              </a:rPr>
              <a:t>gone </a:t>
            </a:r>
            <a:r>
              <a:rPr lang="zh-CN" altLang="en-US" sz="2400">
                <a:solidFill>
                  <a:schemeClr val="tx1"/>
                </a:solidFill>
              </a:rPr>
              <a:t>back to Irland </a:t>
            </a:r>
            <a:r>
              <a:rPr lang="zh-CN" altLang="en-US" sz="2400">
                <a:solidFill>
                  <a:srgbClr val="0000FF"/>
                </a:solidFill>
              </a:rPr>
              <a:t>for health reasons</a:t>
            </a:r>
            <a:r>
              <a:rPr lang="zh-CN" altLang="en-US" sz="2400">
                <a:solidFill>
                  <a:schemeClr val="tx1"/>
                </a:solidFill>
              </a:rPr>
              <a:t>. I'm writing on behalf of the whole class to extend our concern to you</a:t>
            </a:r>
            <a:r>
              <a:rPr lang="en-US" altLang="zh-CN" sz="2400">
                <a:solidFill>
                  <a:schemeClr val="tx1"/>
                </a:solidFill>
              </a:rPr>
              <a:t>.</a:t>
            </a:r>
            <a:endParaRPr lang="en-US" altLang="zh-CN" sz="2400">
              <a:solidFill>
                <a:schemeClr val="tx1"/>
              </a:solidFill>
            </a:endParaRPr>
          </a:p>
          <a:p>
            <a:r>
              <a:rPr lang="en-US" altLang="zh-CN" sz="2400">
                <a:solidFill>
                  <a:schemeClr val="tx1"/>
                </a:solidFill>
              </a:rPr>
              <a:t>  </a:t>
            </a:r>
            <a:r>
              <a:rPr lang="zh-CN" altLang="en-US" sz="2400">
                <a:solidFill>
                  <a:schemeClr val="tx1"/>
                </a:solidFill>
              </a:rPr>
              <a:t> </a:t>
            </a:r>
            <a:r>
              <a:rPr lang="zh-CN" altLang="en-US" sz="2400">
                <a:solidFill>
                  <a:schemeClr val="bg2">
                    <a:lumMod val="50000"/>
                  </a:schemeClr>
                </a:solidFill>
              </a:rPr>
              <a:t>So have you got better now</a:t>
            </a:r>
            <a:r>
              <a:rPr lang="zh-CN" altLang="en-US" sz="2400">
                <a:solidFill>
                  <a:schemeClr val="tx1"/>
                </a:solidFill>
              </a:rPr>
              <a:t>? The class atmosphere is </a:t>
            </a:r>
            <a:r>
              <a:rPr lang="zh-CN" altLang="en-US" sz="2400">
                <a:gradFill>
                  <a:gsLst>
                    <a:gs pos="0">
                      <a:srgbClr val="FE4444"/>
                    </a:gs>
                    <a:gs pos="100000">
                      <a:srgbClr val="832B2B"/>
                    </a:gs>
                  </a:gsLst>
                  <a:lin scaled="0"/>
                </a:gradFill>
              </a:rPr>
              <a:t>much less active without your humor</a:t>
            </a:r>
            <a:r>
              <a:rPr lang="zh-CN" altLang="en-US" sz="2400">
                <a:solidFill>
                  <a:schemeClr val="tx1"/>
                </a:solidFill>
              </a:rPr>
              <a:t>, but we </a:t>
            </a:r>
            <a:r>
              <a:rPr lang="zh-CN" altLang="en-US" sz="2400">
                <a:solidFill>
                  <a:schemeClr val="accent1"/>
                </a:solidFill>
              </a:rPr>
              <a:t>do study hard</a:t>
            </a:r>
            <a:r>
              <a:rPr lang="zh-CN" altLang="en-US" sz="2400">
                <a:solidFill>
                  <a:schemeClr val="tx1"/>
                </a:solidFill>
              </a:rPr>
              <a:t> and write an essay every other week </a:t>
            </a:r>
            <a:r>
              <a:rPr lang="zh-CN" altLang="en-US" sz="2400">
                <a:solidFill>
                  <a:schemeClr val="accent1"/>
                </a:solidFill>
              </a:rPr>
              <a:t>as you hoped</a:t>
            </a:r>
            <a:r>
              <a:rPr lang="zh-CN" altLang="en-US" sz="2400">
                <a:solidFill>
                  <a:schemeClr val="tx1"/>
                </a:solidFill>
              </a:rPr>
              <a:t>. Also, Mary and </a:t>
            </a:r>
            <a:r>
              <a:rPr lang="en-US" altLang="zh-CN" sz="2400">
                <a:solidFill>
                  <a:schemeClr val="tx1"/>
                </a:solidFill>
              </a:rPr>
              <a:t>I </a:t>
            </a:r>
            <a:r>
              <a:rPr lang="zh-CN" altLang="en-US" sz="2400">
                <a:solidFill>
                  <a:schemeClr val="tx1"/>
                </a:solidFill>
              </a:rPr>
              <a:t>had won the first prize in the school speech contest </a:t>
            </a:r>
            <a:r>
              <a:rPr lang="zh-CN" altLang="en-US" sz="2400">
                <a:gradFill>
                  <a:gsLst>
                    <a:gs pos="0">
                      <a:srgbClr val="7B32B2"/>
                    </a:gs>
                    <a:gs pos="100000">
                      <a:srgbClr val="401A5D"/>
                    </a:gs>
                  </a:gsLst>
                  <a:lin scaled="0"/>
                </a:gradFill>
              </a:rPr>
              <a:t>with your guidance through phone call.</a:t>
            </a:r>
            <a:r>
              <a:rPr lang="zh-CN" altLang="en-US" sz="2400">
                <a:solidFill>
                  <a:schemeClr val="tx1"/>
                </a:solidFill>
              </a:rPr>
              <a:t> Many thanks for tha</a:t>
            </a:r>
            <a:r>
              <a:rPr lang="en-US" altLang="zh-CN" sz="2400">
                <a:solidFill>
                  <a:schemeClr val="tx1"/>
                </a:solidFill>
              </a:rPr>
              <a:t>t!</a:t>
            </a:r>
            <a:endParaRPr lang="zh-CN" altLang="en-US" sz="2400">
              <a:solidFill>
                <a:schemeClr val="tx1"/>
              </a:solidFill>
            </a:endParaRPr>
          </a:p>
          <a:p>
            <a:r>
              <a:rPr lang="zh-CN" altLang="en-US" sz="2400">
                <a:solidFill>
                  <a:schemeClr val="tx1"/>
                </a:solidFill>
              </a:rPr>
              <a:t>   May you recover soon. We're all looking forward to attending your class.  　　                                                                                                                                                                                                                                                                                                                                          </a:t>
            </a:r>
            <a:endParaRPr lang="zh-CN" altLang="en-US" sz="2400">
              <a:solidFill>
                <a:schemeClr val="tx1"/>
              </a:solidFill>
            </a:endParaRPr>
          </a:p>
          <a:p>
            <a:endParaRPr lang="zh-CN" altLang="en-US" sz="2400">
              <a:solidFill>
                <a:schemeClr val="tx1"/>
              </a:solidFill>
            </a:endParaRPr>
          </a:p>
          <a:p>
            <a:r>
              <a:rPr lang="zh-CN" altLang="en-US" sz="2400">
                <a:solidFill>
                  <a:schemeClr val="tx1"/>
                </a:solidFill>
              </a:rPr>
              <a:t> </a:t>
            </a:r>
            <a:r>
              <a:rPr lang="en-US" altLang="zh-CN" sz="2400">
                <a:solidFill>
                  <a:schemeClr val="tx1"/>
                </a:solidFill>
              </a:rPr>
              <a:t>                                                                                         </a:t>
            </a:r>
            <a:r>
              <a:rPr lang="zh-CN" altLang="en-US" sz="2400">
                <a:solidFill>
                  <a:schemeClr val="tx1"/>
                </a:solidFill>
              </a:rPr>
              <a:t>Yours，</a:t>
            </a:r>
            <a:endParaRPr lang="zh-CN" altLang="en-US" sz="2400">
              <a:solidFill>
                <a:schemeClr val="tx1"/>
              </a:solidFill>
            </a:endParaRPr>
          </a:p>
          <a:p>
            <a:r>
              <a:rPr lang="zh-CN" altLang="en-US" sz="2400">
                <a:solidFill>
                  <a:schemeClr val="tx1"/>
                </a:solidFill>
              </a:rPr>
              <a:t> </a:t>
            </a:r>
            <a:r>
              <a:rPr lang="en-US" altLang="zh-CN" sz="2400">
                <a:solidFill>
                  <a:schemeClr val="tx1"/>
                </a:solidFill>
              </a:rPr>
              <a:t>                                                                                          </a:t>
            </a:r>
            <a:r>
              <a:rPr lang="zh-CN" altLang="en-US" sz="2400">
                <a:sym typeface="+mn-ea"/>
              </a:rPr>
              <a:t>Li Hua</a:t>
            </a:r>
            <a:endParaRPr lang="zh-CN" altLang="en-US" sz="2400">
              <a:solidFill>
                <a:schemeClr val="tx1"/>
              </a:solidFill>
            </a:endParaRPr>
          </a:p>
          <a:p>
            <a:r>
              <a:rPr lang="zh-CN" altLang="en-US" sz="2400">
                <a:solidFill>
                  <a:schemeClr val="tx1"/>
                </a:solidFill>
              </a:rPr>
              <a:t>　　                                                                                                                                                                                                                   </a:t>
            </a:r>
            <a:endParaRPr lang="zh-CN" altLang="en-US" sz="2400">
              <a:solidFill>
                <a:schemeClr val="tx1"/>
              </a:solidFill>
            </a:endParaRPr>
          </a:p>
          <a:p>
            <a:r>
              <a:rPr lang="zh-CN" altLang="en-US" sz="2400">
                <a:solidFill>
                  <a:schemeClr val="tx1"/>
                </a:solidFill>
              </a:rPr>
              <a:t>                                                                                                                                  </a:t>
            </a:r>
            <a:endParaRPr lang="zh-CN" altLang="en-US" sz="2400">
              <a:solidFill>
                <a:schemeClr val="tx1"/>
              </a:solidFill>
            </a:endParaRPr>
          </a:p>
        </p:txBody>
      </p:sp>
      <p:sp>
        <p:nvSpPr>
          <p:cNvPr id="5" name="文本框 4"/>
          <p:cNvSpPr txBox="1"/>
          <p:nvPr/>
        </p:nvSpPr>
        <p:spPr>
          <a:xfrm>
            <a:off x="7338060" y="0"/>
            <a:ext cx="4794250" cy="6985635"/>
          </a:xfrm>
          <a:prstGeom prst="rect">
            <a:avLst/>
          </a:prstGeom>
          <a:noFill/>
        </p:spPr>
        <p:txBody>
          <a:bodyPr wrap="square" rtlCol="0">
            <a:spAutoFit/>
          </a:bodyPr>
          <a:p>
            <a:r>
              <a:rPr lang="zh-CN" altLang="en-US" sz="2800">
                <a:solidFill>
                  <a:srgbClr val="0000FF"/>
                </a:solidFill>
              </a:rPr>
              <a:t>委婉地表达了外教的身体状况,而不是直截了当地说他身染疾病。尊重文化差异,交际得体。</a:t>
            </a:r>
            <a:endParaRPr lang="zh-CN" altLang="en-US" sz="2800">
              <a:solidFill>
                <a:srgbClr val="0000FF"/>
              </a:solidFill>
            </a:endParaRPr>
          </a:p>
          <a:p>
            <a:r>
              <a:rPr lang="zh-CN" altLang="en-US" sz="2800">
                <a:solidFill>
                  <a:srgbClr val="FF9409"/>
                </a:solidFill>
              </a:rPr>
              <a:t>这里的so体现了很好的逻辑衔接,上下文文脉通畅。</a:t>
            </a:r>
            <a:endParaRPr lang="zh-CN" altLang="en-US" sz="2800">
              <a:solidFill>
                <a:srgbClr val="FF9409"/>
              </a:solidFill>
            </a:endParaRPr>
          </a:p>
          <a:p>
            <a:r>
              <a:rPr lang="zh-CN" altLang="en-US" sz="2800">
                <a:gradFill>
                  <a:gsLst>
                    <a:gs pos="0">
                      <a:srgbClr val="FE4444"/>
                    </a:gs>
                    <a:gs pos="100000">
                      <a:srgbClr val="832B2B"/>
                    </a:gs>
                  </a:gsLst>
                  <a:lin scaled="0"/>
                </a:gradFill>
              </a:rPr>
              <a:t>此处用双重否定"less without",曲言法(修辞法)强调了外教的重要性,恭维的语言委婉动人,让外教十分受用,心情大好</a:t>
            </a:r>
            <a:endParaRPr lang="zh-CN" altLang="en-US" sz="2800">
              <a:gradFill>
                <a:gsLst>
                  <a:gs pos="0">
                    <a:srgbClr val="FE4444"/>
                  </a:gs>
                  <a:gs pos="100000">
                    <a:srgbClr val="832B2B"/>
                  </a:gs>
                </a:gsLst>
                <a:lin scaled="0"/>
              </a:gradFill>
            </a:endParaRPr>
          </a:p>
          <a:p>
            <a:r>
              <a:rPr lang="zh-CN" altLang="en-US" sz="2800">
                <a:solidFill>
                  <a:schemeClr val="accent1"/>
                </a:solidFill>
              </a:rPr>
              <a:t>此处 study hard..as you hoped的继续凸显外教的影响力和人格魅力</a:t>
            </a:r>
            <a:endParaRPr lang="zh-CN" altLang="en-US" sz="2800">
              <a:solidFill>
                <a:schemeClr val="accent1"/>
              </a:solidFill>
            </a:endParaRPr>
          </a:p>
          <a:p>
            <a:r>
              <a:rPr lang="zh-CN" altLang="en-US" sz="2800">
                <a:gradFill>
                  <a:gsLst>
                    <a:gs pos="0">
                      <a:srgbClr val="7B32B2"/>
                    </a:gs>
                    <a:gs pos="100000">
                      <a:srgbClr val="401A5D"/>
                    </a:gs>
                  </a:gsLst>
                  <a:lin scaled="0"/>
                </a:gradFill>
              </a:rPr>
              <a:t>外教生病,依然电话指导学生并获奖,真情流露,感人肺腑</a:t>
            </a:r>
            <a:endParaRPr lang="zh-CN" altLang="en-US" sz="2800">
              <a:gradFill>
                <a:gsLst>
                  <a:gs pos="0">
                    <a:srgbClr val="7B32B2"/>
                  </a:gs>
                  <a:gs pos="100000">
                    <a:srgbClr val="401A5D"/>
                  </a:gs>
                </a:gsLst>
                <a:lin scaled="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12116435" cy="2676525"/>
          </a:xfrm>
          <a:prstGeom prst="rect">
            <a:avLst/>
          </a:prstGeom>
          <a:noFill/>
        </p:spPr>
        <p:txBody>
          <a:bodyPr wrap="square" rtlCol="0">
            <a:spAutoFit/>
          </a:bodyPr>
          <a:p>
            <a:r>
              <a:rPr lang="en-US" altLang="zh-CN" sz="2800">
                <a:latin typeface="Times New Roman" panose="02020603050405020304" charset="0"/>
                <a:cs typeface="Times New Roman" panose="02020603050405020304" charset="0"/>
              </a:rPr>
              <a:t>1.</a:t>
            </a:r>
            <a:r>
              <a:rPr lang="zh-CN" altLang="en-US" sz="2800">
                <a:latin typeface="Times New Roman" panose="02020603050405020304" charset="0"/>
                <a:cs typeface="Times New Roman" panose="02020603050405020304" charset="0"/>
              </a:rPr>
              <a:t>内容要点服从于角色，高质量完成交际任务</a:t>
            </a:r>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a:t>
            </a:r>
            <a:r>
              <a:rPr lang="en-US" altLang="zh-CN" sz="2800">
                <a:latin typeface="Times New Roman" panose="02020603050405020304" charset="0"/>
                <a:cs typeface="Times New Roman" panose="02020603050405020304" charset="0"/>
              </a:rPr>
              <a:t>2020</a:t>
            </a:r>
            <a:r>
              <a:rPr lang="zh-CN" altLang="en-US" sz="2800">
                <a:latin typeface="Times New Roman" panose="02020603050405020304" charset="0"/>
                <a:cs typeface="Times New Roman" panose="02020603050405020304" charset="0"/>
              </a:rPr>
              <a:t>年</a:t>
            </a:r>
            <a:r>
              <a:rPr lang="en-US" altLang="zh-CN" sz="2800">
                <a:latin typeface="Times New Roman" panose="02020603050405020304" charset="0"/>
                <a:cs typeface="Times New Roman" panose="02020603050405020304" charset="0"/>
              </a:rPr>
              <a:t>01</a:t>
            </a:r>
            <a:r>
              <a:rPr lang="zh-CN" altLang="en-US" sz="2800">
                <a:latin typeface="Times New Roman" panose="02020603050405020304" charset="0"/>
                <a:cs typeface="Times New Roman" panose="02020603050405020304" charset="0"/>
              </a:rPr>
              <a:t>月高考试题应用文写作）</a:t>
            </a:r>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假定你是李华，你校将举办</a:t>
            </a:r>
            <a:r>
              <a:rPr lang="zh-CN" altLang="en-US" sz="2800">
                <a:solidFill>
                  <a:srgbClr val="FF0000"/>
                </a:solidFill>
                <a:latin typeface="Times New Roman" panose="02020603050405020304" charset="0"/>
                <a:cs typeface="Times New Roman" panose="02020603050405020304" charset="0"/>
              </a:rPr>
              <a:t>外国学生中文演讲比赛</a:t>
            </a:r>
            <a:r>
              <a:rPr lang="zh-CN" altLang="en-US" sz="2800">
                <a:latin typeface="Times New Roman" panose="02020603050405020304" charset="0"/>
                <a:cs typeface="Times New Roman" panose="02020603050405020304" charset="0"/>
              </a:rPr>
              <a:t>，请给你的英国朋友George 写封邮件邀请他参加。内容包括：1.比赛时间；</a:t>
            </a:r>
            <a:r>
              <a:rPr lang="zh-CN" altLang="en-US" sz="2800">
                <a:solidFill>
                  <a:srgbClr val="FF0000"/>
                </a:solidFill>
                <a:latin typeface="Times New Roman" panose="02020603050405020304" charset="0"/>
                <a:cs typeface="Times New Roman" panose="02020603050405020304" charset="0"/>
              </a:rPr>
              <a:t>2.演讲话题；</a:t>
            </a:r>
            <a:r>
              <a:rPr lang="zh-CN" altLang="en-US" sz="2800">
                <a:latin typeface="Times New Roman" panose="02020603050405020304" charset="0"/>
                <a:cs typeface="Times New Roman" panose="02020603050405020304" charset="0"/>
              </a:rPr>
              <a:t>3.报名方式。</a:t>
            </a:r>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注意：1.词数80左右；2.可适当增加细节，以使行文连贯。</a:t>
            </a:r>
            <a:endParaRPr lang="zh-CN" altLang="en-US" sz="2800">
              <a:latin typeface="Times New Roman" panose="02020603050405020304" charset="0"/>
              <a:cs typeface="Times New Roman" panose="02020603050405020304" charset="0"/>
            </a:endParaRPr>
          </a:p>
        </p:txBody>
      </p:sp>
      <p:sp>
        <p:nvSpPr>
          <p:cNvPr id="5" name="文本框 4"/>
          <p:cNvSpPr txBox="1"/>
          <p:nvPr/>
        </p:nvSpPr>
        <p:spPr>
          <a:xfrm>
            <a:off x="-27940" y="2823845"/>
            <a:ext cx="12172950" cy="2676525"/>
          </a:xfrm>
          <a:prstGeom prst="rect">
            <a:avLst/>
          </a:prstGeom>
          <a:noFill/>
        </p:spPr>
        <p:txBody>
          <a:bodyPr wrap="square" rtlCol="0">
            <a:spAutoFit/>
          </a:bodyPr>
          <a:p>
            <a:r>
              <a:rPr lang="en-US" altLang="zh-CN" sz="2800"/>
              <a:t>  </a:t>
            </a:r>
            <a:r>
              <a:rPr lang="zh-CN" altLang="en-US" sz="2800"/>
              <a:t>本次写作特别注意第一层级信息的 </a:t>
            </a:r>
            <a:r>
              <a:rPr lang="zh-CN" altLang="en-US" sz="2800">
                <a:solidFill>
                  <a:srgbClr val="0000FF"/>
                </a:solidFill>
              </a:rPr>
              <a:t>Chinese</a:t>
            </a:r>
            <a:r>
              <a:rPr lang="zh-CN" altLang="en-US" sz="2800"/>
              <a:t> </a:t>
            </a:r>
            <a:r>
              <a:rPr lang="zh-CN" altLang="en-US" sz="2800">
                <a:solidFill>
                  <a:schemeClr val="accent6">
                    <a:lumMod val="75000"/>
                  </a:schemeClr>
                </a:solidFill>
              </a:rPr>
              <a:t>speech</a:t>
            </a:r>
            <a:r>
              <a:rPr lang="zh-CN" altLang="en-US" sz="2800"/>
              <a:t> </a:t>
            </a:r>
            <a:r>
              <a:rPr lang="en-US" altLang="zh-CN" sz="2800">
                <a:gradFill>
                  <a:gsLst>
                    <a:gs pos="0">
                      <a:srgbClr val="FE4444"/>
                    </a:gs>
                    <a:gs pos="100000">
                      <a:srgbClr val="832B2B"/>
                    </a:gs>
                  </a:gsLst>
                  <a:lin scaled="0"/>
                </a:gradFill>
              </a:rPr>
              <a:t>competiton/contenst</a:t>
            </a:r>
            <a:r>
              <a:rPr lang="zh-CN" altLang="en-US" sz="2800"/>
              <a:t>,这三个意思缺一不可,共同构成一个完整的方向标的关键信息,直接影响交际的有效性,因此缺失任何一个都判为要点缺失,要掉到2档,再看语言面貌适当调档。如果后面有相关信息的补充,亦视为有效信息。</a:t>
            </a:r>
            <a:endParaRPr lang="zh-CN" altLang="en-US" sz="2800"/>
          </a:p>
          <a:p>
            <a:r>
              <a:rPr lang="zh-CN" altLang="en-US" sz="2800"/>
              <a:t>  但如果是“lecture, speaking,ra</a:t>
            </a:r>
            <a:r>
              <a:rPr lang="en-US" altLang="zh-CN" sz="2800"/>
              <a:t>c</a:t>
            </a:r>
            <a:r>
              <a:rPr lang="zh-CN" altLang="en-US" sz="2800"/>
              <a:t>e, match之类不准确的表达,视为次要点缺失,档内扣分。</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890" y="0"/>
            <a:ext cx="7329170" cy="6800850"/>
          </a:xfrm>
          <a:prstGeom prst="rect">
            <a:avLst/>
          </a:prstGeom>
          <a:noFill/>
        </p:spPr>
        <p:txBody>
          <a:bodyPr wrap="square" rtlCol="0">
            <a:spAutoFit/>
          </a:bodyPr>
          <a:p>
            <a:r>
              <a:rPr lang="en-US" altLang="zh-CN" sz="2800">
                <a:solidFill>
                  <a:srgbClr val="FF0000"/>
                </a:solidFill>
                <a:latin typeface="Times New Roman" panose="02020603050405020304" charset="0"/>
                <a:cs typeface="Times New Roman" panose="02020603050405020304" charset="0"/>
              </a:rPr>
              <a:t>2.得体为上,中心突出,温暖共情(14分样卷评析）</a:t>
            </a:r>
            <a:endParaRPr lang="zh-CN" altLang="en-US" sz="2400">
              <a:solidFill>
                <a:srgbClr val="FF9409"/>
              </a:solidFill>
            </a:endParaRPr>
          </a:p>
          <a:p>
            <a:r>
              <a:rPr lang="en-US" altLang="zh-CN" sz="2400">
                <a:solidFill>
                  <a:schemeClr val="tx1"/>
                </a:solidFill>
              </a:rPr>
              <a:t>Dear Peter,</a:t>
            </a:r>
            <a:endParaRPr lang="zh-CN" altLang="en-US" sz="2400">
              <a:solidFill>
                <a:schemeClr val="tx1"/>
              </a:solidFill>
            </a:endParaRPr>
          </a:p>
          <a:p>
            <a:r>
              <a:rPr lang="zh-CN" altLang="en-US" sz="2400">
                <a:solidFill>
                  <a:schemeClr val="tx1"/>
                </a:solidFill>
              </a:rPr>
              <a:t>  We've been missing you badly since you had </a:t>
            </a:r>
            <a:r>
              <a:rPr lang="en-US" altLang="zh-CN" sz="2400">
                <a:solidFill>
                  <a:schemeClr val="tx1"/>
                </a:solidFill>
              </a:rPr>
              <a:t>gone </a:t>
            </a:r>
            <a:r>
              <a:rPr lang="zh-CN" altLang="en-US" sz="2400">
                <a:solidFill>
                  <a:schemeClr val="tx1"/>
                </a:solidFill>
              </a:rPr>
              <a:t> back to Irland </a:t>
            </a:r>
            <a:r>
              <a:rPr lang="zh-CN" altLang="en-US" sz="2400">
                <a:solidFill>
                  <a:srgbClr val="0000FF"/>
                </a:solidFill>
              </a:rPr>
              <a:t>for health reasons</a:t>
            </a:r>
            <a:r>
              <a:rPr lang="zh-CN" altLang="en-US" sz="2400">
                <a:solidFill>
                  <a:schemeClr val="tx1"/>
                </a:solidFill>
              </a:rPr>
              <a:t>. I'm writing on behalf of the whole class to </a:t>
            </a:r>
            <a:r>
              <a:rPr lang="zh-CN" altLang="en-US" sz="2400">
                <a:solidFill>
                  <a:srgbClr val="FF9409"/>
                </a:solidFill>
              </a:rPr>
              <a:t>extend our concern</a:t>
            </a:r>
            <a:r>
              <a:rPr lang="zh-CN" altLang="en-US" sz="2400">
                <a:solidFill>
                  <a:schemeClr val="tx1"/>
                </a:solidFill>
              </a:rPr>
              <a:t> to you</a:t>
            </a:r>
            <a:r>
              <a:rPr lang="en-US" altLang="zh-CN" sz="2400">
                <a:solidFill>
                  <a:schemeClr val="tx1"/>
                </a:solidFill>
              </a:rPr>
              <a:t>.</a:t>
            </a:r>
            <a:endParaRPr lang="en-US" altLang="zh-CN" sz="2400">
              <a:solidFill>
                <a:schemeClr val="tx1"/>
              </a:solidFill>
            </a:endParaRPr>
          </a:p>
          <a:p>
            <a:r>
              <a:rPr lang="en-US" altLang="zh-CN" sz="2400">
                <a:solidFill>
                  <a:schemeClr val="tx1"/>
                </a:solidFill>
              </a:rPr>
              <a:t>  </a:t>
            </a:r>
            <a:r>
              <a:rPr lang="zh-CN" altLang="en-US" sz="2400">
                <a:solidFill>
                  <a:schemeClr val="tx1"/>
                </a:solidFill>
              </a:rPr>
              <a:t> </a:t>
            </a:r>
            <a:r>
              <a:rPr lang="zh-CN" altLang="en-US" sz="2400">
                <a:solidFill>
                  <a:srgbClr val="FF9409"/>
                </a:solidFill>
              </a:rPr>
              <a:t>So have you got better now</a:t>
            </a:r>
            <a:r>
              <a:rPr lang="zh-CN" altLang="en-US" sz="2400">
                <a:solidFill>
                  <a:schemeClr val="tx1"/>
                </a:solidFill>
              </a:rPr>
              <a:t>? The class atmosphere is much less active without </a:t>
            </a:r>
            <a:r>
              <a:rPr lang="zh-CN" altLang="en-US" sz="2400">
                <a:solidFill>
                  <a:srgbClr val="FF0000"/>
                </a:solidFill>
              </a:rPr>
              <a:t>your humor,</a:t>
            </a:r>
            <a:r>
              <a:rPr lang="zh-CN" altLang="en-US" sz="2400">
                <a:solidFill>
                  <a:schemeClr val="tx1"/>
                </a:solidFill>
              </a:rPr>
              <a:t> but we do study hard and write an essay every other week </a:t>
            </a:r>
            <a:r>
              <a:rPr lang="zh-CN" altLang="en-US" sz="2400">
                <a:solidFill>
                  <a:srgbClr val="FF0000"/>
                </a:solidFill>
              </a:rPr>
              <a:t>as you hoped</a:t>
            </a:r>
            <a:r>
              <a:rPr lang="zh-CN" altLang="en-US" sz="2400">
                <a:solidFill>
                  <a:schemeClr val="tx1"/>
                </a:solidFill>
              </a:rPr>
              <a:t>. Also, Mary and </a:t>
            </a:r>
            <a:r>
              <a:rPr lang="en-US" altLang="zh-CN" sz="2400">
                <a:solidFill>
                  <a:schemeClr val="tx1"/>
                </a:solidFill>
              </a:rPr>
              <a:t>I </a:t>
            </a:r>
            <a:r>
              <a:rPr lang="zh-CN" altLang="en-US" sz="2400">
                <a:solidFill>
                  <a:schemeClr val="tx1"/>
                </a:solidFill>
              </a:rPr>
              <a:t>had won the first prize in the school speech contest with </a:t>
            </a:r>
            <a:r>
              <a:rPr lang="zh-CN" altLang="en-US" sz="2400">
                <a:solidFill>
                  <a:srgbClr val="FF0000"/>
                </a:solidFill>
              </a:rPr>
              <a:t>your guidance</a:t>
            </a:r>
            <a:r>
              <a:rPr lang="zh-CN" altLang="en-US" sz="2400">
                <a:solidFill>
                  <a:schemeClr val="tx1"/>
                </a:solidFill>
              </a:rPr>
              <a:t> through phone call. Many thanks for tha</a:t>
            </a:r>
            <a:r>
              <a:rPr lang="en-US" altLang="zh-CN" sz="2400">
                <a:solidFill>
                  <a:schemeClr val="tx1"/>
                </a:solidFill>
              </a:rPr>
              <a:t>t!</a:t>
            </a:r>
            <a:endParaRPr lang="zh-CN" altLang="en-US" sz="2400">
              <a:solidFill>
                <a:schemeClr val="tx1"/>
              </a:solidFill>
            </a:endParaRPr>
          </a:p>
          <a:p>
            <a:r>
              <a:rPr lang="zh-CN" altLang="en-US" sz="2400">
                <a:solidFill>
                  <a:schemeClr val="tx1"/>
                </a:solidFill>
              </a:rPr>
              <a:t>   May you recover soon. We're all looking forward to attending your class.  　　                                                                                                                                                                                                                                                                                                                                          </a:t>
            </a:r>
            <a:r>
              <a:rPr lang="en-US" altLang="zh-CN" sz="2400">
                <a:solidFill>
                  <a:schemeClr val="tx1"/>
                </a:solidFill>
              </a:rPr>
              <a:t>  </a:t>
            </a:r>
            <a:endParaRPr lang="en-US" altLang="zh-CN" sz="2400">
              <a:solidFill>
                <a:schemeClr val="tx1"/>
              </a:solidFill>
            </a:endParaRPr>
          </a:p>
          <a:p>
            <a:endParaRPr lang="en-US" altLang="zh-CN" sz="2400">
              <a:solidFill>
                <a:schemeClr val="tx1"/>
              </a:solidFill>
            </a:endParaRPr>
          </a:p>
          <a:p>
            <a:r>
              <a:rPr lang="en-US" altLang="zh-CN" sz="2400">
                <a:solidFill>
                  <a:schemeClr val="tx1"/>
                </a:solidFill>
              </a:rPr>
              <a:t>                                                                                         </a:t>
            </a:r>
            <a:r>
              <a:rPr lang="zh-CN" altLang="en-US" sz="2400">
                <a:solidFill>
                  <a:schemeClr val="tx1"/>
                </a:solidFill>
              </a:rPr>
              <a:t>Yours，</a:t>
            </a:r>
            <a:endParaRPr lang="zh-CN" altLang="en-US" sz="2400">
              <a:solidFill>
                <a:schemeClr val="tx1"/>
              </a:solidFill>
            </a:endParaRPr>
          </a:p>
          <a:p>
            <a:r>
              <a:rPr lang="zh-CN" altLang="en-US" sz="2400">
                <a:solidFill>
                  <a:schemeClr val="tx1"/>
                </a:solidFill>
              </a:rPr>
              <a:t> </a:t>
            </a:r>
            <a:r>
              <a:rPr lang="en-US" altLang="zh-CN" sz="2400">
                <a:solidFill>
                  <a:schemeClr val="tx1"/>
                </a:solidFill>
              </a:rPr>
              <a:t>                                                                                         </a:t>
            </a:r>
            <a:r>
              <a:rPr lang="zh-CN" altLang="en-US" sz="2400">
                <a:sym typeface="+mn-ea"/>
              </a:rPr>
              <a:t>Li Hua</a:t>
            </a:r>
            <a:endParaRPr lang="zh-CN" altLang="en-US" sz="2400">
              <a:solidFill>
                <a:schemeClr val="tx1"/>
              </a:solidFill>
            </a:endParaRPr>
          </a:p>
          <a:p>
            <a:r>
              <a:rPr lang="zh-CN" altLang="en-US" sz="2400">
                <a:solidFill>
                  <a:schemeClr val="tx1"/>
                </a:solidFill>
              </a:rPr>
              <a:t>　                                                                                                                                                                                                                   </a:t>
            </a:r>
            <a:endParaRPr lang="zh-CN" altLang="en-US" sz="2400">
              <a:solidFill>
                <a:schemeClr val="tx1"/>
              </a:solidFill>
            </a:endParaRPr>
          </a:p>
          <a:p>
            <a:r>
              <a:rPr lang="zh-CN" altLang="en-US" sz="2400">
                <a:solidFill>
                  <a:schemeClr val="tx1"/>
                </a:solidFill>
              </a:rPr>
              <a:t>                                                                                                                                  </a:t>
            </a:r>
            <a:r>
              <a:rPr lang="en-US" altLang="zh-CN" sz="2400">
                <a:solidFill>
                  <a:schemeClr val="tx1"/>
                </a:solidFill>
              </a:rPr>
              <a:t>                        </a:t>
            </a:r>
            <a:endParaRPr lang="zh-CN" altLang="en-US" sz="2400">
              <a:solidFill>
                <a:schemeClr val="tx1"/>
              </a:solidFill>
            </a:endParaRPr>
          </a:p>
        </p:txBody>
      </p:sp>
      <p:sp>
        <p:nvSpPr>
          <p:cNvPr id="5" name="文本框 4"/>
          <p:cNvSpPr txBox="1"/>
          <p:nvPr/>
        </p:nvSpPr>
        <p:spPr>
          <a:xfrm>
            <a:off x="7397750" y="623570"/>
            <a:ext cx="4794250" cy="3969385"/>
          </a:xfrm>
          <a:prstGeom prst="rect">
            <a:avLst/>
          </a:prstGeom>
          <a:noFill/>
        </p:spPr>
        <p:txBody>
          <a:bodyPr wrap="square" rtlCol="0">
            <a:spAutoFit/>
          </a:bodyPr>
          <a:p>
            <a:r>
              <a:rPr lang="zh-CN" altLang="en-US" sz="2800">
                <a:solidFill>
                  <a:srgbClr val="0000FF"/>
                </a:solidFill>
              </a:rPr>
              <a:t>思念 Missing</a:t>
            </a:r>
            <a:endParaRPr lang="zh-CN" altLang="en-US" sz="2800">
              <a:solidFill>
                <a:srgbClr val="0000FF"/>
              </a:solidFill>
            </a:endParaRPr>
          </a:p>
          <a:p>
            <a:endParaRPr lang="zh-CN" altLang="en-US" sz="2800">
              <a:solidFill>
                <a:srgbClr val="0000FF"/>
              </a:solidFill>
            </a:endParaRPr>
          </a:p>
          <a:p>
            <a:r>
              <a:rPr lang="zh-CN" altLang="en-US" sz="2800">
                <a:solidFill>
                  <a:srgbClr val="FF9409"/>
                </a:solidFill>
              </a:rPr>
              <a:t>关心C oncern</a:t>
            </a:r>
            <a:endParaRPr lang="zh-CN" altLang="en-US" sz="2800">
              <a:solidFill>
                <a:srgbClr val="FF9409"/>
              </a:solidFill>
            </a:endParaRPr>
          </a:p>
          <a:p>
            <a:endParaRPr lang="zh-CN" altLang="en-US" sz="2800">
              <a:gradFill>
                <a:gsLst>
                  <a:gs pos="0">
                    <a:srgbClr val="7B32B2"/>
                  </a:gs>
                  <a:gs pos="100000">
                    <a:srgbClr val="401A5D"/>
                  </a:gs>
                </a:gsLst>
                <a:lin scaled="0"/>
              </a:gradFill>
            </a:endParaRPr>
          </a:p>
          <a:p>
            <a:r>
              <a:rPr lang="zh-CN" altLang="en-US" sz="2800">
                <a:solidFill>
                  <a:srgbClr val="FF0000"/>
                </a:solidFill>
              </a:rPr>
              <a:t>互动 Involvement外教是文章的焦点和写信目的,分享与老外相关的班级信息,让这封信充满温情的问候和关切的鼓励</a:t>
            </a:r>
            <a:endParaRPr lang="zh-CN" altLang="en-US" sz="2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7329170" cy="6800850"/>
          </a:xfrm>
          <a:prstGeom prst="rect">
            <a:avLst/>
          </a:prstGeom>
          <a:noFill/>
        </p:spPr>
        <p:txBody>
          <a:bodyPr wrap="square" rtlCol="0">
            <a:spAutoFit/>
          </a:bodyPr>
          <a:p>
            <a:r>
              <a:rPr lang="en-US" altLang="zh-CN" sz="2800">
                <a:solidFill>
                  <a:srgbClr val="FF0000"/>
                </a:solidFill>
                <a:latin typeface="Times New Roman" panose="02020603050405020304" charset="0"/>
                <a:cs typeface="Times New Roman" panose="02020603050405020304" charset="0"/>
              </a:rPr>
              <a:t>2.得体为上,中心突出,温暖共情(14分样卷评析）</a:t>
            </a:r>
            <a:endParaRPr lang="en-US" altLang="zh-CN" sz="2800">
              <a:solidFill>
                <a:srgbClr val="FF0000"/>
              </a:solidFill>
              <a:latin typeface="Times New Roman" panose="02020603050405020304" charset="0"/>
              <a:cs typeface="Times New Roman" panose="02020603050405020304" charset="0"/>
            </a:endParaRPr>
          </a:p>
          <a:p>
            <a:r>
              <a:rPr lang="en-US" altLang="zh-CN" sz="2400">
                <a:solidFill>
                  <a:schemeClr val="tx1"/>
                </a:solidFill>
              </a:rPr>
              <a:t>Dear Peter,</a:t>
            </a:r>
            <a:endParaRPr lang="zh-CN" altLang="en-US" sz="2400">
              <a:solidFill>
                <a:schemeClr val="tx1"/>
              </a:solidFill>
            </a:endParaRPr>
          </a:p>
          <a:p>
            <a:r>
              <a:rPr lang="zh-CN" altLang="en-US" sz="2400">
                <a:solidFill>
                  <a:schemeClr val="tx1"/>
                </a:solidFill>
              </a:rPr>
              <a:t>  We've been missing you badly since you had </a:t>
            </a:r>
            <a:r>
              <a:rPr lang="en-US" altLang="zh-CN" sz="2400">
                <a:solidFill>
                  <a:schemeClr val="tx1"/>
                </a:solidFill>
              </a:rPr>
              <a:t>gone </a:t>
            </a:r>
            <a:r>
              <a:rPr lang="zh-CN" altLang="en-US" sz="2400">
                <a:solidFill>
                  <a:schemeClr val="tx1"/>
                </a:solidFill>
              </a:rPr>
              <a:t>back to Irland for health reasons. I'm writing on behalf of the whole class to extend our concern to you</a:t>
            </a:r>
            <a:r>
              <a:rPr lang="en-US" altLang="zh-CN" sz="2400">
                <a:solidFill>
                  <a:schemeClr val="tx1"/>
                </a:solidFill>
              </a:rPr>
              <a:t>.</a:t>
            </a:r>
            <a:endParaRPr lang="en-US" altLang="zh-CN" sz="2400">
              <a:solidFill>
                <a:schemeClr val="tx1"/>
              </a:solidFill>
            </a:endParaRPr>
          </a:p>
          <a:p>
            <a:r>
              <a:rPr lang="en-US" altLang="zh-CN" sz="2400">
                <a:solidFill>
                  <a:schemeClr val="tx1"/>
                </a:solidFill>
              </a:rPr>
              <a:t>  </a:t>
            </a:r>
            <a:r>
              <a:rPr lang="zh-CN" altLang="en-US" sz="2400">
                <a:solidFill>
                  <a:schemeClr val="tx1"/>
                </a:solidFill>
              </a:rPr>
              <a:t> So have you got better now? </a:t>
            </a:r>
            <a:r>
              <a:rPr lang="zh-CN" altLang="en-US" sz="2400">
                <a:solidFill>
                  <a:srgbClr val="FF0000"/>
                </a:solidFill>
              </a:rPr>
              <a:t>The class atmosphere is much less active without your humor</a:t>
            </a:r>
            <a:r>
              <a:rPr lang="zh-CN" altLang="en-US" sz="2400">
                <a:solidFill>
                  <a:schemeClr val="tx1"/>
                </a:solidFill>
              </a:rPr>
              <a:t>, but we do study hard and write an essay every other week as you hoped. Also, Mary and </a:t>
            </a:r>
            <a:r>
              <a:rPr lang="en-US" altLang="zh-CN" sz="2400">
                <a:solidFill>
                  <a:schemeClr val="tx1"/>
                </a:solidFill>
              </a:rPr>
              <a:t>I </a:t>
            </a:r>
            <a:r>
              <a:rPr lang="zh-CN" altLang="en-US" sz="2400">
                <a:solidFill>
                  <a:schemeClr val="tx1"/>
                </a:solidFill>
              </a:rPr>
              <a:t>had won the first prize in the school speech contest with your guidance through phone call. </a:t>
            </a:r>
            <a:r>
              <a:rPr lang="zh-CN" altLang="en-US" sz="2400">
                <a:solidFill>
                  <a:srgbClr val="0000FF"/>
                </a:solidFill>
              </a:rPr>
              <a:t>Many thanks for tha</a:t>
            </a:r>
            <a:r>
              <a:rPr lang="en-US" altLang="zh-CN" sz="2400">
                <a:solidFill>
                  <a:srgbClr val="0000FF"/>
                </a:solidFill>
              </a:rPr>
              <a:t>t!</a:t>
            </a:r>
            <a:endParaRPr lang="zh-CN" altLang="en-US" sz="2400">
              <a:solidFill>
                <a:schemeClr val="tx1"/>
              </a:solidFill>
            </a:endParaRPr>
          </a:p>
          <a:p>
            <a:r>
              <a:rPr lang="zh-CN" altLang="en-US" sz="2400">
                <a:solidFill>
                  <a:schemeClr val="tx1"/>
                </a:solidFill>
              </a:rPr>
              <a:t>   </a:t>
            </a:r>
            <a:r>
              <a:rPr lang="zh-CN" altLang="en-US" sz="2400">
                <a:solidFill>
                  <a:srgbClr val="FF9409"/>
                </a:solidFill>
              </a:rPr>
              <a:t>May you recover soon</a:t>
            </a:r>
            <a:r>
              <a:rPr lang="zh-CN" altLang="en-US" sz="2400">
                <a:solidFill>
                  <a:schemeClr val="tx1"/>
                </a:solidFill>
              </a:rPr>
              <a:t>. We're all looking forward to </a:t>
            </a:r>
            <a:r>
              <a:rPr lang="zh-CN" altLang="en-US" sz="2400">
                <a:gradFill>
                  <a:gsLst>
                    <a:gs pos="0">
                      <a:srgbClr val="7B32B2"/>
                    </a:gs>
                    <a:gs pos="100000">
                      <a:srgbClr val="401A5D"/>
                    </a:gs>
                  </a:gsLst>
                  <a:lin scaled="0"/>
                </a:gradFill>
              </a:rPr>
              <a:t>attending your class</a:t>
            </a:r>
            <a:r>
              <a:rPr lang="zh-CN" altLang="en-US" sz="2400">
                <a:solidFill>
                  <a:schemeClr val="tx1"/>
                </a:solidFill>
              </a:rPr>
              <a:t>.  　　                                                                                                                                                                                                                                                                                                                                          </a:t>
            </a:r>
            <a:endParaRPr lang="zh-CN" altLang="en-US" sz="2400">
              <a:solidFill>
                <a:schemeClr val="tx1"/>
              </a:solidFill>
            </a:endParaRPr>
          </a:p>
          <a:p>
            <a:endParaRPr lang="zh-CN" altLang="en-US" sz="2400">
              <a:solidFill>
                <a:schemeClr val="tx1"/>
              </a:solidFill>
            </a:endParaRPr>
          </a:p>
          <a:p>
            <a:r>
              <a:rPr lang="zh-CN" altLang="en-US" sz="2400">
                <a:solidFill>
                  <a:schemeClr val="tx1"/>
                </a:solidFill>
              </a:rPr>
              <a:t> </a:t>
            </a:r>
            <a:r>
              <a:rPr lang="en-US" altLang="zh-CN" sz="2400">
                <a:solidFill>
                  <a:schemeClr val="tx1"/>
                </a:solidFill>
              </a:rPr>
              <a:t>                                                                                            </a:t>
            </a:r>
            <a:r>
              <a:rPr lang="zh-CN" altLang="en-US" sz="2400">
                <a:solidFill>
                  <a:schemeClr val="tx1"/>
                </a:solidFill>
              </a:rPr>
              <a:t>Yours，</a:t>
            </a:r>
            <a:endParaRPr lang="zh-CN" altLang="en-US" sz="2400">
              <a:solidFill>
                <a:schemeClr val="tx1"/>
              </a:solidFill>
            </a:endParaRPr>
          </a:p>
          <a:p>
            <a:r>
              <a:rPr lang="zh-CN" altLang="en-US" sz="2400">
                <a:solidFill>
                  <a:schemeClr val="tx1"/>
                </a:solidFill>
              </a:rPr>
              <a:t> </a:t>
            </a:r>
            <a:r>
              <a:rPr lang="en-US" altLang="zh-CN" sz="2400">
                <a:solidFill>
                  <a:schemeClr val="tx1"/>
                </a:solidFill>
              </a:rPr>
              <a:t>                                                                                            </a:t>
            </a:r>
            <a:r>
              <a:rPr lang="zh-CN" altLang="en-US" sz="2400">
                <a:sym typeface="+mn-ea"/>
              </a:rPr>
              <a:t>Li Hua</a:t>
            </a:r>
            <a:endParaRPr lang="zh-CN" altLang="en-US" sz="2400">
              <a:solidFill>
                <a:schemeClr val="tx1"/>
              </a:solidFill>
            </a:endParaRPr>
          </a:p>
          <a:p>
            <a:r>
              <a:rPr lang="zh-CN" altLang="en-US" sz="2400">
                <a:solidFill>
                  <a:schemeClr val="tx1"/>
                </a:solidFill>
              </a:rPr>
              <a:t>　                                                                                                                                                                                                                   </a:t>
            </a:r>
            <a:endParaRPr lang="zh-CN" altLang="en-US" sz="2400">
              <a:solidFill>
                <a:schemeClr val="tx1"/>
              </a:solidFill>
            </a:endParaRPr>
          </a:p>
          <a:p>
            <a:r>
              <a:rPr lang="zh-CN" altLang="en-US" sz="2400">
                <a:solidFill>
                  <a:schemeClr val="tx1"/>
                </a:solidFill>
              </a:rPr>
              <a:t>                                                                                                                                  </a:t>
            </a:r>
            <a:endParaRPr lang="zh-CN" altLang="en-US" sz="2400">
              <a:solidFill>
                <a:schemeClr val="tx1"/>
              </a:solidFill>
            </a:endParaRPr>
          </a:p>
        </p:txBody>
      </p:sp>
      <p:sp>
        <p:nvSpPr>
          <p:cNvPr id="5" name="文本框 4"/>
          <p:cNvSpPr txBox="1"/>
          <p:nvPr/>
        </p:nvSpPr>
        <p:spPr>
          <a:xfrm>
            <a:off x="7397750" y="623570"/>
            <a:ext cx="4794250" cy="3107690"/>
          </a:xfrm>
          <a:prstGeom prst="rect">
            <a:avLst/>
          </a:prstGeom>
          <a:noFill/>
        </p:spPr>
        <p:txBody>
          <a:bodyPr wrap="square" rtlCol="0">
            <a:spAutoFit/>
          </a:bodyPr>
          <a:p>
            <a:r>
              <a:rPr lang="zh-CN" altLang="en-US" sz="2800">
                <a:gradFill>
                  <a:gsLst>
                    <a:gs pos="0">
                      <a:srgbClr val="FE4444"/>
                    </a:gs>
                    <a:gs pos="100000">
                      <a:srgbClr val="832B2B"/>
                    </a:gs>
                  </a:gsLst>
                  <a:lin scaled="0"/>
                </a:gradFill>
              </a:rPr>
              <a:t>恭维 </a:t>
            </a:r>
            <a:r>
              <a:rPr lang="en-US" altLang="zh-CN" sz="2800">
                <a:gradFill>
                  <a:gsLst>
                    <a:gs pos="0">
                      <a:srgbClr val="FE4444"/>
                    </a:gs>
                    <a:gs pos="100000">
                      <a:srgbClr val="832B2B"/>
                    </a:gs>
                  </a:gsLst>
                  <a:lin scaled="0"/>
                </a:gradFill>
              </a:rPr>
              <a:t>Involvement</a:t>
            </a:r>
            <a:endParaRPr lang="en-US" altLang="zh-CN" sz="2800">
              <a:gradFill>
                <a:gsLst>
                  <a:gs pos="0">
                    <a:srgbClr val="FE4444"/>
                  </a:gs>
                  <a:gs pos="100000">
                    <a:srgbClr val="832B2B"/>
                  </a:gs>
                </a:gsLst>
                <a:lin scaled="0"/>
              </a:gradFill>
            </a:endParaRPr>
          </a:p>
          <a:p>
            <a:endParaRPr lang="zh-CN" altLang="en-US" sz="2800">
              <a:solidFill>
                <a:srgbClr val="0000FF"/>
              </a:solidFill>
            </a:endParaRPr>
          </a:p>
          <a:p>
            <a:r>
              <a:rPr lang="zh-CN" altLang="en-US" sz="2800">
                <a:solidFill>
                  <a:srgbClr val="0000FF"/>
                </a:solidFill>
              </a:rPr>
              <a:t>感激 </a:t>
            </a:r>
            <a:r>
              <a:rPr lang="en-US" altLang="zh-CN" sz="2800">
                <a:solidFill>
                  <a:srgbClr val="0000FF"/>
                </a:solidFill>
              </a:rPr>
              <a:t>Gratitude</a:t>
            </a:r>
            <a:endParaRPr lang="zh-CN" altLang="en-US" sz="2800">
              <a:solidFill>
                <a:srgbClr val="0000FF"/>
              </a:solidFill>
            </a:endParaRPr>
          </a:p>
          <a:p>
            <a:endParaRPr lang="zh-CN" altLang="en-US" sz="2800">
              <a:gradFill>
                <a:gsLst>
                  <a:gs pos="0">
                    <a:srgbClr val="7B32B2"/>
                  </a:gs>
                  <a:gs pos="100000">
                    <a:srgbClr val="401A5D"/>
                  </a:gs>
                </a:gsLst>
                <a:lin scaled="0"/>
              </a:gradFill>
            </a:endParaRPr>
          </a:p>
          <a:p>
            <a:r>
              <a:rPr lang="zh-CN" altLang="en-US" sz="2800">
                <a:solidFill>
                  <a:srgbClr val="FF9409"/>
                </a:solidFill>
              </a:rPr>
              <a:t>鼓励 </a:t>
            </a:r>
            <a:r>
              <a:rPr lang="en-US" altLang="zh-CN" sz="2800">
                <a:solidFill>
                  <a:srgbClr val="FF9409"/>
                </a:solidFill>
              </a:rPr>
              <a:t>Encouragement</a:t>
            </a:r>
            <a:endParaRPr lang="en-US" altLang="zh-CN" sz="2800">
              <a:solidFill>
                <a:srgbClr val="FF9409"/>
              </a:solidFill>
            </a:endParaRPr>
          </a:p>
          <a:p>
            <a:endParaRPr lang="en-US" altLang="zh-CN" sz="2800">
              <a:solidFill>
                <a:srgbClr val="FF0000"/>
              </a:solidFill>
            </a:endParaRPr>
          </a:p>
          <a:p>
            <a:r>
              <a:rPr lang="zh-CN" altLang="en-US" sz="2800">
                <a:gradFill>
                  <a:gsLst>
                    <a:gs pos="0">
                      <a:srgbClr val="7B32B2"/>
                    </a:gs>
                    <a:gs pos="100000">
                      <a:srgbClr val="401A5D"/>
                    </a:gs>
                  </a:gsLst>
                  <a:lin scaled="0"/>
                </a:gradFill>
              </a:rPr>
              <a:t>支持 </a:t>
            </a:r>
            <a:r>
              <a:rPr lang="en-US" altLang="zh-CN" sz="2800">
                <a:gradFill>
                  <a:gsLst>
                    <a:gs pos="0">
                      <a:srgbClr val="7B32B2"/>
                    </a:gs>
                    <a:gs pos="100000">
                      <a:srgbClr val="401A5D"/>
                    </a:gs>
                  </a:gsLst>
                  <a:lin scaled="0"/>
                </a:gradFill>
              </a:rPr>
              <a:t>Support</a:t>
            </a:r>
            <a:endParaRPr lang="en-US" altLang="zh-CN" sz="2800">
              <a:gradFill>
                <a:gsLst>
                  <a:gs pos="0">
                    <a:srgbClr val="7B32B2"/>
                  </a:gs>
                  <a:gs pos="100000">
                    <a:srgbClr val="401A5D"/>
                  </a:gs>
                </a:gsLst>
                <a:lin scaled="0"/>
              </a:gra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95250"/>
            <a:ext cx="7329170" cy="6431280"/>
          </a:xfrm>
          <a:prstGeom prst="rect">
            <a:avLst/>
          </a:prstGeom>
          <a:noFill/>
        </p:spPr>
        <p:txBody>
          <a:bodyPr wrap="square" rtlCol="0">
            <a:spAutoFit/>
          </a:bodyPr>
          <a:p>
            <a:r>
              <a:rPr lang="en-US" altLang="zh-CN" sz="2400">
                <a:solidFill>
                  <a:srgbClr val="FF9409"/>
                </a:solidFill>
              </a:rPr>
              <a:t>2</a:t>
            </a:r>
            <a:r>
              <a:rPr lang="en-US" altLang="zh-CN" sz="2800">
                <a:solidFill>
                  <a:srgbClr val="FF0000"/>
                </a:solidFill>
                <a:latin typeface="Times New Roman" panose="02020603050405020304" charset="0"/>
                <a:cs typeface="Times New Roman" panose="02020603050405020304" charset="0"/>
              </a:rPr>
              <a:t>.得体为上,中心突出,温暖共情(14分样卷评析）</a:t>
            </a:r>
            <a:endParaRPr lang="zh-CN" altLang="en-US" sz="2400">
              <a:solidFill>
                <a:srgbClr val="FF9409"/>
              </a:solidFill>
            </a:endParaRPr>
          </a:p>
          <a:p>
            <a:r>
              <a:rPr lang="en-US" altLang="zh-CN" sz="2400">
                <a:solidFill>
                  <a:schemeClr val="tx1"/>
                </a:solidFill>
              </a:rPr>
              <a:t>Dear Peter,</a:t>
            </a:r>
            <a:endParaRPr lang="zh-CN" altLang="en-US" sz="2400">
              <a:solidFill>
                <a:schemeClr val="tx1"/>
              </a:solidFill>
            </a:endParaRPr>
          </a:p>
          <a:p>
            <a:r>
              <a:rPr lang="zh-CN" altLang="en-US" sz="2400">
                <a:solidFill>
                  <a:schemeClr val="tx1"/>
                </a:solidFill>
              </a:rPr>
              <a:t>  We've been missing you badly since you </a:t>
            </a:r>
            <a:r>
              <a:rPr lang="zh-CN" altLang="en-US" sz="2400">
                <a:solidFill>
                  <a:srgbClr val="0000FF"/>
                </a:solidFill>
              </a:rPr>
              <a:t>had </a:t>
            </a:r>
            <a:r>
              <a:rPr lang="en-US" altLang="zh-CN" sz="2400">
                <a:solidFill>
                  <a:srgbClr val="0000FF"/>
                </a:solidFill>
              </a:rPr>
              <a:t>gone</a:t>
            </a:r>
            <a:r>
              <a:rPr lang="en-US" altLang="zh-CN" sz="2400">
                <a:solidFill>
                  <a:srgbClr val="FF0000"/>
                </a:solidFill>
              </a:rPr>
              <a:t> (went)</a:t>
            </a:r>
            <a:r>
              <a:rPr lang="zh-CN" altLang="en-US" sz="2400">
                <a:solidFill>
                  <a:schemeClr val="tx1"/>
                </a:solidFill>
              </a:rPr>
              <a:t> back to </a:t>
            </a:r>
            <a:r>
              <a:rPr lang="zh-CN" altLang="en-US" sz="2400">
                <a:solidFill>
                  <a:srgbClr val="0000FF"/>
                </a:solidFill>
              </a:rPr>
              <a:t>Irland</a:t>
            </a:r>
            <a:r>
              <a:rPr lang="zh-CN" altLang="en-US" sz="2400">
                <a:solidFill>
                  <a:schemeClr val="tx1"/>
                </a:solidFill>
              </a:rPr>
              <a:t> </a:t>
            </a:r>
            <a:r>
              <a:rPr lang="en-US" altLang="zh-CN" sz="2400">
                <a:solidFill>
                  <a:schemeClr val="tx1"/>
                </a:solidFill>
              </a:rPr>
              <a:t>(</a:t>
            </a:r>
            <a:r>
              <a:rPr lang="en-US" altLang="zh-CN" sz="2400">
                <a:gradFill>
                  <a:gsLst>
                    <a:gs pos="0">
                      <a:srgbClr val="FE4444"/>
                    </a:gs>
                    <a:gs pos="100000">
                      <a:srgbClr val="832B2B"/>
                    </a:gs>
                  </a:gsLst>
                  <a:lin scaled="0"/>
                </a:gradFill>
              </a:rPr>
              <a:t>Ireland</a:t>
            </a:r>
            <a:r>
              <a:rPr lang="en-US" altLang="zh-CN" sz="2400">
                <a:solidFill>
                  <a:schemeClr val="tx1"/>
                </a:solidFill>
              </a:rPr>
              <a:t>)</a:t>
            </a:r>
            <a:r>
              <a:rPr lang="zh-CN" altLang="en-US" sz="2400">
                <a:solidFill>
                  <a:schemeClr val="tx1"/>
                </a:solidFill>
              </a:rPr>
              <a:t>for health reasons. I'm writing on behalf of the whole class to extend our concern to you</a:t>
            </a:r>
            <a:r>
              <a:rPr lang="en-US" altLang="zh-CN" sz="2400">
                <a:solidFill>
                  <a:schemeClr val="tx1"/>
                </a:solidFill>
              </a:rPr>
              <a:t>.</a:t>
            </a:r>
            <a:endParaRPr lang="en-US" altLang="zh-CN" sz="2400">
              <a:solidFill>
                <a:schemeClr val="tx1"/>
              </a:solidFill>
            </a:endParaRPr>
          </a:p>
          <a:p>
            <a:r>
              <a:rPr lang="en-US" altLang="zh-CN" sz="2400">
                <a:solidFill>
                  <a:schemeClr val="tx1"/>
                </a:solidFill>
              </a:rPr>
              <a:t>  </a:t>
            </a:r>
            <a:r>
              <a:rPr lang="zh-CN" altLang="en-US" sz="2400">
                <a:solidFill>
                  <a:schemeClr val="tx1"/>
                </a:solidFill>
              </a:rPr>
              <a:t> So have you got better now? The class atmosphere is much less active without your humor, but we do study hard and write an essay every other week as you hoped. Also, Mary and </a:t>
            </a:r>
            <a:r>
              <a:rPr lang="en-US" altLang="zh-CN" sz="2400">
                <a:solidFill>
                  <a:schemeClr val="tx1"/>
                </a:solidFill>
              </a:rPr>
              <a:t>I</a:t>
            </a:r>
            <a:r>
              <a:rPr lang="en-US" altLang="zh-CN" sz="2400">
                <a:solidFill>
                  <a:srgbClr val="0000FF"/>
                </a:solidFill>
              </a:rPr>
              <a:t> </a:t>
            </a:r>
            <a:r>
              <a:rPr lang="zh-CN" altLang="en-US" sz="2400">
                <a:solidFill>
                  <a:srgbClr val="0000FF"/>
                </a:solidFill>
              </a:rPr>
              <a:t>had won</a:t>
            </a:r>
            <a:r>
              <a:rPr lang="en-US" altLang="zh-CN" sz="2400">
                <a:gradFill>
                  <a:gsLst>
                    <a:gs pos="0">
                      <a:srgbClr val="FE4444"/>
                    </a:gs>
                    <a:gs pos="100000">
                      <a:srgbClr val="832B2B"/>
                    </a:gs>
                  </a:gsLst>
                  <a:lin scaled="0"/>
                </a:gradFill>
              </a:rPr>
              <a:t>(have won)</a:t>
            </a:r>
            <a:r>
              <a:rPr lang="zh-CN" altLang="en-US" sz="2400">
                <a:solidFill>
                  <a:schemeClr val="tx1"/>
                </a:solidFill>
              </a:rPr>
              <a:t> the first prize in the school speech contest with your guidance through phone call. Many thanks for tha</a:t>
            </a:r>
            <a:r>
              <a:rPr lang="en-US" altLang="zh-CN" sz="2400">
                <a:solidFill>
                  <a:schemeClr val="tx1"/>
                </a:solidFill>
              </a:rPr>
              <a:t>t!</a:t>
            </a:r>
            <a:endParaRPr lang="zh-CN" altLang="en-US" sz="2400">
              <a:solidFill>
                <a:schemeClr val="tx1"/>
              </a:solidFill>
            </a:endParaRPr>
          </a:p>
          <a:p>
            <a:r>
              <a:rPr lang="zh-CN" altLang="en-US" sz="2400">
                <a:solidFill>
                  <a:schemeClr val="tx1"/>
                </a:solidFill>
              </a:rPr>
              <a:t>   May you recover soon. We're all looking forward to attending your class.  　　                                                                                                                                                                                                                                                                                                                                          Yours　　                                                                                                                                                                                                                   </a:t>
            </a:r>
            <a:endParaRPr lang="zh-CN" altLang="en-US" sz="2400">
              <a:solidFill>
                <a:schemeClr val="tx1"/>
              </a:solidFill>
            </a:endParaRPr>
          </a:p>
          <a:p>
            <a:r>
              <a:rPr lang="zh-CN" altLang="en-US" sz="2400">
                <a:solidFill>
                  <a:schemeClr val="tx1"/>
                </a:solidFill>
              </a:rPr>
              <a:t>                                                                                                                                  Li Hua</a:t>
            </a:r>
            <a:endParaRPr lang="zh-CN" altLang="en-US" sz="2400">
              <a:solidFill>
                <a:schemeClr val="tx1"/>
              </a:solidFill>
            </a:endParaRPr>
          </a:p>
        </p:txBody>
      </p:sp>
      <p:sp>
        <p:nvSpPr>
          <p:cNvPr id="2" name="文本框 1"/>
          <p:cNvSpPr txBox="1"/>
          <p:nvPr/>
        </p:nvSpPr>
        <p:spPr>
          <a:xfrm>
            <a:off x="7232650" y="200660"/>
            <a:ext cx="5161280" cy="4399915"/>
          </a:xfrm>
          <a:prstGeom prst="rect">
            <a:avLst/>
          </a:prstGeom>
          <a:noFill/>
        </p:spPr>
        <p:txBody>
          <a:bodyPr wrap="none" rtlCol="0">
            <a:spAutoFit/>
          </a:bodyPr>
          <a:p>
            <a:pPr algn="l"/>
            <a:r>
              <a:rPr lang="zh-CN" altLang="en-US" sz="2800">
                <a:solidFill>
                  <a:srgbClr val="0000FF"/>
                </a:solidFill>
              </a:rPr>
              <a:t>1完全完成了试题规定的任务</a:t>
            </a:r>
            <a:endParaRPr lang="zh-CN" altLang="en-US" sz="2800">
              <a:solidFill>
                <a:srgbClr val="0000FF"/>
              </a:solidFill>
            </a:endParaRPr>
          </a:p>
          <a:p>
            <a:pPr algn="l"/>
            <a:r>
              <a:rPr lang="zh-CN" altLang="en-US" sz="2800">
                <a:solidFill>
                  <a:srgbClr val="0000FF"/>
                </a:solidFill>
              </a:rPr>
              <a:t>2盖所有内容要点</a:t>
            </a:r>
            <a:endParaRPr lang="zh-CN" altLang="en-US" sz="2800">
              <a:solidFill>
                <a:srgbClr val="0000FF"/>
              </a:solidFill>
            </a:endParaRPr>
          </a:p>
          <a:p>
            <a:pPr algn="l"/>
            <a:r>
              <a:rPr lang="zh-CN" altLang="en-US" sz="2800">
                <a:solidFill>
                  <a:srgbClr val="0000FF"/>
                </a:solidFill>
              </a:rPr>
              <a:t>3应用了较多的语法结构和词汇</a:t>
            </a:r>
            <a:endParaRPr lang="zh-CN" altLang="en-US" sz="2800">
              <a:solidFill>
                <a:srgbClr val="0000FF"/>
              </a:solidFill>
            </a:endParaRPr>
          </a:p>
          <a:p>
            <a:pPr algn="l"/>
            <a:r>
              <a:rPr lang="zh-CN" altLang="en-US" sz="2800">
                <a:solidFill>
                  <a:srgbClr val="0000FF"/>
                </a:solidFill>
              </a:rPr>
              <a:t>4语法结构或词汇方面有些许错</a:t>
            </a:r>
            <a:endParaRPr lang="zh-CN" altLang="en-US" sz="2800">
              <a:solidFill>
                <a:srgbClr val="0000FF"/>
              </a:solidFill>
            </a:endParaRPr>
          </a:p>
          <a:p>
            <a:pPr algn="l"/>
            <a:r>
              <a:rPr lang="zh-CN" altLang="en-US" sz="2800">
                <a:solidFill>
                  <a:srgbClr val="0000FF"/>
                </a:solidFill>
              </a:rPr>
              <a:t>误但是因尽力使用较复杂结构或</a:t>
            </a:r>
            <a:endParaRPr lang="zh-CN" altLang="en-US" sz="2800">
              <a:solidFill>
                <a:srgbClr val="0000FF"/>
              </a:solidFill>
            </a:endParaRPr>
          </a:p>
          <a:p>
            <a:pPr algn="l"/>
            <a:r>
              <a:rPr lang="zh-CN" altLang="en-US" sz="2800">
                <a:solidFill>
                  <a:srgbClr val="0000FF"/>
                </a:solidFill>
              </a:rPr>
              <a:t>较高级词汇所致具备较强的语言</a:t>
            </a:r>
            <a:endParaRPr lang="zh-CN" altLang="en-US" sz="2800">
              <a:solidFill>
                <a:srgbClr val="0000FF"/>
              </a:solidFill>
            </a:endParaRPr>
          </a:p>
          <a:p>
            <a:pPr algn="l"/>
            <a:r>
              <a:rPr lang="zh-CN" altLang="en-US" sz="2800">
                <a:solidFill>
                  <a:srgbClr val="0000FF"/>
                </a:solidFill>
              </a:rPr>
              <a:t>运用能力。　</a:t>
            </a:r>
            <a:endParaRPr lang="zh-CN" altLang="en-US" sz="2800">
              <a:solidFill>
                <a:srgbClr val="0000FF"/>
              </a:solidFill>
            </a:endParaRPr>
          </a:p>
          <a:p>
            <a:pPr algn="l"/>
            <a:r>
              <a:rPr lang="zh-CN" altLang="en-US" sz="2800">
                <a:solidFill>
                  <a:srgbClr val="0000FF"/>
                </a:solidFill>
              </a:rPr>
              <a:t>5有效地使用了语句间的连接成</a:t>
            </a:r>
            <a:endParaRPr lang="zh-CN" altLang="en-US" sz="2800">
              <a:solidFill>
                <a:srgbClr val="0000FF"/>
              </a:solidFill>
            </a:endParaRPr>
          </a:p>
          <a:p>
            <a:pPr algn="l"/>
            <a:r>
              <a:rPr lang="zh-CN" altLang="en-US" sz="2800">
                <a:solidFill>
                  <a:srgbClr val="0000FF"/>
                </a:solidFill>
              </a:rPr>
              <a:t>分使全文结构紧凑</a:t>
            </a:r>
            <a:endParaRPr lang="zh-CN" altLang="en-US" sz="2800">
              <a:solidFill>
                <a:srgbClr val="0000FF"/>
              </a:solidFill>
            </a:endParaRPr>
          </a:p>
          <a:p>
            <a:pPr algn="l"/>
            <a:r>
              <a:rPr lang="zh-CN" altLang="en-US" sz="2800">
                <a:solidFill>
                  <a:srgbClr val="0000FF"/>
                </a:solidFill>
              </a:rPr>
              <a:t>6完全达到了预期的写作目的</a:t>
            </a:r>
            <a:endParaRPr lang="zh-CN" altLang="en-US" sz="2800">
              <a:solidFill>
                <a:srgbClr val="0000FF"/>
              </a:solidFill>
            </a:endParaRPr>
          </a:p>
        </p:txBody>
      </p:sp>
      <p:sp>
        <p:nvSpPr>
          <p:cNvPr id="3" name="文本框 2"/>
          <p:cNvSpPr txBox="1"/>
          <p:nvPr/>
        </p:nvSpPr>
        <p:spPr>
          <a:xfrm>
            <a:off x="805180" y="4600575"/>
            <a:ext cx="5082540" cy="583565"/>
          </a:xfrm>
          <a:prstGeom prst="rect">
            <a:avLst/>
          </a:prstGeom>
          <a:solidFill>
            <a:schemeClr val="bg1"/>
          </a:solidFill>
        </p:spPr>
        <p:txBody>
          <a:bodyPr wrap="none" rtlCol="0">
            <a:spAutoFit/>
          </a:bodyPr>
          <a:p>
            <a:r>
              <a:rPr lang="zh-CN" altLang="en-US" sz="3200" b="1">
                <a:gradFill>
                  <a:gsLst>
                    <a:gs pos="0">
                      <a:srgbClr val="FE4444"/>
                    </a:gs>
                    <a:gs pos="100000">
                      <a:srgbClr val="832B2B"/>
                    </a:gs>
                  </a:gsLst>
                  <a:lin scaled="0"/>
                </a:gradFill>
              </a:rPr>
              <a:t>瑕不掩瑜，符合第五档要求</a:t>
            </a:r>
            <a:endParaRPr lang="zh-CN" altLang="en-US" sz="3200" b="1">
              <a:gradFill>
                <a:gsLst>
                  <a:gs pos="0">
                    <a:srgbClr val="FE4444"/>
                  </a:gs>
                  <a:gs pos="100000">
                    <a:srgbClr val="832B2B"/>
                  </a:gs>
                </a:gsLst>
                <a:lin scaled="0"/>
              </a:gradFill>
            </a:endParaRPr>
          </a:p>
        </p:txBody>
      </p:sp>
      <p:sp>
        <p:nvSpPr>
          <p:cNvPr id="6" name="文本框 5"/>
          <p:cNvSpPr txBox="1"/>
          <p:nvPr/>
        </p:nvSpPr>
        <p:spPr>
          <a:xfrm>
            <a:off x="357505" y="5527040"/>
            <a:ext cx="8876030" cy="645160"/>
          </a:xfrm>
          <a:prstGeom prst="rect">
            <a:avLst/>
          </a:prstGeom>
          <a:solidFill>
            <a:schemeClr val="bg1"/>
          </a:solidFill>
        </p:spPr>
        <p:txBody>
          <a:bodyPr wrap="none" rtlCol="0">
            <a:spAutoFit/>
          </a:bodyPr>
          <a:p>
            <a:r>
              <a:rPr lang="zh-CN" altLang="en-US" sz="3600">
                <a:solidFill>
                  <a:srgbClr val="FF0000"/>
                </a:solidFill>
              </a:rPr>
              <a:t>词数少于</a:t>
            </a:r>
            <a:r>
              <a:rPr lang="en-US" altLang="zh-CN" sz="3600">
                <a:solidFill>
                  <a:srgbClr val="FF0000"/>
                </a:solidFill>
              </a:rPr>
              <a:t>60</a:t>
            </a:r>
            <a:r>
              <a:rPr lang="zh-CN" altLang="en-US" sz="3600">
                <a:solidFill>
                  <a:srgbClr val="FF0000"/>
                </a:solidFill>
              </a:rPr>
              <a:t>或多于</a:t>
            </a:r>
            <a:r>
              <a:rPr lang="en-US" altLang="zh-CN" sz="3600">
                <a:solidFill>
                  <a:srgbClr val="FF0000"/>
                </a:solidFill>
              </a:rPr>
              <a:t>100</a:t>
            </a:r>
            <a:r>
              <a:rPr lang="zh-CN" altLang="en-US" sz="3600">
                <a:solidFill>
                  <a:srgbClr val="FF0000"/>
                </a:solidFill>
              </a:rPr>
              <a:t>的，从总分中减去</a:t>
            </a:r>
            <a:r>
              <a:rPr lang="en-US" altLang="zh-CN" sz="3600">
                <a:solidFill>
                  <a:srgbClr val="FF0000"/>
                </a:solidFill>
              </a:rPr>
              <a:t>2</a:t>
            </a:r>
            <a:r>
              <a:rPr lang="zh-CN" altLang="en-US" sz="3600">
                <a:solidFill>
                  <a:srgbClr val="FF0000"/>
                </a:solidFill>
              </a:rPr>
              <a:t>分</a:t>
            </a:r>
            <a:endParaRPr lang="zh-CN" altLang="en-US" sz="36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2" grpId="0"/>
      <p:bldP spid="2" grpId="1"/>
      <p:bldP spid="6" grpId="0" bldLvl="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8415" y="389890"/>
            <a:ext cx="12172950" cy="2553335"/>
          </a:xfrm>
          <a:prstGeom prst="rect">
            <a:avLst/>
          </a:prstGeom>
          <a:noFill/>
        </p:spPr>
        <p:txBody>
          <a:bodyPr wrap="square" rtlCol="0">
            <a:spAutoFit/>
          </a:bodyPr>
          <a:p>
            <a:r>
              <a:rPr lang="en-US" altLang="zh-CN" sz="3200"/>
              <a:t>3.</a:t>
            </a:r>
            <a:r>
              <a:rPr lang="zh-CN" altLang="en-US" sz="3200"/>
              <a:t>合理拓展，语义连贯，彰显思维</a:t>
            </a:r>
            <a:endParaRPr lang="zh-CN" altLang="en-US" sz="3200"/>
          </a:p>
          <a:p>
            <a:endParaRPr lang="zh-CN" altLang="en-US" sz="3200"/>
          </a:p>
          <a:p>
            <a:endParaRPr lang="zh-CN" altLang="en-US" sz="3200"/>
          </a:p>
          <a:p>
            <a:endParaRPr lang="zh-CN" altLang="en-US" sz="3200"/>
          </a:p>
          <a:p>
            <a:r>
              <a:rPr lang="zh-CN" altLang="en-US" sz="3200"/>
              <a:t>合理拓展</a:t>
            </a:r>
            <a:r>
              <a:rPr lang="en-US" altLang="zh-CN" sz="3200"/>
              <a:t>        </a:t>
            </a:r>
            <a:endParaRPr lang="zh-CN" altLang="en-US" sz="3200"/>
          </a:p>
        </p:txBody>
      </p:sp>
      <p:sp>
        <p:nvSpPr>
          <p:cNvPr id="2" name="左大括号 1"/>
          <p:cNvSpPr/>
          <p:nvPr/>
        </p:nvSpPr>
        <p:spPr>
          <a:xfrm>
            <a:off x="1929130" y="1209040"/>
            <a:ext cx="762000" cy="3295015"/>
          </a:xfrm>
          <a:prstGeom prst="leftBrace">
            <a:avLst/>
          </a:prstGeom>
          <a:ln w="38100">
            <a:solidFill>
              <a:srgbClr val="8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rgbClr val="FF0000"/>
              </a:solidFill>
              <a:effectLst/>
              <a:uLnTx/>
              <a:uFillTx/>
              <a:latin typeface="+mn-lt"/>
              <a:ea typeface="+mn-ea"/>
              <a:cs typeface="+mn-cs"/>
            </a:endParaRPr>
          </a:p>
        </p:txBody>
      </p:sp>
      <p:sp>
        <p:nvSpPr>
          <p:cNvPr id="3" name="文本框 2"/>
          <p:cNvSpPr txBox="1"/>
          <p:nvPr/>
        </p:nvSpPr>
        <p:spPr>
          <a:xfrm>
            <a:off x="2500630" y="1110615"/>
            <a:ext cx="2214880" cy="583565"/>
          </a:xfrm>
          <a:prstGeom prst="rect">
            <a:avLst/>
          </a:prstGeom>
          <a:noFill/>
        </p:spPr>
        <p:txBody>
          <a:bodyPr wrap="none" rtlCol="0">
            <a:spAutoFit/>
          </a:bodyPr>
          <a:p>
            <a:pPr algn="l"/>
            <a:r>
              <a:rPr lang="zh-CN" altLang="en-US" sz="3200">
                <a:solidFill>
                  <a:srgbClr val="FF0000"/>
                </a:solidFill>
                <a:sym typeface="+mn-ea"/>
              </a:rPr>
              <a:t>交际性拓展</a:t>
            </a:r>
            <a:endParaRPr lang="zh-CN" altLang="en-US" sz="3200">
              <a:solidFill>
                <a:srgbClr val="FF0000"/>
              </a:solidFill>
              <a:sym typeface="+mn-ea"/>
            </a:endParaRPr>
          </a:p>
        </p:txBody>
      </p:sp>
      <p:sp>
        <p:nvSpPr>
          <p:cNvPr id="5" name="文本框 4"/>
          <p:cNvSpPr txBox="1"/>
          <p:nvPr/>
        </p:nvSpPr>
        <p:spPr>
          <a:xfrm>
            <a:off x="2691130" y="2622550"/>
            <a:ext cx="2214880" cy="583565"/>
          </a:xfrm>
          <a:prstGeom prst="rect">
            <a:avLst/>
          </a:prstGeom>
          <a:noFill/>
        </p:spPr>
        <p:txBody>
          <a:bodyPr wrap="none" rtlCol="0">
            <a:spAutoFit/>
          </a:bodyPr>
          <a:p>
            <a:pPr algn="l"/>
            <a:r>
              <a:rPr lang="zh-CN" altLang="en-US" sz="3200">
                <a:solidFill>
                  <a:srgbClr val="FF0000"/>
                </a:solidFill>
                <a:sym typeface="+mn-ea"/>
              </a:rPr>
              <a:t>细节性拓展</a:t>
            </a:r>
            <a:endParaRPr lang="zh-CN" altLang="en-US" sz="3200">
              <a:solidFill>
                <a:srgbClr val="FF0000"/>
              </a:solidFill>
              <a:sym typeface="+mn-ea"/>
            </a:endParaRPr>
          </a:p>
        </p:txBody>
      </p:sp>
      <p:sp>
        <p:nvSpPr>
          <p:cNvPr id="6" name="文本框 5"/>
          <p:cNvSpPr txBox="1"/>
          <p:nvPr/>
        </p:nvSpPr>
        <p:spPr>
          <a:xfrm>
            <a:off x="2748915" y="4233545"/>
            <a:ext cx="2214880" cy="583565"/>
          </a:xfrm>
          <a:prstGeom prst="rect">
            <a:avLst/>
          </a:prstGeom>
          <a:noFill/>
        </p:spPr>
        <p:txBody>
          <a:bodyPr wrap="none" rtlCol="0">
            <a:spAutoFit/>
          </a:bodyPr>
          <a:p>
            <a:pPr algn="l"/>
            <a:r>
              <a:rPr lang="zh-CN" altLang="en-US" sz="3200">
                <a:solidFill>
                  <a:srgbClr val="FF0000"/>
                </a:solidFill>
                <a:sym typeface="+mn-ea"/>
              </a:rPr>
              <a:t>逻辑性拓展</a:t>
            </a:r>
            <a:endParaRPr lang="zh-CN" altLang="en-US" sz="3200">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9"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ppt_x</p:attrName>
                                        </p:attrNameLst>
                                      </p:cBhvr>
                                      <p:tavLst>
                                        <p:tav tm="0">
                                          <p:val>
                                            <p:strVal val="#ppt_x-.2"/>
                                          </p:val>
                                        </p:tav>
                                        <p:tav tm="100000">
                                          <p:val>
                                            <p:strVal val="#ppt_x"/>
                                          </p:val>
                                        </p:tav>
                                      </p:tavLst>
                                    </p:anim>
                                    <p:anim calcmode="lin" valueType="num">
                                      <p:cBhvr>
                                        <p:cTn id="12"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7785" y="83185"/>
            <a:ext cx="12183110" cy="3538220"/>
          </a:xfrm>
          <a:prstGeom prst="rect">
            <a:avLst/>
          </a:prstGeom>
          <a:noFill/>
        </p:spPr>
        <p:txBody>
          <a:bodyPr wrap="square" rtlCol="0">
            <a:spAutoFit/>
          </a:bodyPr>
          <a:p>
            <a:r>
              <a:rPr lang="zh-CN" altLang="en-US" sz="2800">
                <a:solidFill>
                  <a:srgbClr val="FFC000"/>
                </a:solidFill>
                <a:latin typeface="Times New Roman" panose="02020603050405020304" charset="0"/>
                <a:cs typeface="Times New Roman" panose="02020603050405020304" charset="0"/>
              </a:rPr>
              <a:t>3.</a:t>
            </a:r>
            <a:r>
              <a:rPr lang="en-US" altLang="zh-CN" sz="2800">
                <a:solidFill>
                  <a:srgbClr val="FF0000"/>
                </a:solidFill>
                <a:latin typeface="Times New Roman" panose="02020603050405020304" charset="0"/>
                <a:cs typeface="Times New Roman" panose="02020603050405020304" charset="0"/>
              </a:rPr>
              <a:t>合理拓展,语义连贯,彰显思维(14分样卷评析)</a:t>
            </a:r>
            <a:endParaRPr lang="en-US" altLang="zh-CN" sz="2800">
              <a:solidFill>
                <a:srgbClr val="FF0000"/>
              </a:solidFill>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　　(2018年06月浙江高考)</a:t>
            </a:r>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　　假如你是孪华,你校英语协会招聘</a:t>
            </a:r>
            <a:r>
              <a:rPr lang="zh-CN" altLang="en-US" sz="2800">
                <a:solidFill>
                  <a:srgbClr val="FF0000"/>
                </a:solidFill>
                <a:latin typeface="Times New Roman" panose="02020603050405020304" charset="0"/>
                <a:cs typeface="Times New Roman" panose="02020603050405020304" charset="0"/>
              </a:rPr>
              <a:t>志愿者</a:t>
            </a:r>
            <a:r>
              <a:rPr lang="zh-CN" altLang="en-US" sz="2800">
                <a:latin typeface="Times New Roman" panose="02020603050405020304" charset="0"/>
                <a:cs typeface="Times New Roman" panose="02020603050405020304" charset="0"/>
              </a:rPr>
              <a:t>，接待</a:t>
            </a:r>
            <a:r>
              <a:rPr lang="zh-CN" altLang="en-US" sz="2800">
                <a:solidFill>
                  <a:srgbClr val="FF0000"/>
                </a:solidFill>
                <a:latin typeface="Times New Roman" panose="02020603050405020304" charset="0"/>
                <a:cs typeface="Times New Roman" panose="02020603050405020304" charset="0"/>
              </a:rPr>
              <a:t>来访</a:t>
            </a:r>
            <a:r>
              <a:rPr lang="zh-CN" altLang="en-US" sz="2800">
                <a:latin typeface="Times New Roman" panose="02020603050405020304" charset="0"/>
                <a:cs typeface="Times New Roman" panose="02020603050405020304" charset="0"/>
              </a:rPr>
              <a:t>的</a:t>
            </a:r>
            <a:r>
              <a:rPr lang="zh-CN" altLang="en-US" sz="2800">
                <a:solidFill>
                  <a:srgbClr val="FF0000"/>
                </a:solidFill>
                <a:latin typeface="Times New Roman" panose="02020603050405020304" charset="0"/>
                <a:cs typeface="Times New Roman" panose="02020603050405020304" charset="0"/>
              </a:rPr>
              <a:t>外国中学生。</a:t>
            </a:r>
            <a:r>
              <a:rPr lang="zh-CN" altLang="en-US" sz="2800">
                <a:solidFill>
                  <a:schemeClr val="tx1"/>
                </a:solidFill>
                <a:latin typeface="Times New Roman" panose="02020603050405020304" charset="0"/>
                <a:cs typeface="Times New Roman" panose="02020603050405020304" charset="0"/>
              </a:rPr>
              <a:t>请</a:t>
            </a:r>
            <a:r>
              <a:rPr lang="zh-CN" altLang="en-US" sz="2800">
                <a:latin typeface="Times New Roman" panose="02020603050405020304" charset="0"/>
                <a:cs typeface="Times New Roman" panose="02020603050405020304" charset="0"/>
              </a:rPr>
              <a:t>你写信应聘,内容包括:</a:t>
            </a:r>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　　1.口语能力; 2.</a:t>
            </a:r>
            <a:r>
              <a:rPr lang="zh-CN" altLang="en-US" sz="2800">
                <a:solidFill>
                  <a:srgbClr val="FF0000"/>
                </a:solidFill>
                <a:latin typeface="Times New Roman" panose="02020603050405020304" charset="0"/>
                <a:cs typeface="Times New Roman" panose="02020603050405020304" charset="0"/>
              </a:rPr>
              <a:t>相关经验</a:t>
            </a:r>
            <a:r>
              <a:rPr lang="zh-CN" altLang="en-US" sz="2800">
                <a:latin typeface="Times New Roman" panose="02020603050405020304" charset="0"/>
                <a:cs typeface="Times New Roman" panose="02020603050405020304" charset="0"/>
              </a:rPr>
              <a:t>; 3.</a:t>
            </a:r>
            <a:r>
              <a:rPr lang="zh-CN" altLang="en-US" sz="2800">
                <a:solidFill>
                  <a:srgbClr val="FF0000"/>
                </a:solidFill>
                <a:latin typeface="Times New Roman" panose="02020603050405020304" charset="0"/>
                <a:cs typeface="Times New Roman" panose="02020603050405020304" charset="0"/>
              </a:rPr>
              <a:t>应聘目的</a:t>
            </a:r>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　　注意:1.字数80左右;</a:t>
            </a:r>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　　         2.可以适当增加细节,以使行文连费。</a:t>
            </a:r>
            <a:endParaRPr lang="zh-CN" altLang="en-US" sz="2800">
              <a:latin typeface="Times New Roman" panose="02020603050405020304" charset="0"/>
              <a:cs typeface="Times New Roman" panose="02020603050405020304" charset="0"/>
            </a:endParaRPr>
          </a:p>
          <a:p>
            <a:r>
              <a:rPr lang="zh-CN" altLang="en-US" sz="2800">
                <a:latin typeface="Times New Roman" panose="02020603050405020304" charset="0"/>
                <a:cs typeface="Times New Roman" panose="02020603050405020304" charset="0"/>
              </a:rPr>
              <a:t>　　</a:t>
            </a:r>
            <a:endParaRPr lang="zh-CN" altLang="en-US" sz="2800">
              <a:latin typeface="Times New Roman" panose="02020603050405020304" charset="0"/>
              <a:cs typeface="Times New Roman" panose="02020603050405020304" charset="0"/>
            </a:endParaRPr>
          </a:p>
        </p:txBody>
      </p:sp>
      <p:sp>
        <p:nvSpPr>
          <p:cNvPr id="5" name="文本框 4"/>
          <p:cNvSpPr txBox="1"/>
          <p:nvPr/>
        </p:nvSpPr>
        <p:spPr>
          <a:xfrm>
            <a:off x="899795" y="3993515"/>
            <a:ext cx="8214995" cy="1383665"/>
          </a:xfrm>
          <a:prstGeom prst="rect">
            <a:avLst/>
          </a:prstGeom>
          <a:noFill/>
        </p:spPr>
        <p:txBody>
          <a:bodyPr wrap="none" rtlCol="0">
            <a:spAutoFit/>
          </a:bodyPr>
          <a:p>
            <a:pPr algn="l"/>
            <a:r>
              <a:rPr lang="zh-CN" altLang="en-US" sz="2800" b="1">
                <a:solidFill>
                  <a:srgbClr val="FF0000"/>
                </a:solidFill>
                <a:latin typeface="Times New Roman" panose="02020603050405020304" charset="0"/>
                <a:cs typeface="Times New Roman" panose="02020603050405020304" charset="0"/>
                <a:sym typeface="+mn-ea"/>
              </a:rPr>
              <a:t>审题是思维的切口</a:t>
            </a:r>
            <a:endParaRPr lang="zh-CN" altLang="en-US" sz="2800" b="1">
              <a:solidFill>
                <a:srgbClr val="FF0000"/>
              </a:solidFill>
              <a:latin typeface="Times New Roman" panose="02020603050405020304" charset="0"/>
              <a:cs typeface="Times New Roman" panose="02020603050405020304" charset="0"/>
            </a:endParaRPr>
          </a:p>
          <a:p>
            <a:pPr algn="l"/>
            <a:r>
              <a:rPr lang="zh-CN" altLang="en-US" sz="2800">
                <a:latin typeface="Times New Roman" panose="02020603050405020304" charset="0"/>
                <a:cs typeface="Times New Roman" panose="02020603050405020304" charset="0"/>
                <a:sym typeface="+mn-ea"/>
              </a:rPr>
              <a:t>　　</a:t>
            </a:r>
            <a:r>
              <a:rPr lang="zh-CN" altLang="en-US" sz="2800">
                <a:solidFill>
                  <a:srgbClr val="0000FF"/>
                </a:solidFill>
                <a:latin typeface="Times New Roman" panose="02020603050405020304" charset="0"/>
                <a:cs typeface="Times New Roman" panose="02020603050405020304" charset="0"/>
                <a:sym typeface="+mn-ea"/>
              </a:rPr>
              <a:t>不是你背下的高分范文和句子! (双刃剑)</a:t>
            </a:r>
            <a:endParaRPr lang="zh-CN" altLang="en-US" sz="2800">
              <a:solidFill>
                <a:srgbClr val="0000FF"/>
              </a:solidFill>
              <a:latin typeface="Times New Roman" panose="02020603050405020304" charset="0"/>
              <a:cs typeface="Times New Roman" panose="02020603050405020304" charset="0"/>
            </a:endParaRPr>
          </a:p>
          <a:p>
            <a:pPr algn="l"/>
            <a:r>
              <a:rPr lang="zh-CN" altLang="en-US" sz="2800">
                <a:latin typeface="Times New Roman" panose="02020603050405020304" charset="0"/>
                <a:cs typeface="Times New Roman" panose="02020603050405020304" charset="0"/>
                <a:sym typeface="+mn-ea"/>
              </a:rPr>
              <a:t>　　</a:t>
            </a:r>
            <a:r>
              <a:rPr lang="zh-CN" altLang="en-US" sz="2800" b="1">
                <a:gradFill>
                  <a:gsLst>
                    <a:gs pos="0">
                      <a:srgbClr val="7B32B2"/>
                    </a:gs>
                    <a:gs pos="100000">
                      <a:srgbClr val="401A5D"/>
                    </a:gs>
                  </a:gsLst>
                  <a:lin scaled="0"/>
                </a:gradFill>
                <a:latin typeface="Times New Roman" panose="02020603050405020304" charset="0"/>
                <a:cs typeface="Times New Roman" panose="02020603050405020304" charset="0"/>
                <a:sym typeface="+mn-ea"/>
              </a:rPr>
              <a:t>忌: </a:t>
            </a:r>
            <a:r>
              <a:rPr lang="zh-CN" altLang="en-US" sz="2800">
                <a:gradFill>
                  <a:gsLst>
                    <a:gs pos="0">
                      <a:srgbClr val="7B32B2"/>
                    </a:gs>
                    <a:gs pos="100000">
                      <a:srgbClr val="401A5D"/>
                    </a:gs>
                  </a:gsLst>
                  <a:lin scaled="0"/>
                </a:gradFill>
                <a:latin typeface="Times New Roman" panose="02020603050405020304" charset="0"/>
                <a:cs typeface="Times New Roman" panose="02020603050405020304" charset="0"/>
                <a:sym typeface="+mn-ea"/>
              </a:rPr>
              <a:t>思维混乱、没有焦点、联想过度、语言累赘</a:t>
            </a:r>
            <a:endParaRPr lang="zh-CN" altLang="en-US" sz="2800">
              <a:gradFill>
                <a:gsLst>
                  <a:gs pos="0">
                    <a:srgbClr val="7B32B2"/>
                  </a:gs>
                  <a:gs pos="100000">
                    <a:srgbClr val="401A5D"/>
                  </a:gs>
                </a:gsLst>
                <a:lin scaled="0"/>
              </a:gradFill>
              <a:latin typeface="Times New Roman" panose="02020603050405020304" charset="0"/>
              <a:cs typeface="Times New Roman"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252413" y="549275"/>
            <a:ext cx="11699875" cy="830263"/>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2400" b="1" strike="noStrike" noProof="1">
                <a:solidFill>
                  <a:srgbClr val="FFFF00"/>
                </a:solidFill>
              </a:rPr>
              <a:t>李华具体角色：</a:t>
            </a:r>
            <a:r>
              <a:rPr lang="zh-CN" sz="2400" b="1" strike="noStrike" noProof="1">
                <a:solidFill>
                  <a:schemeClr val="bg1"/>
                </a:solidFill>
              </a:rPr>
              <a:t>第一层级信息</a:t>
            </a:r>
            <a:r>
              <a:rPr lang="en-US" altLang="zh-CN" sz="2400" b="1" strike="noStrike" noProof="1">
                <a:solidFill>
                  <a:schemeClr val="bg1"/>
                </a:solidFill>
              </a:rPr>
              <a:t>-----</a:t>
            </a:r>
            <a:r>
              <a:rPr lang="zh-CN" altLang="en-US" sz="2400" b="1" strike="noStrike" noProof="1">
                <a:solidFill>
                  <a:schemeClr val="bg1"/>
                </a:solidFill>
              </a:rPr>
              <a:t>背景信息（很多考生忽视背景信息，只关注内容要点）</a:t>
            </a:r>
            <a:r>
              <a:rPr lang="en-US" altLang="zh-CN" sz="2400" b="1" strike="noStrike" noProof="1">
                <a:solidFill>
                  <a:schemeClr val="bg1"/>
                </a:solidFill>
              </a:rPr>
              <a:t>             </a:t>
            </a:r>
            <a:r>
              <a:rPr lang="zh-CN" altLang="en-US" sz="2400" b="1" strike="noStrike" noProof="1">
                <a:solidFill>
                  <a:schemeClr val="bg1"/>
                </a:solidFill>
              </a:rPr>
              <a:t>共同能力，角色代入</a:t>
            </a:r>
            <a:r>
              <a:rPr lang="en-US" altLang="zh-CN" sz="2400" b="1" strike="noStrike" noProof="1">
                <a:solidFill>
                  <a:schemeClr val="bg1"/>
                </a:solidFill>
              </a:rPr>
              <a:t>             </a:t>
            </a:r>
            <a:r>
              <a:rPr lang="zh-CN" altLang="en-US" sz="2400" b="1" strike="noStrike" noProof="1">
                <a:solidFill>
                  <a:schemeClr val="bg1"/>
                </a:solidFill>
              </a:rPr>
              <a:t>交际方向和拓展真实有效的交际内容。</a:t>
            </a:r>
            <a:endParaRPr lang="zh-CN" altLang="en-US" sz="2400" b="1" strike="noStrike" noProof="1">
              <a:solidFill>
                <a:schemeClr val="bg1"/>
              </a:solidFill>
            </a:endParaRPr>
          </a:p>
        </p:txBody>
      </p:sp>
      <p:cxnSp>
        <p:nvCxnSpPr>
          <p:cNvPr id="5" name="直接箭头连接符 4"/>
          <p:cNvCxnSpPr/>
          <p:nvPr/>
        </p:nvCxnSpPr>
        <p:spPr>
          <a:xfrm>
            <a:off x="1055688" y="1111250"/>
            <a:ext cx="692150"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6" name="直接箭头连接符 5"/>
          <p:cNvCxnSpPr/>
          <p:nvPr/>
        </p:nvCxnSpPr>
        <p:spPr>
          <a:xfrm>
            <a:off x="5016500" y="1123950"/>
            <a:ext cx="690563"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384425" y="1536700"/>
            <a:ext cx="9639300" cy="4911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just" fontAlgn="base">
              <a:lnSpc>
                <a:spcPct val="80000"/>
              </a:lnSpc>
              <a:spcBef>
                <a:spcPts val="0"/>
              </a:spcBef>
              <a:spcAft>
                <a:spcPts val="0"/>
              </a:spcAft>
            </a:pPr>
            <a:r>
              <a:rPr lang="en-US" sz="2800" strike="noStrike" noProof="1"/>
              <a:t>Dear Fellow Students,</a:t>
            </a:r>
            <a:endParaRPr lang="en-US" sz="2800" strike="noStrike" noProof="1"/>
          </a:p>
          <a:p>
            <a:pPr algn="just" fontAlgn="base">
              <a:lnSpc>
                <a:spcPct val="80000"/>
              </a:lnSpc>
              <a:spcBef>
                <a:spcPts val="0"/>
              </a:spcBef>
              <a:spcAft>
                <a:spcPts val="0"/>
              </a:spcAft>
            </a:pPr>
            <a:r>
              <a:rPr lang="en-US" sz="2800" strike="noStrike" noProof="1"/>
              <a:t>    I’m LiHua, the chairman of school’s English Association. Ten exchange students will visit our school next week, so I’m here writing to call on you to become the volunteers.</a:t>
            </a:r>
            <a:endParaRPr lang="en-US" sz="2800" strike="noStrike" noProof="1"/>
          </a:p>
          <a:p>
            <a:pPr algn="just" fontAlgn="base">
              <a:lnSpc>
                <a:spcPct val="80000"/>
              </a:lnSpc>
              <a:spcBef>
                <a:spcPts val="0"/>
              </a:spcBef>
              <a:spcAft>
                <a:spcPts val="0"/>
              </a:spcAft>
            </a:pPr>
            <a:r>
              <a:rPr lang="en-US" sz="2800" strike="noStrike" noProof="1"/>
              <a:t>    First, a good command of English, especially in speaking, is of great importance, which is essential to a smooth communication. Besides, the students with related experience will have a priority. Your participation would not only help the foreign stuents familiarize themselves to the new environment, but also give you a chance to dig into foreign culture.</a:t>
            </a:r>
            <a:endParaRPr lang="en-US" sz="2800" strike="noStrike" noProof="1"/>
          </a:p>
          <a:p>
            <a:pPr algn="just" fontAlgn="base">
              <a:lnSpc>
                <a:spcPct val="80000"/>
              </a:lnSpc>
              <a:spcBef>
                <a:spcPts val="0"/>
              </a:spcBef>
              <a:spcAft>
                <a:spcPts val="0"/>
              </a:spcAft>
            </a:pPr>
            <a:r>
              <a:rPr lang="en-US" sz="2800" strike="noStrike" noProof="1"/>
              <a:t>    Looking forward to your active participation!</a:t>
            </a:r>
            <a:endParaRPr lang="en-US" sz="2800" strike="noStrike" noProof="1"/>
          </a:p>
          <a:p>
            <a:pPr algn="r" fontAlgn="base">
              <a:lnSpc>
                <a:spcPct val="80000"/>
              </a:lnSpc>
              <a:spcBef>
                <a:spcPts val="0"/>
              </a:spcBef>
              <a:spcAft>
                <a:spcPts val="0"/>
              </a:spcAft>
            </a:pPr>
            <a:r>
              <a:rPr lang="en-US" sz="2800" strike="noStrike" noProof="1"/>
              <a:t>Yours, </a:t>
            </a:r>
            <a:endParaRPr lang="en-US" sz="2800" strike="noStrike" noProof="1"/>
          </a:p>
          <a:p>
            <a:pPr algn="r" fontAlgn="base">
              <a:lnSpc>
                <a:spcPct val="80000"/>
              </a:lnSpc>
              <a:spcBef>
                <a:spcPts val="0"/>
              </a:spcBef>
              <a:spcAft>
                <a:spcPts val="0"/>
              </a:spcAft>
            </a:pPr>
            <a:r>
              <a:rPr lang="en-US" sz="2800" strike="noStrike" noProof="1"/>
              <a:t>Li Hua</a:t>
            </a:r>
            <a:endParaRPr lang="en-US" sz="2800" strike="noStrike" noProof="1"/>
          </a:p>
        </p:txBody>
      </p:sp>
      <p:graphicFrame>
        <p:nvGraphicFramePr>
          <p:cNvPr id="11" name="表格 10"/>
          <p:cNvGraphicFramePr/>
          <p:nvPr/>
        </p:nvGraphicFramePr>
        <p:xfrm>
          <a:off x="47625" y="1555750"/>
          <a:ext cx="2279650" cy="5193030"/>
        </p:xfrm>
        <a:graphic>
          <a:graphicData uri="http://schemas.openxmlformats.org/drawingml/2006/table">
            <a:tbl>
              <a:tblPr firstRow="1" bandRow="1">
                <a:tableStyleId>{5C22544A-7EE6-4342-B048-85BDC9FD1C3A}</a:tableStyleId>
              </a:tblPr>
              <a:tblGrid>
                <a:gridCol w="751840"/>
                <a:gridCol w="1527810"/>
              </a:tblGrid>
              <a:tr h="776605">
                <a:tc>
                  <a:txBody>
                    <a:bodyPr/>
                    <a:p>
                      <a:pPr>
                        <a:buNone/>
                      </a:pPr>
                      <a:r>
                        <a:rPr lang="zh-CN" altLang="en-US" sz="2000" b="1">
                          <a:solidFill>
                            <a:schemeClr val="tx1"/>
                          </a:solidFill>
                        </a:rPr>
                        <a:t>年份</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en-US" altLang="zh-CN" sz="2000" b="1">
                          <a:solidFill>
                            <a:schemeClr val="tx1"/>
                          </a:solidFill>
                        </a:rPr>
                        <a:t>2018-06</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892175">
                <a:tc>
                  <a:txBody>
                    <a:bodyPr/>
                    <a:p>
                      <a:pPr>
                        <a:buNone/>
                      </a:pPr>
                      <a:r>
                        <a:rPr lang="zh-CN" altLang="en-US" sz="2000" b="1">
                          <a:solidFill>
                            <a:schemeClr val="tx1"/>
                          </a:solidFill>
                        </a:rPr>
                        <a:t>写作体裁</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rgbClr val="C00000"/>
                          </a:solidFill>
                        </a:rPr>
                        <a:t>应聘信</a:t>
                      </a:r>
                      <a:endParaRPr lang="zh-CN" altLang="en-US" sz="2000" b="1">
                        <a:solidFill>
                          <a:srgbClr val="C00000"/>
                        </a:solidFill>
                      </a:endParaRPr>
                    </a:p>
                    <a:p>
                      <a:pPr algn="ctr">
                        <a:buNone/>
                      </a:pPr>
                      <a:r>
                        <a:rPr lang="en-US" altLang="zh-CN" sz="2000" b="1">
                          <a:solidFill>
                            <a:schemeClr val="tx1"/>
                          </a:solidFill>
                        </a:rPr>
                        <a:t>7.05</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164590">
                <a:tc>
                  <a:txBody>
                    <a:bodyPr/>
                    <a:p>
                      <a:pPr>
                        <a:buNone/>
                      </a:pPr>
                      <a:r>
                        <a:rPr lang="zh-CN" altLang="en-US" sz="2000" b="1">
                          <a:solidFill>
                            <a:schemeClr val="tx1"/>
                          </a:solidFill>
                        </a:rPr>
                        <a:t>背景信息</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l">
                        <a:buClrTx/>
                        <a:buSzTx/>
                        <a:buFontTx/>
                        <a:buNone/>
                      </a:pPr>
                      <a:r>
                        <a:rPr lang="zh-CN" altLang="en-US" sz="2000" b="1">
                          <a:solidFill>
                            <a:schemeClr val="tx1"/>
                          </a:solidFill>
                        </a:rPr>
                        <a:t>应聘志愿者，接待</a:t>
                      </a:r>
                      <a:r>
                        <a:rPr lang="zh-CN" altLang="en-US" sz="2000" b="1">
                          <a:solidFill>
                            <a:srgbClr val="C00000"/>
                          </a:solidFill>
                        </a:rPr>
                        <a:t>国外学生</a:t>
                      </a:r>
                      <a:endParaRPr lang="zh-CN" altLang="en-US" sz="2000"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937895">
                <a:tc>
                  <a:txBody>
                    <a:bodyPr/>
                    <a:p>
                      <a:pPr>
                        <a:buNone/>
                      </a:pPr>
                      <a:r>
                        <a:rPr lang="zh-CN" altLang="en-US" sz="2000" b="1">
                          <a:solidFill>
                            <a:schemeClr val="tx1"/>
                          </a:solidFill>
                        </a:rPr>
                        <a:t>开放要点</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zh-CN" altLang="en-US" sz="2000" b="1">
                          <a:solidFill>
                            <a:schemeClr val="tx1"/>
                          </a:solidFill>
                        </a:rPr>
                        <a:t>口语能力和相关经验</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421765">
                <a:tc>
                  <a:txBody>
                    <a:bodyPr/>
                    <a:p>
                      <a:pPr>
                        <a:buNone/>
                      </a:pPr>
                      <a:r>
                        <a:rPr lang="zh-CN" altLang="en-US" sz="2000" b="1">
                          <a:solidFill>
                            <a:schemeClr val="tx1"/>
                          </a:solidFill>
                        </a:rPr>
                        <a:t>素养体现</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zh-CN" altLang="en-US" sz="2000" b="1">
                          <a:solidFill>
                            <a:schemeClr val="tx1"/>
                          </a:solidFill>
                        </a:rPr>
                        <a:t>自信的品格和社会责任感</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12" name="文本框 11"/>
          <p:cNvSpPr txBox="1"/>
          <p:nvPr/>
        </p:nvSpPr>
        <p:spPr>
          <a:xfrm>
            <a:off x="5232400" y="4940300"/>
            <a:ext cx="6223000" cy="120015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altLang="en-US" sz="3600" b="1" i="1" strike="noStrike" noProof="1">
                <a:solidFill>
                  <a:srgbClr val="FF0000"/>
                </a:solidFill>
              </a:rPr>
              <a:t>审题反向</a:t>
            </a:r>
            <a:r>
              <a:rPr lang="en-US" altLang="zh-CN" sz="3600" b="1" i="1" strike="noStrike" noProof="1">
                <a:solidFill>
                  <a:srgbClr val="FF0000"/>
                </a:solidFill>
              </a:rPr>
              <a:t>---------</a:t>
            </a:r>
            <a:r>
              <a:rPr lang="zh-CN" altLang="en-US" sz="3600" b="1" i="1" strike="noStrike" noProof="1">
                <a:solidFill>
                  <a:srgbClr val="FF0000"/>
                </a:solidFill>
              </a:rPr>
              <a:t>招聘信（</a:t>
            </a:r>
            <a:r>
              <a:rPr lang="en-US" altLang="zh-CN" sz="3600" b="1" i="1" strike="noStrike" noProof="1">
                <a:solidFill>
                  <a:srgbClr val="FF0000"/>
                </a:solidFill>
              </a:rPr>
              <a:t>Volunteer Wanted</a:t>
            </a:r>
            <a:r>
              <a:rPr lang="zh-CN" altLang="en-US" sz="3600" b="1" i="1" strike="noStrike" noProof="1">
                <a:solidFill>
                  <a:srgbClr val="FF0000"/>
                </a:solidFill>
              </a:rPr>
              <a:t>）</a:t>
            </a:r>
            <a:endParaRPr lang="zh-CN" altLang="en-US" sz="3600" b="1" i="1" strike="noStrike" noProof="1">
              <a:solidFill>
                <a:srgbClr val="FF0000"/>
              </a:solidFill>
            </a:endParaRPr>
          </a:p>
        </p:txBody>
      </p:sp>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ldLvl="0" animBg="1"/>
      <p:bldP spid="3" grpId="1"/>
      <p:bldP spid="9" grpId="0" bldLvl="0" animBg="1"/>
      <p:bldP spid="9" grpId="1"/>
      <p:bldP spid="12" grpId="0" bldLvl="0" animBg="1"/>
      <p:bldP spid="1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微信图片2_20210516122924"/>
          <p:cNvPicPr>
            <a:picLocks noChangeAspect="1"/>
          </p:cNvPicPr>
          <p:nvPr>
            <p:custDataLst>
              <p:tags r:id="rId1"/>
            </p:custDataLst>
          </p:nvPr>
        </p:nvPicPr>
        <p:blipFill>
          <a:blip r:embed="rId2"/>
          <a:stretch>
            <a:fillRect/>
          </a:stretch>
        </p:blipFill>
        <p:spPr>
          <a:xfrm>
            <a:off x="0" y="71120"/>
            <a:ext cx="12192000" cy="67868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7465" y="476250"/>
            <a:ext cx="12155170" cy="368300"/>
          </a:xfrm>
          <a:prstGeom prst="rect">
            <a:avLst/>
          </a:prstGeom>
          <a:noFill/>
        </p:spPr>
        <p:txBody>
          <a:bodyPr wrap="square" rtlCol="0">
            <a:spAutoFit/>
          </a:bodyPr>
          <a:p>
            <a:endParaRPr lang="zh-CN" altLang="en-US"/>
          </a:p>
        </p:txBody>
      </p:sp>
      <p:pic>
        <p:nvPicPr>
          <p:cNvPr id="5" name="图片 4" descr="微信图片3_20210516123139"/>
          <p:cNvPicPr>
            <a:picLocks noChangeAspect="1"/>
          </p:cNvPicPr>
          <p:nvPr/>
        </p:nvPicPr>
        <p:blipFill>
          <a:blip r:embed="rId1"/>
          <a:stretch>
            <a:fillRect/>
          </a:stretch>
        </p:blipFill>
        <p:spPr>
          <a:xfrm>
            <a:off x="-82550" y="0"/>
            <a:ext cx="12275185" cy="70859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950" y="78740"/>
            <a:ext cx="12083415" cy="6616065"/>
          </a:xfrm>
          <a:prstGeom prst="rect">
            <a:avLst/>
          </a:prstGeom>
        </p:spPr>
        <p:txBody>
          <a:bodyPr wrap="square">
            <a:spAutoFit/>
          </a:bodyPr>
          <a:lstStyle/>
          <a:p>
            <a:r>
              <a:rPr lang="en-US" altLang="zh-CN" sz="3200" dirty="0" smtClean="0">
                <a:solidFill>
                  <a:srgbClr val="FFC000"/>
                </a:solidFill>
                <a:latin typeface="黑体" panose="02010609060101010101" pitchFamily="49" charset="-122"/>
                <a:ea typeface="黑体" panose="02010609060101010101" pitchFamily="49" charset="-122"/>
              </a:rPr>
              <a:t>3.</a:t>
            </a:r>
            <a:r>
              <a:rPr lang="zh-CN" altLang="en-US" sz="3200" dirty="0" smtClean="0">
                <a:solidFill>
                  <a:srgbClr val="FFC000"/>
                </a:solidFill>
                <a:latin typeface="黑体" panose="02010609060101010101" pitchFamily="49" charset="-122"/>
                <a:ea typeface="黑体" panose="02010609060101010101" pitchFamily="49" charset="-122"/>
              </a:rPr>
              <a:t>合理拓展，语义连贯，彰显思维</a:t>
            </a:r>
            <a:r>
              <a:rPr lang="en-US" altLang="zh-CN" sz="3200" dirty="0" smtClean="0">
                <a:solidFill>
                  <a:srgbClr val="FFC000"/>
                </a:solidFill>
                <a:latin typeface="黑体" panose="02010609060101010101" pitchFamily="49" charset="-122"/>
                <a:ea typeface="黑体" panose="02010609060101010101" pitchFamily="49" charset="-122"/>
              </a:rPr>
              <a:t>(9</a:t>
            </a:r>
            <a:r>
              <a:rPr lang="zh-CN" altLang="en-US" sz="3200" dirty="0" smtClean="0">
                <a:solidFill>
                  <a:srgbClr val="FFC000"/>
                </a:solidFill>
                <a:latin typeface="黑体" panose="02010609060101010101" pitchFamily="49" charset="-122"/>
                <a:ea typeface="黑体" panose="02010609060101010101" pitchFamily="49" charset="-122"/>
              </a:rPr>
              <a:t>分中档作文评析</a:t>
            </a:r>
            <a:r>
              <a:rPr lang="en-US" altLang="zh-CN" sz="3200" dirty="0" smtClean="0">
                <a:solidFill>
                  <a:srgbClr val="FFC000"/>
                </a:solidFill>
                <a:latin typeface="黑体" panose="02010609060101010101" pitchFamily="49" charset="-122"/>
                <a:ea typeface="黑体" panose="02010609060101010101" pitchFamily="49" charset="-122"/>
              </a:rPr>
              <a:t>)</a:t>
            </a:r>
            <a:endParaRPr lang="en-US" altLang="zh-CN" sz="3200" dirty="0" smtClean="0">
              <a:solidFill>
                <a:srgbClr val="FFC000"/>
              </a:solidFill>
              <a:latin typeface="黑体" panose="02010609060101010101" pitchFamily="49" charset="-122"/>
              <a:ea typeface="黑体" panose="02010609060101010101" pitchFamily="49" charset="-122"/>
            </a:endParaRPr>
          </a:p>
          <a:p>
            <a:r>
              <a:rPr lang="en-US" altLang="zh-CN" sz="2800" dirty="0" smtClean="0"/>
              <a:t>Dear leader of school English Club,</a:t>
            </a:r>
            <a:endParaRPr lang="en-US" altLang="zh-CN" sz="2800" dirty="0" smtClean="0"/>
          </a:p>
          <a:p>
            <a:r>
              <a:rPr lang="en-US" altLang="zh-CN" sz="2800" dirty="0" smtClean="0"/>
              <a:t>    I’m Li </a:t>
            </a:r>
            <a:r>
              <a:rPr lang="en-US" altLang="zh-CN" sz="2800" dirty="0" err="1" smtClean="0"/>
              <a:t>Hua</a:t>
            </a:r>
            <a:r>
              <a:rPr lang="en-US" altLang="zh-CN" sz="2800" dirty="0" smtClean="0"/>
              <a:t> who want to be an volunteer for greeting foreign friends. </a:t>
            </a:r>
            <a:r>
              <a:rPr lang="en-US" altLang="zh-CN" sz="2800" dirty="0" smtClean="0">
                <a:solidFill>
                  <a:schemeClr val="accent2">
                    <a:lumMod val="20000"/>
                    <a:lumOff val="80000"/>
                  </a:schemeClr>
                </a:solidFill>
              </a:rPr>
              <a:t>Delightful and excited, I jump and run, only wanting to thank you for your reading.</a:t>
            </a:r>
            <a:r>
              <a:rPr lang="en-US" altLang="zh-CN" sz="2800" dirty="0" smtClean="0">
                <a:solidFill>
                  <a:srgbClr val="FF0000"/>
                </a:solidFill>
              </a:rPr>
              <a:t> </a:t>
            </a:r>
            <a:r>
              <a:rPr lang="en-US" altLang="zh-CN" sz="2800" dirty="0" smtClean="0"/>
              <a:t>As a confident student, I not only have great ability of English expression, </a:t>
            </a:r>
            <a:r>
              <a:rPr lang="en-US" altLang="zh-CN" sz="2800" dirty="0" smtClean="0">
                <a:solidFill>
                  <a:srgbClr val="FFFF00"/>
                </a:solidFill>
              </a:rPr>
              <a:t>but also I have passed CET six</a:t>
            </a:r>
            <a:r>
              <a:rPr lang="en-US" altLang="zh-CN" sz="2800" dirty="0" smtClean="0"/>
              <a:t>. Never in  your widest dream had you thought  that </a:t>
            </a:r>
            <a:r>
              <a:rPr lang="en-US" altLang="zh-CN" sz="2800" dirty="0" smtClean="0">
                <a:solidFill>
                  <a:srgbClr val="FFFF00"/>
                </a:solidFill>
              </a:rPr>
              <a:t>I ever took part in international English competition and won the champion.</a:t>
            </a:r>
            <a:r>
              <a:rPr lang="en-US" altLang="zh-CN" sz="2800" dirty="0" smtClean="0"/>
              <a:t> However, </a:t>
            </a:r>
            <a:r>
              <a:rPr lang="en-US" altLang="zh-CN" sz="2800" dirty="0" smtClean="0">
                <a:solidFill>
                  <a:schemeClr val="accent2">
                    <a:lumMod val="20000"/>
                    <a:lumOff val="80000"/>
                  </a:schemeClr>
                </a:solidFill>
              </a:rPr>
              <a:t>I am not satisfied with the success of the grades</a:t>
            </a:r>
            <a:r>
              <a:rPr lang="en-US" altLang="zh-CN" sz="2800" dirty="0" smtClean="0">
                <a:solidFill>
                  <a:srgbClr val="FF0000"/>
                </a:solidFill>
              </a:rPr>
              <a:t>.</a:t>
            </a:r>
            <a:r>
              <a:rPr lang="en-US" altLang="zh-CN" sz="2800" dirty="0" smtClean="0"/>
              <a:t> Thus, I hope that I could join your club in order to improve my ability. Meanwhile, I also want to make contribution for the communication of China </a:t>
            </a:r>
            <a:endParaRPr lang="en-US" altLang="zh-CN" sz="2800" dirty="0" smtClean="0"/>
          </a:p>
          <a:p>
            <a:r>
              <a:rPr lang="en-US" altLang="zh-CN" sz="2800" dirty="0" smtClean="0"/>
              <a:t>     Looking forward to your earliest reply.</a:t>
            </a:r>
            <a:endParaRPr lang="en-US" altLang="zh-CN" sz="2800" dirty="0" smtClean="0"/>
          </a:p>
          <a:p>
            <a:r>
              <a:rPr lang="en-US" altLang="zh-CN" sz="2800" dirty="0" smtClean="0"/>
              <a:t>                                                                                                 Yours,</a:t>
            </a:r>
            <a:endParaRPr lang="en-US" altLang="zh-CN" sz="2800" dirty="0" smtClean="0"/>
          </a:p>
          <a:p>
            <a:r>
              <a:rPr lang="en-US" altLang="zh-CN" sz="2800" dirty="0" smtClean="0"/>
              <a:t>                                                                                                 Li </a:t>
            </a:r>
            <a:r>
              <a:rPr lang="en-US" altLang="zh-CN" sz="2800" dirty="0" err="1" smtClean="0"/>
              <a:t>Hua</a:t>
            </a:r>
            <a:endParaRPr lang="en-US" altLang="zh-CN" sz="2800" dirty="0" smtClean="0"/>
          </a:p>
          <a:p>
            <a:r>
              <a:rPr lang="en-US" altLang="zh-CN" sz="2800" dirty="0" smtClean="0">
                <a:solidFill>
                  <a:srgbClr val="FF0000"/>
                </a:solidFill>
              </a:rPr>
              <a:t>1.</a:t>
            </a:r>
            <a:r>
              <a:rPr lang="en-US" altLang="zh-CN" sz="2800" dirty="0" smtClean="0">
                <a:solidFill>
                  <a:schemeClr val="accent2">
                    <a:lumMod val="20000"/>
                    <a:lumOff val="80000"/>
                  </a:schemeClr>
                </a:solidFill>
              </a:rPr>
              <a:t>过多描述性语言，未能做到言筒意赅</a:t>
            </a:r>
            <a:endParaRPr lang="en-US" altLang="zh-CN" sz="2800" dirty="0" smtClean="0">
              <a:solidFill>
                <a:schemeClr val="accent2">
                  <a:lumMod val="20000"/>
                  <a:lumOff val="80000"/>
                </a:schemeClr>
              </a:solidFill>
            </a:endParaRPr>
          </a:p>
          <a:p>
            <a:r>
              <a:rPr lang="en-US" altLang="zh-CN" sz="2800" dirty="0" smtClean="0">
                <a:solidFill>
                  <a:srgbClr val="FFFF00"/>
                </a:solidFill>
              </a:rPr>
              <a:t>2.</a:t>
            </a:r>
            <a:r>
              <a:rPr lang="zh-CN" altLang="en-US" sz="2800" dirty="0" smtClean="0">
                <a:solidFill>
                  <a:srgbClr val="FFFF00"/>
                </a:solidFill>
              </a:rPr>
              <a:t>不能切中要点</a:t>
            </a:r>
            <a:endParaRPr lang="zh-CN" altLang="en-US" sz="2800" dirty="0" smtClean="0">
              <a:solidFill>
                <a:srgbClr val="FFFF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205" y="121285"/>
            <a:ext cx="11958955" cy="6616065"/>
          </a:xfrm>
          <a:prstGeom prst="rect">
            <a:avLst/>
          </a:prstGeom>
        </p:spPr>
        <p:txBody>
          <a:bodyPr wrap="square">
            <a:spAutoFit/>
          </a:bodyPr>
          <a:lstStyle/>
          <a:p>
            <a:r>
              <a:rPr lang="en-US" altLang="zh-CN" sz="3200" dirty="0" smtClean="0">
                <a:solidFill>
                  <a:srgbClr val="FFFF00"/>
                </a:solidFill>
              </a:rPr>
              <a:t>3.</a:t>
            </a:r>
            <a:r>
              <a:rPr lang="zh-CN" altLang="en-US" sz="3200" dirty="0" smtClean="0">
                <a:solidFill>
                  <a:srgbClr val="FFFF00"/>
                </a:solidFill>
              </a:rPr>
              <a:t>合理拓展，语义连贯，彰显思维</a:t>
            </a:r>
            <a:r>
              <a:rPr lang="en-US" altLang="zh-CN" sz="3200" dirty="0" smtClean="0">
                <a:solidFill>
                  <a:srgbClr val="FFFF00"/>
                </a:solidFill>
              </a:rPr>
              <a:t>(9</a:t>
            </a:r>
            <a:r>
              <a:rPr lang="zh-CN" altLang="en-US" sz="3200" dirty="0" smtClean="0">
                <a:solidFill>
                  <a:srgbClr val="FFFF00"/>
                </a:solidFill>
              </a:rPr>
              <a:t>分中档作文评析</a:t>
            </a:r>
            <a:r>
              <a:rPr lang="en-US" altLang="zh-CN" sz="3200" dirty="0" smtClean="0">
                <a:solidFill>
                  <a:srgbClr val="FFFF00"/>
                </a:solidFill>
              </a:rPr>
              <a:t>)</a:t>
            </a:r>
            <a:endParaRPr lang="en-US" altLang="zh-CN" sz="3200" dirty="0" smtClean="0">
              <a:solidFill>
                <a:srgbClr val="FFFF00"/>
              </a:solidFill>
            </a:endParaRPr>
          </a:p>
          <a:p>
            <a:r>
              <a:rPr lang="en-US" altLang="zh-CN" sz="2800" dirty="0" smtClean="0"/>
              <a:t>Dear leader of school English Club,</a:t>
            </a:r>
            <a:endParaRPr lang="en-US" altLang="zh-CN" sz="2800" dirty="0" smtClean="0"/>
          </a:p>
          <a:p>
            <a:r>
              <a:rPr lang="en-US" altLang="zh-CN" sz="2800" dirty="0" smtClean="0"/>
              <a:t>    I’m Li </a:t>
            </a:r>
            <a:r>
              <a:rPr lang="en-US" altLang="zh-CN" sz="2800" dirty="0" err="1" smtClean="0"/>
              <a:t>Hua</a:t>
            </a:r>
            <a:r>
              <a:rPr lang="en-US" altLang="zh-CN" sz="2800" dirty="0" smtClean="0"/>
              <a:t> who want to be an volunteer for greeting foreign friends. </a:t>
            </a:r>
            <a:r>
              <a:rPr lang="en-US" altLang="zh-CN" sz="2800" dirty="0" smtClean="0">
                <a:solidFill>
                  <a:schemeClr val="accent2">
                    <a:lumMod val="20000"/>
                    <a:lumOff val="80000"/>
                  </a:schemeClr>
                </a:solidFill>
              </a:rPr>
              <a:t>Delightful and excited, I jump and run, only wanting to thank you for your reading</a:t>
            </a:r>
            <a:r>
              <a:rPr lang="en-US" altLang="zh-CN" sz="2800" dirty="0" smtClean="0"/>
              <a:t>. As a confident student, I not only have great ability of English expression</a:t>
            </a:r>
            <a:r>
              <a:rPr lang="en-US" altLang="zh-CN" sz="2800" dirty="0" smtClean="0">
                <a:solidFill>
                  <a:srgbClr val="FFFF00"/>
                </a:solidFill>
              </a:rPr>
              <a:t>, but also I have passed CET six</a:t>
            </a:r>
            <a:r>
              <a:rPr lang="en-US" altLang="zh-CN" sz="2800" dirty="0" smtClean="0"/>
              <a:t>. Never in  your widest dream had you thought  that </a:t>
            </a:r>
            <a:r>
              <a:rPr lang="en-US" altLang="zh-CN" sz="2800" dirty="0" smtClean="0">
                <a:solidFill>
                  <a:srgbClr val="FFFF00"/>
                </a:solidFill>
              </a:rPr>
              <a:t>I ever took part in international English competition and won the champion. </a:t>
            </a:r>
            <a:r>
              <a:rPr lang="en-US" altLang="zh-CN" sz="2800" dirty="0" smtClean="0"/>
              <a:t>However,</a:t>
            </a:r>
            <a:r>
              <a:rPr lang="en-US" altLang="zh-CN" sz="2800" dirty="0" smtClean="0">
                <a:solidFill>
                  <a:schemeClr val="accent2">
                    <a:lumMod val="20000"/>
                    <a:lumOff val="80000"/>
                  </a:schemeClr>
                </a:solidFill>
              </a:rPr>
              <a:t> I am not satisfied with the success of the grades</a:t>
            </a:r>
            <a:r>
              <a:rPr lang="en-US" altLang="zh-CN" sz="2800" dirty="0" smtClean="0">
                <a:solidFill>
                  <a:srgbClr val="FF0000"/>
                </a:solidFill>
              </a:rPr>
              <a:t>.</a:t>
            </a:r>
            <a:r>
              <a:rPr lang="en-US" altLang="zh-CN" sz="2800" dirty="0" smtClean="0"/>
              <a:t> Thus, I hope that I could join your club in order to improve my ability. Meanwhile, I also want to make contribution for the communication of China </a:t>
            </a:r>
            <a:endParaRPr lang="en-US" altLang="zh-CN" sz="2800" dirty="0" smtClean="0"/>
          </a:p>
          <a:p>
            <a:r>
              <a:rPr lang="en-US" altLang="zh-CN" sz="2800" dirty="0" smtClean="0"/>
              <a:t>     Looking forward to your earliest reply.</a:t>
            </a:r>
            <a:endParaRPr lang="en-US" altLang="zh-CN" sz="2800" dirty="0" smtClean="0"/>
          </a:p>
          <a:p>
            <a:r>
              <a:rPr lang="en-US" altLang="zh-CN" sz="2800" dirty="0" smtClean="0"/>
              <a:t>                                                                                                 Yours,</a:t>
            </a:r>
            <a:endParaRPr lang="en-US" altLang="zh-CN" sz="2800" dirty="0" smtClean="0"/>
          </a:p>
          <a:p>
            <a:r>
              <a:rPr lang="en-US" altLang="zh-CN" sz="2800" dirty="0" smtClean="0"/>
              <a:t>                                                                                                 Li </a:t>
            </a:r>
            <a:r>
              <a:rPr lang="en-US" altLang="zh-CN" sz="2800" dirty="0" err="1" smtClean="0"/>
              <a:t>Hua</a:t>
            </a:r>
            <a:endParaRPr lang="en-US" altLang="zh-CN" sz="2800" dirty="0" smtClean="0"/>
          </a:p>
          <a:p>
            <a:r>
              <a:rPr lang="en-US" altLang="zh-CN" sz="2800" dirty="0" smtClean="0">
                <a:solidFill>
                  <a:srgbClr val="FF0000"/>
                </a:solidFill>
              </a:rPr>
              <a:t>1.</a:t>
            </a:r>
            <a:r>
              <a:rPr lang="en-US" altLang="zh-CN" sz="2800" dirty="0" smtClean="0">
                <a:solidFill>
                  <a:schemeClr val="accent2">
                    <a:lumMod val="20000"/>
                    <a:lumOff val="80000"/>
                  </a:schemeClr>
                </a:solidFill>
              </a:rPr>
              <a:t>过多描述性语言，未能做到言筒意赅</a:t>
            </a:r>
            <a:endParaRPr lang="en-US" altLang="zh-CN" sz="2800" dirty="0" smtClean="0">
              <a:solidFill>
                <a:schemeClr val="accent2">
                  <a:lumMod val="20000"/>
                  <a:lumOff val="80000"/>
                </a:schemeClr>
              </a:solidFill>
            </a:endParaRPr>
          </a:p>
          <a:p>
            <a:r>
              <a:rPr lang="en-US" altLang="zh-CN" sz="2800" dirty="0" smtClean="0">
                <a:solidFill>
                  <a:srgbClr val="FFFF00"/>
                </a:solidFill>
              </a:rPr>
              <a:t>2.</a:t>
            </a:r>
            <a:r>
              <a:rPr lang="zh-CN" altLang="en-US" sz="2800" dirty="0" smtClean="0">
                <a:solidFill>
                  <a:srgbClr val="FFFF00"/>
                </a:solidFill>
              </a:rPr>
              <a:t>不能切中要点       </a:t>
            </a:r>
            <a:r>
              <a:rPr lang="en-US" altLang="zh-CN" sz="2800" dirty="0" smtClean="0">
                <a:solidFill>
                  <a:srgbClr val="92D050"/>
                </a:solidFill>
              </a:rPr>
              <a:t>3. </a:t>
            </a:r>
            <a:r>
              <a:rPr lang="zh-CN" altLang="en-US" sz="2800" dirty="0" smtClean="0">
                <a:solidFill>
                  <a:srgbClr val="92D050"/>
                </a:solidFill>
              </a:rPr>
              <a:t>逻辑性较弱</a:t>
            </a:r>
            <a:endParaRPr lang="zh-CN" altLang="en-US" sz="2800" dirty="0" smtClean="0">
              <a:solidFill>
                <a:srgbClr val="92D050"/>
              </a:solidFill>
            </a:endParaRPr>
          </a:p>
        </p:txBody>
      </p:sp>
      <p:sp>
        <p:nvSpPr>
          <p:cNvPr id="3" name="椭圆 2"/>
          <p:cNvSpPr/>
          <p:nvPr/>
        </p:nvSpPr>
        <p:spPr>
          <a:xfrm>
            <a:off x="10271760" y="2776220"/>
            <a:ext cx="1463040" cy="431800"/>
          </a:xfrm>
          <a:prstGeom prst="ellipse">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4" name="椭圆 3"/>
          <p:cNvSpPr/>
          <p:nvPr/>
        </p:nvSpPr>
        <p:spPr>
          <a:xfrm>
            <a:off x="6779890" y="3213740"/>
            <a:ext cx="1224136" cy="432048"/>
          </a:xfrm>
          <a:prstGeom prst="ellipse">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5" name="椭圆 4"/>
          <p:cNvSpPr/>
          <p:nvPr/>
        </p:nvSpPr>
        <p:spPr>
          <a:xfrm>
            <a:off x="5243830" y="3645535"/>
            <a:ext cx="1842135" cy="431800"/>
          </a:xfrm>
          <a:prstGeom prst="ellipse">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870690" cy="6924040"/>
          </a:xfrm>
          <a:prstGeom prst="rect">
            <a:avLst/>
          </a:prstGeom>
        </p:spPr>
        <p:txBody>
          <a:bodyPr wrap="square">
            <a:spAutoFit/>
          </a:bodyPr>
          <a:lstStyle/>
          <a:p>
            <a:r>
              <a:rPr lang="en-US" altLang="zh-CN" sz="3600" dirty="0" smtClean="0"/>
              <a:t>3.</a:t>
            </a:r>
            <a:r>
              <a:rPr lang="zh-CN" altLang="en-US" sz="3600" dirty="0" smtClean="0">
                <a:solidFill>
                  <a:schemeClr val="accent2">
                    <a:lumMod val="20000"/>
                    <a:lumOff val="80000"/>
                  </a:schemeClr>
                </a:solidFill>
              </a:rPr>
              <a:t>合理拓展</a:t>
            </a:r>
            <a:r>
              <a:rPr lang="zh-CN" altLang="en-US" sz="3600" dirty="0" smtClean="0"/>
              <a:t>，</a:t>
            </a:r>
            <a:r>
              <a:rPr lang="zh-CN" altLang="en-US" sz="3600" dirty="0" smtClean="0">
                <a:solidFill>
                  <a:srgbClr val="FFFF00"/>
                </a:solidFill>
              </a:rPr>
              <a:t>语义连贯，彰显思维</a:t>
            </a:r>
            <a:r>
              <a:rPr lang="en-US" altLang="zh-CN" sz="3600" dirty="0" smtClean="0">
                <a:solidFill>
                  <a:srgbClr val="FFFF00"/>
                </a:solidFill>
              </a:rPr>
              <a:t>(</a:t>
            </a:r>
            <a:r>
              <a:rPr lang="zh-CN" altLang="en-US" sz="3600" dirty="0" smtClean="0">
                <a:solidFill>
                  <a:srgbClr val="FFFF00"/>
                </a:solidFill>
              </a:rPr>
              <a:t>优秀作品品析）</a:t>
            </a:r>
            <a:endParaRPr lang="en-US" altLang="zh-CN" sz="3600" dirty="0" smtClean="0">
              <a:solidFill>
                <a:srgbClr val="FFFF00"/>
              </a:solidFill>
            </a:endParaRPr>
          </a:p>
          <a:p>
            <a:r>
              <a:rPr lang="en-US" altLang="zh-CN" sz="2400" dirty="0" smtClean="0"/>
              <a:t>  Dear  Sir/Madam</a:t>
            </a:r>
            <a:r>
              <a:rPr lang="zh-CN" altLang="en-US" sz="2400" dirty="0" smtClean="0"/>
              <a:t>，</a:t>
            </a:r>
            <a:endParaRPr lang="en-US" altLang="zh-CN" sz="2400" dirty="0" smtClean="0"/>
          </a:p>
          <a:p>
            <a:r>
              <a:rPr lang="en-US" altLang="zh-CN" sz="2400" dirty="0" smtClean="0"/>
              <a:t>   I am writing to apply  for the post of volunteer advertised in the school newspaper. I found this position quite  appealing and I am well qualified for the job.</a:t>
            </a:r>
            <a:endParaRPr lang="en-US" altLang="zh-CN" sz="2400" dirty="0" smtClean="0"/>
          </a:p>
          <a:p>
            <a:r>
              <a:rPr lang="en-US" altLang="zh-CN" sz="2400" dirty="0" smtClean="0"/>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400" dirty="0" smtClean="0"/>
          </a:p>
          <a:p>
            <a:r>
              <a:rPr lang="en-US" altLang="zh-CN" sz="2400" dirty="0" smtClean="0"/>
              <a:t>  I’d highly appreciate it if you could give me a chance. Looking forward to your reply.</a:t>
            </a:r>
            <a:endParaRPr lang="en-US" altLang="zh-CN" sz="2400" dirty="0" smtClean="0"/>
          </a:p>
          <a:p>
            <a:r>
              <a:rPr lang="zh-CN" altLang="en-US" sz="2400" dirty="0" smtClean="0"/>
              <a:t>在这篇习作中，作者采用了因果逻辑的思维方式合理拓展细节。</a:t>
            </a:r>
            <a:endParaRPr lang="en-US" altLang="zh-CN" sz="2400" dirty="0" smtClean="0"/>
          </a:p>
          <a:p>
            <a:r>
              <a:rPr lang="zh-CN" altLang="en-US" sz="2400" dirty="0" smtClean="0"/>
              <a:t>要点一  </a:t>
            </a:r>
            <a:r>
              <a:rPr lang="en-US" altLang="zh-CN" sz="2400" dirty="0" smtClean="0">
                <a:solidFill>
                  <a:srgbClr val="FFFF00"/>
                </a:solidFill>
              </a:rPr>
              <a:t>I am writing to apply    </a:t>
            </a:r>
            <a:r>
              <a:rPr lang="zh-CN" altLang="en-US" sz="2400" dirty="0" smtClean="0">
                <a:solidFill>
                  <a:srgbClr val="FFFF00"/>
                </a:solidFill>
              </a:rPr>
              <a:t>表结果（已知信息） </a:t>
            </a:r>
            <a:r>
              <a:rPr lang="en-US" altLang="zh-CN" sz="2400" dirty="0" smtClean="0"/>
              <a:t>I found this position     </a:t>
            </a:r>
            <a:r>
              <a:rPr lang="zh-CN" altLang="en-US" sz="2400" dirty="0" smtClean="0"/>
              <a:t>表原因（拓展信息），用因果逻辑关系展开写信目的，表达求职的迫切和真诚。</a:t>
            </a:r>
            <a:endParaRPr lang="en-US" altLang="zh-CN" sz="2400" dirty="0" smtClean="0"/>
          </a:p>
          <a:p>
            <a:r>
              <a:rPr lang="zh-CN" altLang="en-US" sz="2400" dirty="0" smtClean="0"/>
              <a:t>要点二  </a:t>
            </a:r>
            <a:r>
              <a:rPr lang="en-US" altLang="zh-CN" sz="2400" dirty="0" smtClean="0">
                <a:solidFill>
                  <a:srgbClr val="FFFF00"/>
                </a:solidFill>
              </a:rPr>
              <a:t>I have a good command of   </a:t>
            </a:r>
            <a:r>
              <a:rPr lang="zh-CN" altLang="en-US" sz="2400" dirty="0" smtClean="0">
                <a:solidFill>
                  <a:srgbClr val="FFFF00"/>
                </a:solidFill>
              </a:rPr>
              <a:t>表原因（已知信息）</a:t>
            </a:r>
            <a:r>
              <a:rPr lang="en-US" altLang="zh-CN" sz="2400" dirty="0" smtClean="0"/>
              <a:t>contributing to </a:t>
            </a:r>
            <a:r>
              <a:rPr lang="zh-CN" altLang="en-US" sz="2400" dirty="0" smtClean="0"/>
              <a:t>表结果（拓展信息）用因果逻辑关系拓展口语能力的支撑细节，阐明口语所达到的能力水平。</a:t>
            </a:r>
            <a:endParaRPr lang="en-US" altLang="zh-CN" sz="2400" dirty="0" smtClean="0"/>
          </a:p>
          <a:p>
            <a:r>
              <a:rPr lang="zh-CN" altLang="en-US" sz="2400" dirty="0" smtClean="0"/>
              <a:t>要点三 </a:t>
            </a:r>
            <a:r>
              <a:rPr lang="en-US" altLang="zh-CN" sz="2400" dirty="0" smtClean="0">
                <a:solidFill>
                  <a:srgbClr val="FFFF00"/>
                </a:solidFill>
              </a:rPr>
              <a:t>I have precious experience of   </a:t>
            </a:r>
            <a:r>
              <a:rPr lang="zh-CN" altLang="en-US" sz="2400" dirty="0" smtClean="0">
                <a:solidFill>
                  <a:srgbClr val="FFFF00"/>
                </a:solidFill>
              </a:rPr>
              <a:t>表原因（已知信息）</a:t>
            </a:r>
            <a:r>
              <a:rPr lang="en-US" altLang="zh-CN" sz="2400" dirty="0" smtClean="0"/>
              <a:t>  I can communicate with </a:t>
            </a:r>
            <a:r>
              <a:rPr lang="zh-CN" altLang="en-US" sz="2400" dirty="0" smtClean="0"/>
              <a:t>，表结果（拓展信息）用因果逻辑关系拓展相关经验，进一证明交际能力 </a:t>
            </a:r>
            <a:endParaRPr lang="en-US" altLang="zh-CN" sz="2400" dirty="0" smtClean="0"/>
          </a:p>
          <a:p>
            <a:r>
              <a:rPr lang="en-US" altLang="zh-CN" sz="2400" dirty="0" smtClean="0"/>
              <a:t> (2018</a:t>
            </a:r>
            <a:r>
              <a:rPr lang="zh-CN" altLang="en-US" sz="2400" dirty="0" smtClean="0"/>
              <a:t>年</a:t>
            </a:r>
            <a:r>
              <a:rPr lang="en-US" altLang="zh-CN" sz="2400" dirty="0" smtClean="0"/>
              <a:t>06</a:t>
            </a:r>
            <a:r>
              <a:rPr lang="zh-CN" altLang="en-US" sz="2400" dirty="0" smtClean="0"/>
              <a:t>月浙江高考</a:t>
            </a:r>
            <a:r>
              <a:rPr lang="en-US" altLang="zh-CN" sz="2400" dirty="0" smtClean="0"/>
              <a:t>)</a:t>
            </a:r>
            <a:r>
              <a:rPr lang="zh-CN" altLang="en-US" sz="2400" dirty="0" smtClean="0"/>
              <a:t>假如你是李华，你校英语协会招聘志愿者，接待来访的的外国中学生。请你写信应聘，内容包括</a:t>
            </a:r>
            <a:r>
              <a:rPr lang="en-US" altLang="zh-CN" sz="2400" dirty="0" smtClean="0"/>
              <a:t>: 1.</a:t>
            </a:r>
            <a:r>
              <a:rPr lang="zh-CN" altLang="en-US" sz="2400" dirty="0" smtClean="0"/>
              <a:t>口语能力</a:t>
            </a:r>
            <a:r>
              <a:rPr lang="en-US" altLang="zh-CN" sz="2400" dirty="0" smtClean="0"/>
              <a:t>;2.</a:t>
            </a:r>
            <a:r>
              <a:rPr lang="zh-CN" altLang="en-US" sz="2400" dirty="0" smtClean="0"/>
              <a:t>相关经验</a:t>
            </a:r>
            <a:r>
              <a:rPr lang="en-US" altLang="zh-CN" sz="2400" dirty="0" smtClean="0"/>
              <a:t>; 3.</a:t>
            </a:r>
            <a:r>
              <a:rPr lang="zh-CN" altLang="en-US" sz="2400" dirty="0" smtClean="0"/>
              <a:t>应聘目的。</a:t>
            </a:r>
            <a:endParaRPr lang="zh-CN" altLang="en-US" sz="24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6200"/>
            <a:ext cx="12054840" cy="6924040"/>
          </a:xfrm>
          <a:prstGeom prst="rect">
            <a:avLst/>
          </a:prstGeom>
        </p:spPr>
        <p:txBody>
          <a:bodyPr wrap="square">
            <a:spAutoFit/>
          </a:bodyPr>
          <a:lstStyle/>
          <a:p>
            <a:r>
              <a:rPr lang="en-US" altLang="zh-CN" sz="3600" dirty="0" smtClean="0"/>
              <a:t>3.</a:t>
            </a:r>
            <a:r>
              <a:rPr lang="zh-CN" altLang="en-US" sz="3600" dirty="0" smtClean="0">
                <a:solidFill>
                  <a:schemeClr val="accent2">
                    <a:lumMod val="20000"/>
                    <a:lumOff val="80000"/>
                  </a:schemeClr>
                </a:solidFill>
              </a:rPr>
              <a:t>合理拓展</a:t>
            </a:r>
            <a:r>
              <a:rPr lang="zh-CN" altLang="en-US" sz="3600" dirty="0" smtClean="0"/>
              <a:t>，</a:t>
            </a:r>
            <a:r>
              <a:rPr lang="zh-CN" altLang="en-US" sz="3600" dirty="0" smtClean="0">
                <a:solidFill>
                  <a:srgbClr val="FFFF00"/>
                </a:solidFill>
              </a:rPr>
              <a:t>语义连贯，彰显思维</a:t>
            </a:r>
            <a:r>
              <a:rPr lang="en-US" altLang="zh-CN" sz="3600" dirty="0" smtClean="0">
                <a:solidFill>
                  <a:srgbClr val="FFFF00"/>
                </a:solidFill>
              </a:rPr>
              <a:t>(</a:t>
            </a:r>
            <a:r>
              <a:rPr lang="zh-CN" altLang="en-US" sz="3600" dirty="0" smtClean="0">
                <a:solidFill>
                  <a:srgbClr val="FFFF00"/>
                </a:solidFill>
              </a:rPr>
              <a:t>优秀作品品析）</a:t>
            </a:r>
            <a:endParaRPr lang="en-US" altLang="zh-CN" sz="3600" dirty="0" smtClean="0">
              <a:solidFill>
                <a:srgbClr val="FFFF00"/>
              </a:solidFill>
            </a:endParaRPr>
          </a:p>
          <a:p>
            <a:r>
              <a:rPr lang="en-US" altLang="zh-CN" sz="2400" dirty="0" smtClean="0"/>
              <a:t>  Dear  Sir/Madam</a:t>
            </a:r>
            <a:r>
              <a:rPr lang="zh-CN" altLang="en-US" sz="2400" dirty="0" smtClean="0"/>
              <a:t>，</a:t>
            </a:r>
            <a:endParaRPr lang="en-US" altLang="zh-CN" sz="2400" dirty="0" smtClean="0"/>
          </a:p>
          <a:p>
            <a:r>
              <a:rPr lang="en-US" altLang="zh-CN" sz="2400" dirty="0" smtClean="0"/>
              <a:t>   I am writing to apply  for the post of volunteer advertised in the school newspaper. I found this position quite  appealing and I am well qualified for the job.</a:t>
            </a:r>
            <a:endParaRPr lang="en-US" altLang="zh-CN" sz="2400" dirty="0" smtClean="0"/>
          </a:p>
          <a:p>
            <a:r>
              <a:rPr lang="en-US" altLang="zh-CN" sz="2400" dirty="0" smtClean="0"/>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400" dirty="0" smtClean="0"/>
          </a:p>
          <a:p>
            <a:r>
              <a:rPr lang="en-US" altLang="zh-CN" sz="2400" dirty="0" smtClean="0"/>
              <a:t>  I’d highly appreciate it if you could give me a chance. Looking forward to your reply.</a:t>
            </a:r>
            <a:endParaRPr lang="en-US" altLang="zh-CN" sz="2400" dirty="0" smtClean="0"/>
          </a:p>
          <a:p>
            <a:r>
              <a:rPr lang="zh-CN" altLang="en-US" sz="2400" dirty="0" smtClean="0"/>
              <a:t>在这篇习作中，作者采用了因果逻辑的思维方式合理拓展细节。</a:t>
            </a:r>
            <a:endParaRPr lang="en-US" altLang="zh-CN" sz="2400" dirty="0" smtClean="0"/>
          </a:p>
          <a:p>
            <a:r>
              <a:rPr lang="zh-CN" altLang="en-US" sz="2400" dirty="0" smtClean="0"/>
              <a:t>要点一  </a:t>
            </a:r>
            <a:r>
              <a:rPr lang="en-US" altLang="zh-CN" sz="2400" dirty="0" smtClean="0">
                <a:solidFill>
                  <a:srgbClr val="FFFF00"/>
                </a:solidFill>
              </a:rPr>
              <a:t>I am writing to apply    </a:t>
            </a:r>
            <a:r>
              <a:rPr lang="zh-CN" altLang="en-US" sz="2400" dirty="0" smtClean="0">
                <a:solidFill>
                  <a:srgbClr val="FFFF00"/>
                </a:solidFill>
              </a:rPr>
              <a:t>表结果（已知信息） </a:t>
            </a:r>
            <a:r>
              <a:rPr lang="en-US" altLang="zh-CN" sz="2400" dirty="0" smtClean="0"/>
              <a:t>I found this position     </a:t>
            </a:r>
            <a:r>
              <a:rPr lang="zh-CN" altLang="en-US" sz="2400" dirty="0" smtClean="0"/>
              <a:t>表原因（拓展信息），用因果逻辑关系展开写信目的，表达求职的迫切和真诚。</a:t>
            </a:r>
            <a:endParaRPr lang="en-US" altLang="zh-CN" sz="2400" dirty="0" smtClean="0"/>
          </a:p>
          <a:p>
            <a:r>
              <a:rPr lang="zh-CN" altLang="en-US" sz="2400" dirty="0" smtClean="0"/>
              <a:t>要点二  </a:t>
            </a:r>
            <a:r>
              <a:rPr lang="en-US" altLang="zh-CN" sz="2400" dirty="0" smtClean="0">
                <a:solidFill>
                  <a:srgbClr val="FFFF00"/>
                </a:solidFill>
              </a:rPr>
              <a:t>I have a good command of   </a:t>
            </a:r>
            <a:r>
              <a:rPr lang="zh-CN" altLang="en-US" sz="2400" dirty="0" smtClean="0">
                <a:solidFill>
                  <a:srgbClr val="FFFF00"/>
                </a:solidFill>
              </a:rPr>
              <a:t>表原因（已知信息）</a:t>
            </a:r>
            <a:r>
              <a:rPr lang="en-US" altLang="zh-CN" sz="2400" dirty="0" smtClean="0"/>
              <a:t>contributing to </a:t>
            </a:r>
            <a:r>
              <a:rPr lang="zh-CN" altLang="en-US" sz="2400" dirty="0" smtClean="0"/>
              <a:t>表结果（拓展信息）用因果逻辑关系拓展口语能力的支撑细节，阐明口语所达到的能力水平。</a:t>
            </a:r>
            <a:endParaRPr lang="en-US" altLang="zh-CN" sz="2400" dirty="0" smtClean="0"/>
          </a:p>
          <a:p>
            <a:r>
              <a:rPr lang="zh-CN" altLang="en-US" sz="2400" dirty="0" smtClean="0"/>
              <a:t>要点三 </a:t>
            </a:r>
            <a:r>
              <a:rPr lang="en-US" altLang="zh-CN" sz="2400" dirty="0" smtClean="0">
                <a:solidFill>
                  <a:srgbClr val="FFFF00"/>
                </a:solidFill>
              </a:rPr>
              <a:t>I have precious experience of   </a:t>
            </a:r>
            <a:r>
              <a:rPr lang="zh-CN" altLang="en-US" sz="2400" dirty="0" smtClean="0">
                <a:solidFill>
                  <a:srgbClr val="FFFF00"/>
                </a:solidFill>
              </a:rPr>
              <a:t>表原因（已知信息）</a:t>
            </a:r>
            <a:r>
              <a:rPr lang="en-US" altLang="zh-CN" sz="2400" dirty="0" smtClean="0"/>
              <a:t>  I can communicate with </a:t>
            </a:r>
            <a:r>
              <a:rPr lang="zh-CN" altLang="en-US" sz="2400" dirty="0" smtClean="0"/>
              <a:t>，表结果（拓展信息）用因果逻辑关系拓展相关经验，进一证明交际能力 </a:t>
            </a:r>
            <a:endParaRPr lang="en-US" altLang="zh-CN" sz="2400" dirty="0" smtClean="0"/>
          </a:p>
          <a:p>
            <a:r>
              <a:rPr lang="en-US" altLang="zh-CN" sz="2400" dirty="0" smtClean="0"/>
              <a:t> (2018</a:t>
            </a:r>
            <a:r>
              <a:rPr lang="zh-CN" altLang="en-US" sz="2400" dirty="0" smtClean="0"/>
              <a:t>年</a:t>
            </a:r>
            <a:r>
              <a:rPr lang="en-US" altLang="zh-CN" sz="2400" dirty="0" smtClean="0"/>
              <a:t>06</a:t>
            </a:r>
            <a:r>
              <a:rPr lang="zh-CN" altLang="en-US" sz="2400" dirty="0" smtClean="0"/>
              <a:t>月浙江高考</a:t>
            </a:r>
            <a:r>
              <a:rPr lang="en-US" altLang="zh-CN" sz="2400" dirty="0" smtClean="0"/>
              <a:t>)</a:t>
            </a:r>
            <a:r>
              <a:rPr lang="zh-CN" altLang="en-US" sz="2400" dirty="0" smtClean="0"/>
              <a:t>假如你是李华，你校英语协会招聘志愿者，接待来访的的外国中学生。请你写信应聘，内容包括</a:t>
            </a:r>
            <a:r>
              <a:rPr lang="en-US" altLang="zh-CN" sz="2400" dirty="0" smtClean="0"/>
              <a:t>: 1.</a:t>
            </a:r>
            <a:r>
              <a:rPr lang="zh-CN" altLang="en-US" sz="2400" dirty="0" smtClean="0"/>
              <a:t>口语能力</a:t>
            </a:r>
            <a:r>
              <a:rPr lang="en-US" altLang="zh-CN" sz="2400" dirty="0" smtClean="0"/>
              <a:t>;2.</a:t>
            </a:r>
            <a:r>
              <a:rPr lang="zh-CN" altLang="en-US" sz="2400" dirty="0" smtClean="0"/>
              <a:t>相关经验</a:t>
            </a:r>
            <a:r>
              <a:rPr lang="en-US" altLang="zh-CN" sz="2400" dirty="0" smtClean="0"/>
              <a:t>; 3.</a:t>
            </a:r>
            <a:r>
              <a:rPr lang="zh-CN" altLang="en-US" sz="2400" dirty="0" smtClean="0"/>
              <a:t>应聘目的。</a:t>
            </a:r>
            <a:endParaRPr lang="zh-CN" altLang="en-US" sz="2400" dirty="0" smtClean="0"/>
          </a:p>
        </p:txBody>
      </p:sp>
      <p:sp>
        <p:nvSpPr>
          <p:cNvPr id="3" name="椭圆 2"/>
          <p:cNvSpPr/>
          <p:nvPr/>
        </p:nvSpPr>
        <p:spPr>
          <a:xfrm>
            <a:off x="260985" y="1057275"/>
            <a:ext cx="10326370" cy="3600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6835" y="2497455"/>
            <a:ext cx="7505065" cy="3987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600190" y="1772920"/>
            <a:ext cx="5133340" cy="3600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25" y="0"/>
            <a:ext cx="11938000" cy="5877560"/>
          </a:xfrm>
          <a:prstGeom prst="rect">
            <a:avLst/>
          </a:prstGeom>
        </p:spPr>
        <p:txBody>
          <a:bodyPr wrap="square">
            <a:spAutoFit/>
          </a:bodyPr>
          <a:lstStyle/>
          <a:p>
            <a:r>
              <a:rPr lang="en-US" altLang="zh-CN" sz="4000" dirty="0" smtClean="0"/>
              <a:t>3.</a:t>
            </a:r>
            <a:r>
              <a:rPr lang="zh-CN" altLang="en-US" sz="4000" dirty="0" smtClean="0">
                <a:solidFill>
                  <a:srgbClr val="FFFF00"/>
                </a:solidFill>
              </a:rPr>
              <a:t>合理拓展</a:t>
            </a:r>
            <a:r>
              <a:rPr lang="zh-CN" altLang="en-US" sz="4000" dirty="0" smtClean="0"/>
              <a:t>，</a:t>
            </a:r>
            <a:r>
              <a:rPr lang="zh-CN" altLang="en-US" sz="4000" dirty="0" smtClean="0">
                <a:solidFill>
                  <a:schemeClr val="bg2">
                    <a:lumMod val="75000"/>
                  </a:schemeClr>
                </a:solidFill>
              </a:rPr>
              <a:t>语义连贯</a:t>
            </a:r>
            <a:r>
              <a:rPr lang="zh-CN" altLang="en-US" sz="4000" dirty="0" smtClean="0"/>
              <a:t>，</a:t>
            </a:r>
            <a:r>
              <a:rPr lang="zh-CN" altLang="en-US" sz="4000" dirty="0" smtClean="0">
                <a:solidFill>
                  <a:srgbClr val="FFFF00"/>
                </a:solidFill>
              </a:rPr>
              <a:t>彰显思维</a:t>
            </a:r>
            <a:r>
              <a:rPr lang="en-US" altLang="zh-CN" sz="4000" dirty="0" smtClean="0">
                <a:solidFill>
                  <a:srgbClr val="FFFF00"/>
                </a:solidFill>
              </a:rPr>
              <a:t>(</a:t>
            </a:r>
            <a:r>
              <a:rPr lang="zh-CN" altLang="en-US" sz="4000" dirty="0" smtClean="0">
                <a:solidFill>
                  <a:srgbClr val="FFFF00"/>
                </a:solidFill>
              </a:rPr>
              <a:t>优秀作品品析）</a:t>
            </a:r>
            <a:endParaRPr lang="en-US" altLang="zh-CN" sz="4000" dirty="0" smtClean="0">
              <a:solidFill>
                <a:srgbClr val="FFFF00"/>
              </a:solidFill>
            </a:endParaRPr>
          </a:p>
          <a:p>
            <a:r>
              <a:rPr lang="en-US" altLang="zh-CN" sz="2800" dirty="0" smtClean="0"/>
              <a:t>  Dear  Sir/Madam</a:t>
            </a:r>
            <a:r>
              <a:rPr lang="zh-CN" altLang="en-US" sz="2800" dirty="0" smtClean="0"/>
              <a:t>，</a:t>
            </a:r>
            <a:endParaRPr lang="en-US" altLang="zh-CN" sz="2800" dirty="0" smtClean="0"/>
          </a:p>
          <a:p>
            <a:r>
              <a:rPr lang="en-US" altLang="zh-CN" sz="2800" dirty="0" smtClean="0"/>
              <a:t>   I am writing to apply  for the post of volunteer advertised in the school newspaper. I found this position quite  appealing and I am well qualified for the job.</a:t>
            </a:r>
            <a:endParaRPr lang="en-US" altLang="zh-CN" sz="2800" dirty="0" smtClean="0"/>
          </a:p>
          <a:p>
            <a:r>
              <a:rPr lang="en-US" altLang="zh-CN" sz="2800" dirty="0" smtClean="0"/>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800" dirty="0" smtClean="0"/>
          </a:p>
          <a:p>
            <a:r>
              <a:rPr lang="en-US" altLang="zh-CN" sz="2800" dirty="0" smtClean="0"/>
              <a:t>  I’d highly appreciate it if you could give me a chance. Looking forward to your reply.</a:t>
            </a:r>
            <a:endParaRPr lang="en-US" altLang="zh-CN" sz="2800" dirty="0" smtClean="0"/>
          </a:p>
          <a:p>
            <a:r>
              <a:rPr lang="zh-CN" altLang="en-US" sz="2800" dirty="0" smtClean="0"/>
              <a:t>。</a:t>
            </a:r>
            <a:endParaRPr lang="en-US" altLang="zh-CN" sz="2800" dirty="0" smtClean="0"/>
          </a:p>
          <a:p>
            <a:endParaRPr lang="en-US" altLang="zh-CN" sz="2800" dirty="0" smtClean="0"/>
          </a:p>
        </p:txBody>
      </p:sp>
      <p:sp>
        <p:nvSpPr>
          <p:cNvPr id="3" name="矩形 2"/>
          <p:cNvSpPr/>
          <p:nvPr/>
        </p:nvSpPr>
        <p:spPr>
          <a:xfrm>
            <a:off x="1071880" y="4561205"/>
            <a:ext cx="10326370" cy="1322070"/>
          </a:xfrm>
          <a:prstGeom prst="rect">
            <a:avLst/>
          </a:prstGeom>
        </p:spPr>
        <p:txBody>
          <a:bodyPr wrap="square">
            <a:spAutoFit/>
          </a:bodyPr>
          <a:lstStyle/>
          <a:p>
            <a:r>
              <a:rPr lang="zh-CN" altLang="en-US" sz="2000" dirty="0" smtClean="0">
                <a:solidFill>
                  <a:srgbClr val="FF66FF"/>
                </a:solidFill>
              </a:rPr>
              <a:t>衔接即“明承接”，通过连接词</a:t>
            </a:r>
            <a:r>
              <a:rPr lang="en-US" altLang="zh-CN" sz="2000" dirty="0" smtClean="0">
                <a:solidFill>
                  <a:srgbClr val="FF66FF"/>
                </a:solidFill>
              </a:rPr>
              <a:t>(</a:t>
            </a:r>
            <a:r>
              <a:rPr lang="zh-CN" altLang="en-US" sz="2000" dirty="0" smtClean="0">
                <a:solidFill>
                  <a:srgbClr val="FF66FF"/>
                </a:solidFill>
              </a:rPr>
              <a:t>比如本文中</a:t>
            </a:r>
            <a:r>
              <a:rPr lang="en-US" altLang="zh-CN" sz="2000" dirty="0" smtClean="0">
                <a:solidFill>
                  <a:srgbClr val="FF66FF"/>
                </a:solidFill>
              </a:rPr>
              <a:t>First ,Second,  Besides</a:t>
            </a:r>
            <a:r>
              <a:rPr lang="zh-CN" altLang="en-US" sz="2000" dirty="0" smtClean="0">
                <a:solidFill>
                  <a:srgbClr val="FF66FF"/>
                </a:solidFill>
              </a:rPr>
              <a:t>等</a:t>
            </a:r>
            <a:r>
              <a:rPr lang="en-US" altLang="zh-CN" sz="2000" dirty="0" smtClean="0">
                <a:solidFill>
                  <a:srgbClr val="FF66FF"/>
                </a:solidFill>
              </a:rPr>
              <a:t>)</a:t>
            </a:r>
            <a:r>
              <a:rPr lang="zh-CN" altLang="en-US" sz="2000" dirty="0" smtClean="0">
                <a:solidFill>
                  <a:srgbClr val="FF66FF"/>
                </a:solidFill>
              </a:rPr>
              <a:t>将句子有机连接起来。</a:t>
            </a:r>
            <a:endParaRPr lang="en-US" altLang="zh-CN" sz="2000" dirty="0" smtClean="0">
              <a:solidFill>
                <a:srgbClr val="FF66FF"/>
              </a:solidFill>
            </a:endParaRPr>
          </a:p>
          <a:p>
            <a:r>
              <a:rPr lang="zh-CN" altLang="en-US" sz="2000" dirty="0" smtClean="0">
                <a:solidFill>
                  <a:srgbClr val="FFFF00"/>
                </a:solidFill>
              </a:rPr>
              <a:t>语义连贯指的是篇章的语义关联，是篇章的无形网络，存在于篇章的底层</a:t>
            </a:r>
            <a:r>
              <a:rPr lang="en-US" altLang="zh-CN" sz="2000" dirty="0" smtClean="0">
                <a:solidFill>
                  <a:srgbClr val="FFFF00"/>
                </a:solidFill>
              </a:rPr>
              <a:t>:</a:t>
            </a:r>
            <a:r>
              <a:rPr lang="zh-CN" altLang="en-US" sz="2000" dirty="0" smtClean="0">
                <a:solidFill>
                  <a:srgbClr val="FFFF00"/>
                </a:solidFill>
              </a:rPr>
              <a:t>衔接是篇章的一种语言显性特征，是篇章的有形网络，</a:t>
            </a:r>
            <a:r>
              <a:rPr lang="zh-CN" altLang="en-US" sz="2000" dirty="0" smtClean="0">
                <a:solidFill>
                  <a:srgbClr val="FF66FF"/>
                </a:solidFill>
              </a:rPr>
              <a:t>作者将这两种连接方式互相配合，娴熟使用，使全文文气通畅，读起来一气呵成。</a:t>
            </a:r>
            <a:endParaRPr lang="zh-CN" altLang="en-US" sz="2000" dirty="0" smtClean="0">
              <a:solidFill>
                <a:srgbClr val="FF66FF"/>
              </a:solidFill>
            </a:endParaRPr>
          </a:p>
        </p:txBody>
      </p:sp>
      <p:sp>
        <p:nvSpPr>
          <p:cNvPr id="4" name="矩形 3"/>
          <p:cNvSpPr/>
          <p:nvPr/>
        </p:nvSpPr>
        <p:spPr>
          <a:xfrm>
            <a:off x="1890832" y="6018123"/>
            <a:ext cx="8136904" cy="645160"/>
          </a:xfrm>
          <a:prstGeom prst="rect">
            <a:avLst/>
          </a:prstGeom>
        </p:spPr>
        <p:txBody>
          <a:bodyPr wrap="square">
            <a:spAutoFit/>
          </a:bodyPr>
          <a:lstStyle/>
          <a:p>
            <a:r>
              <a:rPr lang="en-US" altLang="zh-CN" dirty="0" smtClean="0"/>
              <a:t> (2018</a:t>
            </a:r>
            <a:r>
              <a:rPr lang="zh-CN" altLang="en-US" dirty="0" smtClean="0"/>
              <a:t>年</a:t>
            </a:r>
            <a:r>
              <a:rPr lang="en-US" altLang="zh-CN" dirty="0" smtClean="0"/>
              <a:t>06</a:t>
            </a:r>
            <a:r>
              <a:rPr lang="zh-CN" altLang="en-US" dirty="0" smtClean="0"/>
              <a:t>月浙江高考</a:t>
            </a:r>
            <a:r>
              <a:rPr lang="en-US" altLang="zh-CN" dirty="0" smtClean="0"/>
              <a:t>)</a:t>
            </a:r>
            <a:r>
              <a:rPr lang="zh-CN" altLang="en-US" dirty="0" smtClean="0"/>
              <a:t>假如你是李华，你校英语协会招聘志愿者，接待来访的的外国中学生。请你写信应聘，内容包括</a:t>
            </a:r>
            <a:r>
              <a:rPr lang="en-US" altLang="zh-CN" dirty="0" smtClean="0"/>
              <a:t>: 1.</a:t>
            </a:r>
            <a:r>
              <a:rPr lang="zh-CN" altLang="en-US" dirty="0" smtClean="0"/>
              <a:t>口语能力</a:t>
            </a:r>
            <a:r>
              <a:rPr lang="en-US" altLang="zh-CN" dirty="0" smtClean="0"/>
              <a:t>;2.</a:t>
            </a:r>
            <a:r>
              <a:rPr lang="zh-CN" altLang="en-US" dirty="0" smtClean="0"/>
              <a:t>相关经验</a:t>
            </a:r>
            <a:r>
              <a:rPr lang="en-US" altLang="zh-CN" dirty="0" smtClean="0"/>
              <a:t>; 3.</a:t>
            </a:r>
            <a:r>
              <a:rPr lang="zh-CN" altLang="en-US" dirty="0" smtClean="0"/>
              <a:t>应聘目的</a:t>
            </a:r>
            <a:endParaRPr lang="zh-CN" altLang="en-US" dirty="0"/>
          </a:p>
        </p:txBody>
      </p:sp>
      <p:sp>
        <p:nvSpPr>
          <p:cNvPr id="7" name="椭圆 6"/>
          <p:cNvSpPr/>
          <p:nvPr/>
        </p:nvSpPr>
        <p:spPr>
          <a:xfrm>
            <a:off x="9782175" y="3213100"/>
            <a:ext cx="1347470" cy="43180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004820" y="2722880"/>
            <a:ext cx="1373505" cy="43180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08087" y="2420898"/>
            <a:ext cx="864096" cy="432048"/>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6" grpId="0" bldLvl="0" animBg="1"/>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7305"/>
            <a:ext cx="12037060" cy="6185535"/>
          </a:xfrm>
          <a:prstGeom prst="rect">
            <a:avLst/>
          </a:prstGeom>
          <a:noFill/>
        </p:spPr>
        <p:txBody>
          <a:bodyPr wrap="square" rtlCol="0" anchor="t">
            <a:spAutoFit/>
          </a:bodyPr>
          <a:lstStyle/>
          <a:p>
            <a:r>
              <a:rPr lang="zh-CN" altLang="en-US" sz="3600" dirty="0">
                <a:solidFill>
                  <a:srgbClr val="FFFF00"/>
                </a:solidFill>
              </a:rPr>
              <a:t>3.合理拓展</a:t>
            </a:r>
            <a:r>
              <a:rPr lang="zh-CN" altLang="en-US" sz="3600" dirty="0" smtClean="0">
                <a:solidFill>
                  <a:srgbClr val="FFFF00"/>
                </a:solidFill>
              </a:rPr>
              <a:t>，语义</a:t>
            </a:r>
            <a:r>
              <a:rPr lang="zh-CN" altLang="en-US" sz="3600" dirty="0">
                <a:solidFill>
                  <a:srgbClr val="FFFF00"/>
                </a:solidFill>
              </a:rPr>
              <a:t>连贯</a:t>
            </a:r>
            <a:r>
              <a:rPr lang="zh-CN" altLang="en-US" sz="3600" dirty="0"/>
              <a:t>， </a:t>
            </a:r>
            <a:r>
              <a:rPr lang="zh-CN" altLang="en-US" sz="3600" dirty="0">
                <a:solidFill>
                  <a:schemeClr val="bg2">
                    <a:lumMod val="75000"/>
                  </a:schemeClr>
                </a:solidFill>
              </a:rPr>
              <a:t>彰显思维</a:t>
            </a:r>
            <a:r>
              <a:rPr lang="zh-CN" altLang="en-US" sz="3600" dirty="0">
                <a:solidFill>
                  <a:srgbClr val="FFFF00"/>
                </a:solidFill>
              </a:rPr>
              <a:t>(优秀作品评析)</a:t>
            </a:r>
            <a:endParaRPr lang="zh-CN" altLang="en-US" sz="3600" dirty="0">
              <a:solidFill>
                <a:srgbClr val="FFFF00"/>
              </a:solidFill>
            </a:endParaRPr>
          </a:p>
          <a:p>
            <a:r>
              <a:rPr lang="zh-CN" altLang="en-US" sz="2400" dirty="0"/>
              <a:t> To whom it may concern，</a:t>
            </a:r>
            <a:endParaRPr lang="zh-CN" altLang="en-US" sz="2400" dirty="0"/>
          </a:p>
          <a:p>
            <a:r>
              <a:rPr lang="en-US" altLang="zh-CN" sz="2400" dirty="0"/>
              <a:t>I’m </a:t>
            </a:r>
            <a:r>
              <a:rPr lang="en-US" altLang="zh-CN" sz="2400" dirty="0" err="1"/>
              <a:t>LiHua</a:t>
            </a:r>
            <a:r>
              <a:rPr lang="en-US" altLang="zh-CN" sz="2400" dirty="0"/>
              <a:t>.</a:t>
            </a:r>
            <a:r>
              <a:rPr lang="zh-CN" altLang="en-US" sz="2400" dirty="0"/>
              <a:t>Learning you are recruiting volunteers </a:t>
            </a:r>
            <a:r>
              <a:rPr lang="en-US" altLang="zh-CN" sz="2400" dirty="0"/>
              <a:t>t</a:t>
            </a:r>
            <a:r>
              <a:rPr lang="zh-CN" altLang="en-US" sz="2400" dirty="0"/>
              <a:t>o</a:t>
            </a:r>
            <a:r>
              <a:rPr lang="en-US" altLang="zh-CN" sz="2400" dirty="0"/>
              <a:t> g</a:t>
            </a:r>
            <a:r>
              <a:rPr lang="zh-CN" altLang="en-US" sz="2400" dirty="0"/>
              <a:t>re</a:t>
            </a:r>
            <a:r>
              <a:rPr lang="en-US" altLang="zh-CN" sz="2400" dirty="0"/>
              <a:t>e</a:t>
            </a:r>
            <a:r>
              <a:rPr lang="zh-CN" altLang="en-US" sz="2400" dirty="0"/>
              <a:t>t foreign students</a:t>
            </a:r>
            <a:r>
              <a:rPr lang="en-US" altLang="zh-CN" sz="2400" dirty="0"/>
              <a:t>.I’m </a:t>
            </a:r>
            <a:r>
              <a:rPr lang="zh-CN" altLang="en-US" sz="2400" dirty="0"/>
              <a:t>Writing for </a:t>
            </a:r>
            <a:r>
              <a:rPr lang="en-US" altLang="zh-CN" sz="2400" dirty="0" err="1"/>
              <a:t>th</a:t>
            </a:r>
            <a:r>
              <a:rPr lang="zh-CN" altLang="en-US" sz="2400" dirty="0"/>
              <a:t>e position</a:t>
            </a:r>
            <a:r>
              <a:rPr lang="en-US" altLang="zh-CN" sz="2400" dirty="0"/>
              <a:t>,</a:t>
            </a:r>
            <a:r>
              <a:rPr lang="zh-CN" altLang="en-US" sz="2400" dirty="0"/>
              <a:t> with </a:t>
            </a:r>
            <a:r>
              <a:rPr lang="en-US" altLang="zh-CN" sz="2400" dirty="0" err="1"/>
              <a:t>th</a:t>
            </a:r>
            <a:r>
              <a:rPr lang="zh-CN" altLang="en-US" sz="2400" dirty="0"/>
              <a:t>e purpose of improving my English level and </a:t>
            </a:r>
            <a:r>
              <a:rPr lang="en-US" altLang="zh-CN" sz="2400" dirty="0"/>
              <a:t>ac</a:t>
            </a:r>
            <a:r>
              <a:rPr lang="zh-CN" altLang="en-US" sz="2400" dirty="0"/>
              <a:t>c</a:t>
            </a:r>
            <a:r>
              <a:rPr lang="en-US" altLang="zh-CN" sz="2400" dirty="0"/>
              <a:t>u</a:t>
            </a:r>
            <a:r>
              <a:rPr lang="zh-CN" altLang="en-US" sz="2400" dirty="0"/>
              <a:t>mu</a:t>
            </a:r>
            <a:r>
              <a:rPr lang="en-US" altLang="zh-CN" sz="2400" dirty="0"/>
              <a:t>l</a:t>
            </a:r>
            <a:r>
              <a:rPr lang="zh-CN" altLang="en-US" sz="2400" dirty="0"/>
              <a:t>ating experience</a:t>
            </a:r>
            <a:r>
              <a:rPr lang="en-US" altLang="zh-CN" sz="2400" dirty="0"/>
              <a:t>.</a:t>
            </a:r>
            <a:endParaRPr lang="en-US" altLang="zh-CN" sz="2400" dirty="0"/>
          </a:p>
          <a:p>
            <a:r>
              <a:rPr lang="en-US" altLang="zh-CN" sz="2400" dirty="0"/>
              <a:t>Equip</a:t>
            </a:r>
            <a:r>
              <a:rPr lang="zh-CN" altLang="en-US" sz="2400" dirty="0"/>
              <a:t>p</a:t>
            </a:r>
            <a:r>
              <a:rPr lang="en-US" altLang="zh-CN" sz="2400" dirty="0" err="1"/>
              <a:t>ed</a:t>
            </a:r>
            <a:r>
              <a:rPr lang="zh-CN" altLang="en-US" sz="2400" dirty="0"/>
              <a:t> with excellent spoke</a:t>
            </a:r>
            <a:r>
              <a:rPr lang="en-US" altLang="zh-CN" sz="2400" dirty="0"/>
              <a:t>n</a:t>
            </a:r>
            <a:r>
              <a:rPr lang="zh-CN" altLang="en-US" sz="2400" dirty="0"/>
              <a:t> English</a:t>
            </a:r>
            <a:r>
              <a:rPr lang="en-US" altLang="zh-CN" sz="2400" dirty="0"/>
              <a:t>,</a:t>
            </a:r>
            <a:r>
              <a:rPr lang="zh-CN" altLang="en-US" sz="2400" dirty="0"/>
              <a:t> </a:t>
            </a:r>
            <a:r>
              <a:rPr lang="en-US" altLang="zh-CN" sz="2400" dirty="0"/>
              <a:t>I’m</a:t>
            </a:r>
            <a:r>
              <a:rPr lang="zh-CN" altLang="en-US" sz="2400" dirty="0"/>
              <a:t> sure I can meet with your essential requirements</a:t>
            </a:r>
            <a:r>
              <a:rPr lang="en-US" altLang="zh-CN" sz="2400" dirty="0"/>
              <a:t>.</a:t>
            </a:r>
            <a:r>
              <a:rPr lang="zh-CN" altLang="en-US" sz="2400" dirty="0"/>
              <a:t> </a:t>
            </a:r>
            <a:r>
              <a:rPr lang="en-US" altLang="zh-CN" sz="2400" dirty="0"/>
              <a:t>A</a:t>
            </a:r>
            <a:r>
              <a:rPr lang="zh-CN" altLang="en-US" sz="2400" dirty="0"/>
              <a:t>dditionally</a:t>
            </a:r>
            <a:r>
              <a:rPr lang="en-US" altLang="zh-CN" sz="2400" dirty="0"/>
              <a:t>,</a:t>
            </a:r>
            <a:r>
              <a:rPr lang="zh-CN" altLang="en-US" sz="2400" dirty="0"/>
              <a:t> having served the community as </a:t>
            </a:r>
            <a:r>
              <a:rPr lang="en-US" altLang="zh-CN" sz="2400" dirty="0"/>
              <a:t>a </a:t>
            </a:r>
            <a:r>
              <a:rPr lang="zh-CN" altLang="en-US" sz="2400" dirty="0"/>
              <a:t>volunteer for two years</a:t>
            </a:r>
            <a:r>
              <a:rPr lang="en-US" altLang="zh-CN" sz="2400" dirty="0"/>
              <a:t>,</a:t>
            </a:r>
            <a:r>
              <a:rPr lang="zh-CN" altLang="en-US" sz="2400" dirty="0"/>
              <a:t>I have sufficient relevant experience</a:t>
            </a:r>
            <a:r>
              <a:rPr lang="en-US" altLang="zh-CN" sz="2400" dirty="0"/>
              <a:t>,</a:t>
            </a:r>
            <a:r>
              <a:rPr lang="zh-CN" altLang="en-US" sz="2400" dirty="0"/>
              <a:t> communication skills and teamwork spirit</a:t>
            </a:r>
            <a:r>
              <a:rPr lang="en-US" altLang="zh-CN" sz="2400" dirty="0"/>
              <a:t>,</a:t>
            </a:r>
            <a:r>
              <a:rPr lang="zh-CN" altLang="en-US" sz="2400" dirty="0"/>
              <a:t> which will enhance my confidence in </a:t>
            </a:r>
            <a:r>
              <a:rPr lang="en-US" altLang="zh-CN" sz="2400" dirty="0" err="1"/>
              <a:t>th</a:t>
            </a:r>
            <a:r>
              <a:rPr lang="zh-CN" altLang="en-US" sz="2400" dirty="0"/>
              <a:t>e jo</a:t>
            </a:r>
            <a:r>
              <a:rPr lang="en-US" altLang="zh-CN" sz="2400" dirty="0"/>
              <a:t>.</a:t>
            </a:r>
            <a:endParaRPr lang="en-US" altLang="zh-CN" sz="2400" dirty="0"/>
          </a:p>
          <a:p>
            <a:r>
              <a:rPr lang="zh-CN" altLang="en-US" sz="2400" dirty="0"/>
              <a:t> </a:t>
            </a:r>
            <a:r>
              <a:rPr lang="en-US" altLang="zh-CN" sz="2400" dirty="0" err="1"/>
              <a:t>Thi</a:t>
            </a:r>
            <a:r>
              <a:rPr lang="zh-CN" altLang="en-US" sz="2400" dirty="0"/>
              <a:t>s being a precious opportunity to train myself I should be much a blind if you could consider me for that position your faithful </a:t>
            </a:r>
            <a:endParaRPr lang="zh-CN" altLang="en-US" sz="2400" dirty="0"/>
          </a:p>
          <a:p>
            <a:r>
              <a:rPr lang="zh-CN" altLang="en-US" sz="2400" dirty="0"/>
              <a:t>This being a precious opportunity to train myself, I shall be much obliged if you could consider me for the position.</a:t>
            </a:r>
            <a:endParaRPr lang="zh-CN" altLang="en-US" sz="2400" dirty="0"/>
          </a:p>
          <a:p>
            <a:endParaRPr lang="zh-CN" altLang="en-US" sz="2400" dirty="0"/>
          </a:p>
          <a:p>
            <a:r>
              <a:rPr lang="zh-CN" altLang="en-US" sz="2400" dirty="0"/>
              <a:t>最可贵的是作者神来之笔，</a:t>
            </a:r>
            <a:r>
              <a:rPr lang="zh-CN" altLang="en-US" sz="2400" dirty="0">
                <a:solidFill>
                  <a:srgbClr val="FFFF00"/>
                </a:solidFill>
              </a:rPr>
              <a:t>自然地带出了应聘目的。</a:t>
            </a:r>
            <a:r>
              <a:rPr lang="zh-CN" altLang="en-US" sz="2400" dirty="0"/>
              <a:t>逻辑清斯，层次分明，结构紧凑，简明现要。第三段结束语，虽是套话，但有套路， "This being a precious opportunity to train myself, </a:t>
            </a:r>
            <a:r>
              <a:rPr lang="en-US" altLang="zh-CN" sz="2400" dirty="0"/>
              <a:t>I      ” </a:t>
            </a:r>
            <a:r>
              <a:rPr lang="zh-CN" altLang="en-US" sz="2400" dirty="0">
                <a:solidFill>
                  <a:srgbClr val="FFFF00"/>
                </a:solidFill>
              </a:rPr>
              <a:t>大胆使用了独立主格结构，表达强烈愿望，但不失优雅风度。</a:t>
            </a:r>
            <a:endParaRPr lang="zh-CN" altLang="en-US" sz="2400" dirty="0">
              <a:solidFill>
                <a:srgbClr val="FFFF00"/>
              </a:solidFill>
            </a:endParaRPr>
          </a:p>
        </p:txBody>
      </p:sp>
      <p:sp>
        <p:nvSpPr>
          <p:cNvPr id="3" name="文本框 2"/>
          <p:cNvSpPr txBox="1"/>
          <p:nvPr/>
        </p:nvSpPr>
        <p:spPr>
          <a:xfrm>
            <a:off x="2270125" y="6212840"/>
            <a:ext cx="8098155" cy="645160"/>
          </a:xfrm>
          <a:prstGeom prst="rect">
            <a:avLst/>
          </a:prstGeom>
          <a:noFill/>
        </p:spPr>
        <p:txBody>
          <a:bodyPr wrap="square" rtlCol="0" anchor="t">
            <a:spAutoFit/>
          </a:bodyPr>
          <a:lstStyle/>
          <a:p>
            <a:r>
              <a:rPr lang="en-US" altLang="zh-CN" dirty="0" smtClean="0">
                <a:sym typeface="+mn-ea"/>
              </a:rPr>
              <a:t> (2018</a:t>
            </a:r>
            <a:r>
              <a:rPr lang="zh-CN" altLang="en-US" dirty="0" smtClean="0">
                <a:sym typeface="+mn-ea"/>
              </a:rPr>
              <a:t>年</a:t>
            </a:r>
            <a:r>
              <a:rPr lang="en-US" altLang="zh-CN" dirty="0" smtClean="0">
                <a:sym typeface="+mn-ea"/>
              </a:rPr>
              <a:t>06</a:t>
            </a:r>
            <a:r>
              <a:rPr lang="zh-CN" altLang="en-US" dirty="0" smtClean="0">
                <a:sym typeface="+mn-ea"/>
              </a:rPr>
              <a:t>月浙江高考</a:t>
            </a:r>
            <a:r>
              <a:rPr lang="en-US" altLang="zh-CN" dirty="0" smtClean="0">
                <a:sym typeface="+mn-ea"/>
              </a:rPr>
              <a:t>)</a:t>
            </a:r>
            <a:r>
              <a:rPr lang="zh-CN" altLang="en-US" dirty="0" smtClean="0">
                <a:sym typeface="+mn-ea"/>
              </a:rPr>
              <a:t>假如你是李华，你校英语协会招聘志愿者，接待来访的的外国中学生。请你写信应聘，内容包括</a:t>
            </a:r>
            <a:r>
              <a:rPr lang="en-US" altLang="zh-CN" dirty="0" smtClean="0">
                <a:sym typeface="+mn-ea"/>
              </a:rPr>
              <a:t>: 1.</a:t>
            </a:r>
            <a:r>
              <a:rPr lang="zh-CN" altLang="en-US" dirty="0" smtClean="0">
                <a:sym typeface="+mn-ea"/>
              </a:rPr>
              <a:t>口语能力</a:t>
            </a:r>
            <a:r>
              <a:rPr lang="en-US" altLang="zh-CN" dirty="0" smtClean="0">
                <a:sym typeface="+mn-ea"/>
              </a:rPr>
              <a:t>;2.</a:t>
            </a:r>
            <a:r>
              <a:rPr lang="zh-CN" altLang="en-US" dirty="0" smtClean="0">
                <a:sym typeface="+mn-ea"/>
              </a:rPr>
              <a:t>相关经验</a:t>
            </a:r>
            <a:r>
              <a:rPr lang="en-US" altLang="zh-CN" dirty="0" smtClean="0">
                <a:sym typeface="+mn-ea"/>
              </a:rPr>
              <a:t>; 3.</a:t>
            </a:r>
            <a:r>
              <a:rPr lang="zh-CN" altLang="en-US" dirty="0" smtClean="0">
                <a:sym typeface="+mn-ea"/>
              </a:rPr>
              <a:t>应聘目的。</a:t>
            </a:r>
            <a:endParaRPr lang="en-US" altLang="zh-CN" dirty="0" smtClean="0">
              <a:sym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88595"/>
            <a:ext cx="11239500" cy="6123940"/>
          </a:xfrm>
          <a:prstGeom prst="rect">
            <a:avLst/>
          </a:prstGeom>
          <a:noFill/>
        </p:spPr>
        <p:txBody>
          <a:bodyPr wrap="square" rtlCol="0" anchor="t">
            <a:spAutoFit/>
          </a:bodyPr>
          <a:lstStyle/>
          <a:p>
            <a:r>
              <a:rPr lang="zh-CN" altLang="en-US" sz="3200" dirty="0">
                <a:sym typeface="+mn-ea"/>
              </a:rPr>
              <a:t>3.</a:t>
            </a:r>
            <a:r>
              <a:rPr lang="zh-CN" altLang="en-US" sz="3200" b="1" dirty="0">
                <a:solidFill>
                  <a:schemeClr val="bg2">
                    <a:lumMod val="75000"/>
                  </a:schemeClr>
                </a:solidFill>
                <a:sym typeface="+mn-ea"/>
              </a:rPr>
              <a:t>合理拓展</a:t>
            </a:r>
            <a:r>
              <a:rPr lang="zh-CN" altLang="en-US" sz="3200" dirty="0">
                <a:sym typeface="+mn-ea"/>
              </a:rPr>
              <a:t>，这 语义连贯， 彰显思维(优秀作品评析)</a:t>
            </a:r>
            <a:endParaRPr lang="zh-CN" altLang="en-US" sz="3200" dirty="0"/>
          </a:p>
          <a:p>
            <a:r>
              <a:rPr lang="zh-CN" altLang="en-US" sz="3200" b="1" dirty="0">
                <a:solidFill>
                  <a:schemeClr val="bg2">
                    <a:lumMod val="75000"/>
                  </a:schemeClr>
                </a:solidFill>
              </a:rPr>
              <a:t>交际性拓展：借助语言支架，进行产出性思维表达。</a:t>
            </a:r>
            <a:endParaRPr lang="zh-CN" altLang="en-US" sz="3200" b="1" dirty="0">
              <a:solidFill>
                <a:schemeClr val="bg2">
                  <a:lumMod val="75000"/>
                </a:schemeClr>
              </a:solidFill>
            </a:endParaRPr>
          </a:p>
          <a:p>
            <a:r>
              <a:rPr lang="zh-CN" altLang="en-US" sz="2000" dirty="0"/>
              <a:t> </a:t>
            </a:r>
            <a:r>
              <a:rPr lang="en-US" altLang="zh-CN" sz="2000" dirty="0"/>
              <a:t>             </a:t>
            </a:r>
            <a:r>
              <a:rPr lang="zh-CN" altLang="en-US" sz="2800" b="1" dirty="0" smtClean="0">
                <a:solidFill>
                  <a:srgbClr val="00B0F0"/>
                </a:solidFill>
              </a:rPr>
              <a:t>写信</a:t>
            </a:r>
            <a:r>
              <a:rPr lang="zh-CN" altLang="en-US" sz="2800" b="1" dirty="0">
                <a:solidFill>
                  <a:srgbClr val="00B0F0"/>
                </a:solidFill>
              </a:rPr>
              <a:t>目的</a:t>
            </a:r>
            <a:r>
              <a:rPr lang="en-US" altLang="zh-CN" sz="2800" b="1" dirty="0">
                <a:solidFill>
                  <a:srgbClr val="00B0F0"/>
                </a:solidFill>
              </a:rPr>
              <a:t>/</a:t>
            </a:r>
            <a:r>
              <a:rPr lang="zh-CN" altLang="en-US" sz="2800" b="1" dirty="0">
                <a:solidFill>
                  <a:srgbClr val="00B0F0"/>
                </a:solidFill>
              </a:rPr>
              <a:t>背景信息</a:t>
            </a:r>
            <a:r>
              <a:rPr lang="en-US" altLang="zh-CN" sz="2800" b="1" dirty="0">
                <a:solidFill>
                  <a:srgbClr val="00B0F0"/>
                </a:solidFill>
              </a:rPr>
              <a:t>(</a:t>
            </a:r>
            <a:r>
              <a:rPr lang="zh-CN" altLang="en-US" sz="2800" b="1" dirty="0">
                <a:solidFill>
                  <a:srgbClr val="00B0F0"/>
                </a:solidFill>
              </a:rPr>
              <a:t>角色代入</a:t>
            </a:r>
            <a:r>
              <a:rPr lang="en-US" altLang="zh-CN" sz="2800" b="1" dirty="0">
                <a:solidFill>
                  <a:srgbClr val="00B0F0"/>
                </a:solidFill>
              </a:rPr>
              <a:t>,</a:t>
            </a:r>
            <a:r>
              <a:rPr lang="zh-CN" altLang="en-US" sz="2800" b="1" dirty="0">
                <a:solidFill>
                  <a:srgbClr val="00B0F0"/>
                </a:solidFill>
              </a:rPr>
              <a:t>第一层级信息，第一段</a:t>
            </a:r>
            <a:r>
              <a:rPr lang="zh-CN" altLang="en-US" sz="3200" b="1" dirty="0">
                <a:solidFill>
                  <a:schemeClr val="bg2">
                    <a:lumMod val="75000"/>
                  </a:schemeClr>
                </a:solidFill>
              </a:rPr>
              <a:t>两行</a:t>
            </a:r>
            <a:r>
              <a:rPr lang="en-US" altLang="zh-CN" sz="2800" b="1" dirty="0">
                <a:solidFill>
                  <a:srgbClr val="00B0F0"/>
                </a:solidFill>
              </a:rPr>
              <a:t>)</a:t>
            </a:r>
            <a:endParaRPr lang="zh-CN" altLang="en-US" sz="2800" b="1" dirty="0">
              <a:solidFill>
                <a:srgbClr val="00B0F0"/>
              </a:solidFill>
            </a:endParaRPr>
          </a:p>
          <a:p>
            <a:endParaRPr lang="en-US" altLang="zh-CN" sz="2800" b="1" dirty="0" smtClean="0"/>
          </a:p>
          <a:p>
            <a:endParaRPr lang="en-US" altLang="zh-CN" sz="2800" b="1" dirty="0" smtClean="0"/>
          </a:p>
          <a:p>
            <a:r>
              <a:rPr lang="zh-CN" altLang="en-US" sz="3600" b="1" dirty="0" smtClean="0"/>
              <a:t>01</a:t>
            </a:r>
            <a:r>
              <a:rPr lang="zh-CN" altLang="en-US" sz="3600" b="1" dirty="0">
                <a:sym typeface="+mn-ea"/>
              </a:rPr>
              <a:t>状语，</a:t>
            </a:r>
            <a:r>
              <a:rPr lang="zh-CN" altLang="en-US" sz="3600" b="1" dirty="0">
                <a:solidFill>
                  <a:srgbClr val="FFFF00"/>
                </a:solidFill>
                <a:sym typeface="+mn-ea"/>
              </a:rPr>
              <a:t>写作背景</a:t>
            </a:r>
            <a:endParaRPr lang="zh-CN" altLang="en-US" sz="3600" b="1" dirty="0">
              <a:solidFill>
                <a:srgbClr val="FFFF00"/>
              </a:solidFill>
            </a:endParaRPr>
          </a:p>
          <a:p>
            <a:endParaRPr lang="zh-CN" altLang="en-US" sz="3600" dirty="0"/>
          </a:p>
          <a:p>
            <a:r>
              <a:rPr lang="zh-CN" altLang="en-US" sz="3600" b="1" dirty="0" smtClean="0"/>
              <a:t>02  </a:t>
            </a:r>
            <a:r>
              <a:rPr lang="zh-CN" altLang="en-US" sz="3600" b="1" dirty="0" smtClean="0">
                <a:sym typeface="+mn-ea"/>
              </a:rPr>
              <a:t> I</a:t>
            </a:r>
            <a:r>
              <a:rPr lang="en-US" altLang="zh-CN" sz="3600" b="1" dirty="0" smtClean="0">
                <a:sym typeface="+mn-ea"/>
              </a:rPr>
              <a:t>’</a:t>
            </a:r>
            <a:r>
              <a:rPr lang="zh-CN" altLang="en-US" sz="3600" b="1" dirty="0" smtClean="0">
                <a:sym typeface="+mn-ea"/>
              </a:rPr>
              <a:t>m </a:t>
            </a:r>
            <a:r>
              <a:rPr lang="zh-CN" altLang="en-US" sz="3600" b="1" dirty="0">
                <a:sym typeface="+mn-ea"/>
              </a:rPr>
              <a:t>writing for / to... </a:t>
            </a:r>
            <a:r>
              <a:rPr lang="zh-CN" altLang="en-US" sz="3600" b="1" u="sng" dirty="0" smtClean="0">
                <a:solidFill>
                  <a:srgbClr val="FFFF00"/>
                </a:solidFill>
                <a:sym typeface="+mn-ea"/>
              </a:rPr>
              <a:t>写作</a:t>
            </a:r>
            <a:r>
              <a:rPr lang="zh-CN" altLang="en-US" sz="3600" b="1" u="sng" dirty="0">
                <a:solidFill>
                  <a:srgbClr val="FFFF00"/>
                </a:solidFill>
                <a:sym typeface="+mn-ea"/>
              </a:rPr>
              <a:t>体裁</a:t>
            </a:r>
            <a:endParaRPr lang="zh-CN" altLang="en-US" sz="3600" b="1" u="sng" dirty="0">
              <a:solidFill>
                <a:srgbClr val="FFFF00"/>
              </a:solidFill>
            </a:endParaRPr>
          </a:p>
          <a:p>
            <a:endParaRPr lang="zh-CN" altLang="en-US" sz="2000" dirty="0"/>
          </a:p>
          <a:p>
            <a:r>
              <a:rPr lang="zh-CN" altLang="en-US" sz="3600" b="1" dirty="0"/>
              <a:t>03</a:t>
            </a:r>
            <a:r>
              <a:rPr lang="zh-CN" altLang="en-US" sz="3600" b="1" dirty="0">
                <a:sym typeface="+mn-ea"/>
              </a:rPr>
              <a:t>with the purpose of... /for... /to...</a:t>
            </a:r>
            <a:endParaRPr lang="zh-CN" altLang="en-US" sz="3600" b="1" dirty="0"/>
          </a:p>
          <a:p>
            <a:r>
              <a:rPr lang="en-US" altLang="zh-CN" sz="3600" b="1" dirty="0">
                <a:sym typeface="+mn-ea"/>
              </a:rPr>
              <a:t>                                           </a:t>
            </a:r>
            <a:r>
              <a:rPr lang="zh-CN" altLang="en-US" sz="3600" b="1" dirty="0">
                <a:solidFill>
                  <a:srgbClr val="FFFF00"/>
                </a:solidFill>
                <a:sym typeface="+mn-ea"/>
              </a:rPr>
              <a:t>原因、目的、补充信息</a:t>
            </a:r>
            <a:endParaRPr lang="zh-CN" altLang="en-US" sz="3600" b="1" dirty="0">
              <a:solidFill>
                <a:srgbClr val="FFFF00"/>
              </a:solidFill>
            </a:endParaRPr>
          </a:p>
          <a:p>
            <a:endParaRPr lang="zh-CN" altLang="en-US" sz="2000" dirty="0"/>
          </a:p>
          <a:p>
            <a:r>
              <a:rPr lang="zh-CN" altLang="en-US" sz="2000" dirty="0"/>
              <a:t> </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blinds(horizontal)">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7" end="7"/>
                                            </p:txEl>
                                          </p:spTgt>
                                        </p:tgtEl>
                                        <p:attrNameLst>
                                          <p:attrName>style.visibility</p:attrName>
                                        </p:attrNameLst>
                                      </p:cBhvr>
                                      <p:to>
                                        <p:strVal val="visible"/>
                                      </p:to>
                                    </p:set>
                                    <p:animEffect transition="in" filter="blinds(horizontal)">
                                      <p:cBhvr>
                                        <p:cTn id="12" dur="500"/>
                                        <p:tgtEl>
                                          <p:spTgt spid="2">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blinds(horizontal)">
                                      <p:cBhvr>
                                        <p:cTn id="17" dur="500"/>
                                        <p:tgtEl>
                                          <p:spTgt spid="2">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10" end="10"/>
                                            </p:txEl>
                                          </p:spTgt>
                                        </p:tgtEl>
                                        <p:attrNameLst>
                                          <p:attrName>style.visibility</p:attrName>
                                        </p:attrNameLst>
                                      </p:cBhvr>
                                      <p:to>
                                        <p:strVal val="visible"/>
                                      </p:to>
                                    </p:set>
                                    <p:animEffect transition="in" filter="blinds(horizontal)">
                                      <p:cBhvr>
                                        <p:cTn id="20"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2715" y="188595"/>
            <a:ext cx="11969750" cy="6462395"/>
          </a:xfrm>
          <a:prstGeom prst="rect">
            <a:avLst/>
          </a:prstGeom>
          <a:noFill/>
        </p:spPr>
        <p:txBody>
          <a:bodyPr wrap="square" rtlCol="0" anchor="t">
            <a:spAutoFit/>
          </a:bodyPr>
          <a:lstStyle/>
          <a:p>
            <a:r>
              <a:rPr lang="zh-CN" altLang="en-US" sz="2800" b="1" dirty="0"/>
              <a:t>3.</a:t>
            </a:r>
            <a:r>
              <a:rPr lang="zh-CN" altLang="en-US" sz="2800" b="1" dirty="0">
                <a:solidFill>
                  <a:schemeClr val="bg2">
                    <a:lumMod val="75000"/>
                  </a:schemeClr>
                </a:solidFill>
              </a:rPr>
              <a:t>合理拓展</a:t>
            </a:r>
            <a:r>
              <a:rPr lang="zh-CN" altLang="en-US" sz="2800" b="1" dirty="0"/>
              <a:t>，</a:t>
            </a:r>
            <a:r>
              <a:rPr lang="zh-CN" altLang="en-US" sz="2800" b="1" dirty="0">
                <a:solidFill>
                  <a:srgbClr val="FFFF00"/>
                </a:solidFill>
              </a:rPr>
              <a:t>语义连贯，彰显思维(优秀作品评析)</a:t>
            </a:r>
            <a:endParaRPr lang="zh-CN" altLang="en-US" sz="2800" b="1" dirty="0">
              <a:solidFill>
                <a:srgbClr val="FFFF00"/>
              </a:solidFill>
            </a:endParaRPr>
          </a:p>
          <a:p>
            <a:r>
              <a:rPr lang="zh-CN" altLang="en-US" sz="2800" b="1" dirty="0">
                <a:solidFill>
                  <a:schemeClr val="bg2">
                    <a:lumMod val="75000"/>
                  </a:schemeClr>
                </a:solidFill>
                <a:sym typeface="+mn-ea"/>
              </a:rPr>
              <a:t>交际性拓展：借助语言支架，进行产出性思维表达</a:t>
            </a:r>
            <a:r>
              <a:rPr lang="zh-CN" altLang="en-US" sz="2800" b="1" dirty="0">
                <a:solidFill>
                  <a:srgbClr val="FF0000"/>
                </a:solidFill>
                <a:sym typeface="+mn-ea"/>
              </a:rPr>
              <a:t>。</a:t>
            </a:r>
            <a:endParaRPr lang="zh-CN" altLang="en-US" sz="2800" b="1" dirty="0">
              <a:solidFill>
                <a:srgbClr val="FF0000"/>
              </a:solidFill>
            </a:endParaRPr>
          </a:p>
          <a:p>
            <a:r>
              <a:rPr lang="zh-CN" altLang="en-US" dirty="0">
                <a:sym typeface="+mn-ea"/>
              </a:rPr>
              <a:t> </a:t>
            </a:r>
            <a:r>
              <a:rPr lang="en-US" altLang="zh-CN" dirty="0">
                <a:sym typeface="+mn-ea"/>
              </a:rPr>
              <a:t>            </a:t>
            </a:r>
            <a:r>
              <a:rPr lang="zh-CN" altLang="en-US" sz="2400" b="1" dirty="0" smtClean="0">
                <a:solidFill>
                  <a:srgbClr val="00B0F0"/>
                </a:solidFill>
                <a:sym typeface="+mn-ea"/>
              </a:rPr>
              <a:t>写信</a:t>
            </a:r>
            <a:r>
              <a:rPr lang="zh-CN" altLang="en-US" sz="2400" b="1" dirty="0">
                <a:solidFill>
                  <a:srgbClr val="00B0F0"/>
                </a:solidFill>
                <a:sym typeface="+mn-ea"/>
              </a:rPr>
              <a:t>目的</a:t>
            </a:r>
            <a:r>
              <a:rPr lang="en-US" altLang="zh-CN" sz="2400" b="1" dirty="0">
                <a:solidFill>
                  <a:srgbClr val="00B0F0"/>
                </a:solidFill>
                <a:sym typeface="+mn-ea"/>
              </a:rPr>
              <a:t>/</a:t>
            </a:r>
            <a:r>
              <a:rPr lang="zh-CN" altLang="en-US" sz="2400" b="1" dirty="0">
                <a:solidFill>
                  <a:srgbClr val="00B0F0"/>
                </a:solidFill>
                <a:sym typeface="+mn-ea"/>
              </a:rPr>
              <a:t>背景信息</a:t>
            </a:r>
            <a:r>
              <a:rPr lang="en-US" altLang="zh-CN" sz="2400" b="1" dirty="0">
                <a:solidFill>
                  <a:srgbClr val="00B0F0"/>
                </a:solidFill>
                <a:sym typeface="+mn-ea"/>
              </a:rPr>
              <a:t>(</a:t>
            </a:r>
            <a:r>
              <a:rPr lang="zh-CN" altLang="en-US" sz="2400" b="1" dirty="0">
                <a:solidFill>
                  <a:srgbClr val="00B0F0"/>
                </a:solidFill>
                <a:sym typeface="+mn-ea"/>
              </a:rPr>
              <a:t>角色代入</a:t>
            </a:r>
            <a:r>
              <a:rPr lang="en-US" altLang="zh-CN" sz="2400" b="1" dirty="0">
                <a:solidFill>
                  <a:srgbClr val="00B0F0"/>
                </a:solidFill>
                <a:sym typeface="+mn-ea"/>
              </a:rPr>
              <a:t>,</a:t>
            </a:r>
            <a:r>
              <a:rPr lang="zh-CN" altLang="en-US" sz="2400" b="1" dirty="0">
                <a:solidFill>
                  <a:srgbClr val="00B0F0"/>
                </a:solidFill>
                <a:sym typeface="+mn-ea"/>
              </a:rPr>
              <a:t>第一层级信息，第一段</a:t>
            </a:r>
            <a:r>
              <a:rPr lang="zh-CN" altLang="en-US" sz="2800" b="1" dirty="0">
                <a:solidFill>
                  <a:schemeClr val="bg2">
                    <a:lumMod val="75000"/>
                  </a:schemeClr>
                </a:solidFill>
                <a:sym typeface="+mn-ea"/>
              </a:rPr>
              <a:t>两行</a:t>
            </a:r>
            <a:r>
              <a:rPr lang="en-US" altLang="zh-CN" sz="2400" b="1" dirty="0">
                <a:solidFill>
                  <a:srgbClr val="00B0F0"/>
                </a:solidFill>
                <a:sym typeface="+mn-ea"/>
              </a:rPr>
              <a:t>)</a:t>
            </a:r>
            <a:endParaRPr lang="zh-CN" altLang="en-US" sz="2400" b="1" dirty="0">
              <a:solidFill>
                <a:srgbClr val="00B0F0"/>
              </a:solidFill>
            </a:endParaRPr>
          </a:p>
          <a:p>
            <a:endParaRPr lang="zh-CN" altLang="en-US" dirty="0"/>
          </a:p>
          <a:p>
            <a:r>
              <a:rPr lang="zh-CN" altLang="en-US" sz="3200" b="1" dirty="0"/>
              <a:t>01</a:t>
            </a:r>
            <a:endParaRPr lang="zh-CN" altLang="en-US" sz="3200" b="1" dirty="0"/>
          </a:p>
          <a:p>
            <a:r>
              <a:rPr lang="en-US" altLang="zh-CN" dirty="0">
                <a:solidFill>
                  <a:srgbClr val="FF66FF"/>
                </a:solidFill>
              </a:rPr>
              <a:t>1. </a:t>
            </a:r>
            <a:r>
              <a:rPr lang="zh-CN" altLang="en-US" dirty="0">
                <a:solidFill>
                  <a:srgbClr val="FF66FF"/>
                </a:solidFill>
              </a:rPr>
              <a:t>Learning you are recruiting volunteers to greet foreign students,</a:t>
            </a:r>
            <a:endParaRPr lang="zh-CN" altLang="en-US" dirty="0">
              <a:solidFill>
                <a:srgbClr val="FF66FF"/>
              </a:solidFill>
            </a:endParaRPr>
          </a:p>
          <a:p>
            <a:r>
              <a:rPr lang="zh-CN" altLang="en-US" dirty="0">
                <a:solidFill>
                  <a:srgbClr val="FFFF00"/>
                </a:solidFill>
              </a:rPr>
              <a:t>2</a:t>
            </a:r>
            <a:r>
              <a:rPr lang="en-US" altLang="zh-CN" dirty="0">
                <a:solidFill>
                  <a:srgbClr val="FFFF00"/>
                </a:solidFill>
              </a:rPr>
              <a:t>. </a:t>
            </a:r>
            <a:r>
              <a:rPr lang="zh-CN" altLang="en-US" dirty="0">
                <a:solidFill>
                  <a:srgbClr val="FFFF00"/>
                </a:solidFill>
              </a:rPr>
              <a:t>Hearing your departure.</a:t>
            </a:r>
            <a:endParaRPr lang="zh-CN" altLang="en-US" dirty="0">
              <a:solidFill>
                <a:srgbClr val="FFFF00"/>
              </a:solidFill>
            </a:endParaRPr>
          </a:p>
          <a:p>
            <a:r>
              <a:rPr lang="en-US" altLang="zh-CN" dirty="0">
                <a:solidFill>
                  <a:srgbClr val="92D050"/>
                </a:solidFill>
              </a:rPr>
              <a:t>3. Hearing your schedule to stay in China in the coming winter vacation,</a:t>
            </a:r>
            <a:endParaRPr lang="zh-CN" altLang="en-US" dirty="0">
              <a:solidFill>
                <a:srgbClr val="92D050"/>
              </a:solidFill>
            </a:endParaRPr>
          </a:p>
          <a:p>
            <a:r>
              <a:rPr lang="en-US" altLang="zh-CN" dirty="0">
                <a:solidFill>
                  <a:schemeClr val="bg1"/>
                </a:solidFill>
              </a:rPr>
              <a:t>4. Knowing that you’re really into learning Chinese /a lover of Chinese culture,</a:t>
            </a:r>
            <a:endParaRPr lang="zh-CN" altLang="en-US" dirty="0">
              <a:solidFill>
                <a:schemeClr val="bg1"/>
              </a:solidFill>
            </a:endParaRPr>
          </a:p>
          <a:p>
            <a:r>
              <a:rPr lang="zh-CN" altLang="en-US" sz="3200" b="1" dirty="0"/>
              <a:t>02 </a:t>
            </a:r>
            <a:endParaRPr lang="zh-CN" altLang="en-US" sz="3200" b="1" dirty="0"/>
          </a:p>
          <a:p>
            <a:r>
              <a:rPr lang="zh-CN" altLang="en-US" dirty="0">
                <a:solidFill>
                  <a:srgbClr val="FF66FF"/>
                </a:solidFill>
              </a:rPr>
              <a:t>1</a:t>
            </a:r>
            <a:r>
              <a:rPr lang="en-US" altLang="zh-CN" dirty="0">
                <a:solidFill>
                  <a:srgbClr val="FF66FF"/>
                </a:solidFill>
              </a:rPr>
              <a:t>. </a:t>
            </a:r>
            <a:r>
              <a:rPr lang="zh-CN" altLang="en-US" dirty="0">
                <a:solidFill>
                  <a:srgbClr val="FF66FF"/>
                </a:solidFill>
              </a:rPr>
              <a:t>I'm writing for the position,(申请信)</a:t>
            </a:r>
            <a:endParaRPr lang="zh-CN" altLang="en-US" dirty="0">
              <a:solidFill>
                <a:srgbClr val="FF66FF"/>
              </a:solidFill>
            </a:endParaRPr>
          </a:p>
          <a:p>
            <a:r>
              <a:rPr lang="zh-CN" altLang="en-US" dirty="0">
                <a:solidFill>
                  <a:srgbClr val="FFFF00"/>
                </a:solidFill>
              </a:rPr>
              <a:t>2</a:t>
            </a:r>
            <a:r>
              <a:rPr lang="en-US" altLang="zh-CN" dirty="0">
                <a:solidFill>
                  <a:srgbClr val="FFFF00"/>
                </a:solidFill>
              </a:rPr>
              <a:t>. </a:t>
            </a:r>
            <a:r>
              <a:rPr lang="zh-CN" altLang="en-US" dirty="0">
                <a:solidFill>
                  <a:srgbClr val="FFFF00"/>
                </a:solidFill>
              </a:rPr>
              <a:t>I'm writing to express my sincere gratitude (感谢信)</a:t>
            </a:r>
            <a:endParaRPr lang="zh-CN" altLang="en-US" dirty="0">
              <a:solidFill>
                <a:srgbClr val="FFFF00"/>
              </a:solidFill>
            </a:endParaRPr>
          </a:p>
          <a:p>
            <a:r>
              <a:rPr lang="en-US" altLang="zh-CN" dirty="0">
                <a:solidFill>
                  <a:srgbClr val="92D050"/>
                </a:solidFill>
              </a:rPr>
              <a:t>3.</a:t>
            </a:r>
            <a:r>
              <a:rPr lang="zh-CN" altLang="en-US" dirty="0">
                <a:solidFill>
                  <a:srgbClr val="92D050"/>
                </a:solidFill>
              </a:rPr>
              <a:t> l'm writing to extend my sincere invitation to you (邀清信)</a:t>
            </a:r>
            <a:endParaRPr lang="zh-CN" altLang="en-US" dirty="0">
              <a:solidFill>
                <a:srgbClr val="92D050"/>
              </a:solidFill>
            </a:endParaRPr>
          </a:p>
          <a:p>
            <a:r>
              <a:rPr lang="zh-CN" altLang="en-US" dirty="0">
                <a:solidFill>
                  <a:schemeClr val="bg1"/>
                </a:solidFill>
              </a:rPr>
              <a:t>4</a:t>
            </a:r>
            <a:r>
              <a:rPr lang="en-US" altLang="zh-CN" dirty="0">
                <a:solidFill>
                  <a:schemeClr val="bg1"/>
                </a:solidFill>
              </a:rPr>
              <a:t>. </a:t>
            </a:r>
            <a:r>
              <a:rPr lang="zh-CN" altLang="en-US" dirty="0" smtClean="0">
                <a:solidFill>
                  <a:schemeClr val="bg1"/>
                </a:solidFill>
              </a:rPr>
              <a:t>I‘m </a:t>
            </a:r>
            <a:r>
              <a:rPr lang="zh-CN" altLang="en-US" dirty="0">
                <a:solidFill>
                  <a:schemeClr val="bg1"/>
                </a:solidFill>
              </a:rPr>
              <a:t>writing to invite you to join in a Chinese Speech Contest (邀请告知信)</a:t>
            </a:r>
            <a:endParaRPr lang="zh-CN" altLang="en-US" dirty="0">
              <a:solidFill>
                <a:schemeClr val="bg1"/>
              </a:solidFill>
            </a:endParaRPr>
          </a:p>
          <a:p>
            <a:r>
              <a:rPr lang="zh-CN" altLang="en-US" sz="3200" b="1" dirty="0" smtClean="0"/>
              <a:t>03</a:t>
            </a:r>
            <a:r>
              <a:rPr lang="zh-CN" altLang="en-US" dirty="0" smtClean="0"/>
              <a:t> </a:t>
            </a:r>
            <a:endParaRPr lang="zh-CN" altLang="en-US" dirty="0"/>
          </a:p>
          <a:p>
            <a:r>
              <a:rPr lang="zh-CN" altLang="en-US" dirty="0">
                <a:solidFill>
                  <a:srgbClr val="FF66FF"/>
                </a:solidFill>
              </a:rPr>
              <a:t>1</a:t>
            </a:r>
            <a:r>
              <a:rPr lang="en-US" altLang="zh-CN" dirty="0">
                <a:solidFill>
                  <a:srgbClr val="FF66FF"/>
                </a:solidFill>
              </a:rPr>
              <a:t>. </a:t>
            </a:r>
            <a:r>
              <a:rPr lang="zh-CN" altLang="en-US" dirty="0">
                <a:solidFill>
                  <a:srgbClr val="FF66FF"/>
                </a:solidFill>
              </a:rPr>
              <a:t>with the purpose of improving my English level and accumulating experience.</a:t>
            </a:r>
            <a:endParaRPr lang="zh-CN" altLang="en-US" dirty="0">
              <a:solidFill>
                <a:srgbClr val="FF66FF"/>
              </a:solidFill>
            </a:endParaRPr>
          </a:p>
          <a:p>
            <a:r>
              <a:rPr lang="zh-CN" altLang="en-US" dirty="0">
                <a:solidFill>
                  <a:srgbClr val="FFFF00"/>
                </a:solidFill>
              </a:rPr>
              <a:t>2</a:t>
            </a:r>
            <a:r>
              <a:rPr lang="en-US" altLang="zh-CN" dirty="0">
                <a:solidFill>
                  <a:srgbClr val="FFFF00"/>
                </a:solidFill>
              </a:rPr>
              <a:t>. </a:t>
            </a:r>
            <a:r>
              <a:rPr lang="zh-CN" altLang="en-US" dirty="0">
                <a:solidFill>
                  <a:srgbClr val="FFFF00"/>
                </a:solidFill>
              </a:rPr>
              <a:t>for your generous help.</a:t>
            </a:r>
            <a:endParaRPr lang="zh-CN" altLang="en-US" dirty="0">
              <a:solidFill>
                <a:srgbClr val="FFFF00"/>
              </a:solidFill>
            </a:endParaRPr>
          </a:p>
          <a:p>
            <a:r>
              <a:rPr lang="zh-CN" altLang="en-US" dirty="0">
                <a:solidFill>
                  <a:srgbClr val="92D050"/>
                </a:solidFill>
              </a:rPr>
              <a:t>3</a:t>
            </a:r>
            <a:r>
              <a:rPr lang="en-US" altLang="zh-CN" dirty="0">
                <a:solidFill>
                  <a:srgbClr val="92D050"/>
                </a:solidFill>
              </a:rPr>
              <a:t>. </a:t>
            </a:r>
            <a:r>
              <a:rPr lang="zh-CN" altLang="en-US" dirty="0">
                <a:solidFill>
                  <a:srgbClr val="92D050"/>
                </a:solidFill>
              </a:rPr>
              <a:t>to spend the Spring Festival with my family.</a:t>
            </a:r>
            <a:endParaRPr lang="zh-CN" altLang="en-US" dirty="0">
              <a:solidFill>
                <a:srgbClr val="92D050"/>
              </a:solidFill>
            </a:endParaRPr>
          </a:p>
          <a:p>
            <a:r>
              <a:rPr lang="zh-CN" altLang="en-US" dirty="0">
                <a:solidFill>
                  <a:schemeClr val="bg1"/>
                </a:solidFill>
              </a:rPr>
              <a:t>4</a:t>
            </a:r>
            <a:r>
              <a:rPr lang="en-US" altLang="zh-CN" dirty="0">
                <a:solidFill>
                  <a:schemeClr val="bg1"/>
                </a:solidFill>
              </a:rPr>
              <a:t>. </a:t>
            </a:r>
            <a:r>
              <a:rPr lang="zh-CN" altLang="en-US" dirty="0">
                <a:solidFill>
                  <a:schemeClr val="bg1"/>
                </a:solidFill>
              </a:rPr>
              <a:t>to be hoste in our school auditorium from 2:00pm to 5:00pm on Feb.6</a:t>
            </a:r>
            <a:r>
              <a:rPr lang="en-US" altLang="zh-CN" dirty="0" err="1">
                <a:solidFill>
                  <a:schemeClr val="bg1"/>
                </a:solidFill>
              </a:rPr>
              <a:t>th</a:t>
            </a:r>
            <a:r>
              <a:rPr lang="zh-CN" altLang="en-US" dirty="0">
                <a:solidFill>
                  <a:schemeClr val="bg1"/>
                </a:solidFill>
              </a:rPr>
              <a:t>.</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0013" y="65088"/>
            <a:ext cx="5019675"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2020</a:t>
            </a:r>
            <a:r>
              <a:rPr lang="zh-CN" altLang="en-US" sz="2400" b="1" i="1">
                <a:solidFill>
                  <a:srgbClr val="FFFF00"/>
                </a:solidFill>
                <a:latin typeface="Arial" panose="020B0604020202020204" pitchFamily="34" charset="0"/>
                <a:ea typeface="宋体" panose="02010600030101010101" pitchFamily="2" charset="-122"/>
              </a:rPr>
              <a:t>学年第一学期期中杭州地区</a:t>
            </a:r>
            <a:endParaRPr lang="zh-CN" altLang="en-US"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142875" y="622300"/>
            <a:ext cx="11750675" cy="1198563"/>
          </a:xfrm>
          <a:prstGeom prst="rect">
            <a:avLst/>
          </a:prstGeom>
          <a:noFill/>
          <a:ln w="12700" cmpd="sng">
            <a:solidFill>
              <a:schemeClr val="accent2"/>
            </a:solidFill>
            <a:prstDash val="solid"/>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2400" b="1" strike="noStrike" noProof="1">
                <a:solidFill>
                  <a:schemeClr val="bg1"/>
                </a:solidFill>
              </a:rPr>
              <a:t>假定你是李华，你校将组织一场为贫困地区学生献爱心的捐助活动，请你代表学生会写一封邮件邀请你的外教</a:t>
            </a:r>
            <a:r>
              <a:rPr lang="en-US" altLang="zh-CN" sz="2400" b="1" strike="noStrike" noProof="1">
                <a:solidFill>
                  <a:schemeClr val="bg1"/>
                </a:solidFill>
              </a:rPr>
              <a:t>John</a:t>
            </a:r>
            <a:r>
              <a:rPr lang="zh-CN" altLang="en-US" sz="2400" b="1" strike="noStrike" noProof="1">
                <a:solidFill>
                  <a:schemeClr val="bg1"/>
                </a:solidFill>
              </a:rPr>
              <a:t>出席开幕式，内容包括：</a:t>
            </a:r>
            <a:endParaRPr lang="zh-CN" altLang="en-US" sz="2400" b="1" strike="noStrike" noProof="1">
              <a:solidFill>
                <a:schemeClr val="bg1"/>
              </a:solidFill>
            </a:endParaRPr>
          </a:p>
          <a:p>
            <a:pPr fontAlgn="base"/>
            <a:r>
              <a:rPr lang="en-US" altLang="zh-CN" sz="2400" b="1" strike="noStrike" noProof="1">
                <a:solidFill>
                  <a:schemeClr val="bg1"/>
                </a:solidFill>
              </a:rPr>
              <a:t>1. </a:t>
            </a:r>
            <a:r>
              <a:rPr lang="zh-CN" altLang="en-US" sz="2400" b="1" strike="noStrike" noProof="1">
                <a:solidFill>
                  <a:schemeClr val="bg1"/>
                </a:solidFill>
              </a:rPr>
              <a:t>时间、地点</a:t>
            </a:r>
            <a:r>
              <a:rPr lang="en-US" altLang="zh-CN" sz="2400" b="1" strike="noStrike" noProof="1">
                <a:solidFill>
                  <a:schemeClr val="bg1"/>
                </a:solidFill>
              </a:rPr>
              <a:t>  2. </a:t>
            </a:r>
            <a:r>
              <a:rPr lang="zh-CN" altLang="en-US" sz="2400" b="1" strike="noStrike" noProof="1">
                <a:solidFill>
                  <a:schemeClr val="bg1"/>
                </a:solidFill>
              </a:rPr>
              <a:t>活动内容</a:t>
            </a:r>
            <a:r>
              <a:rPr lang="en-US" altLang="zh-CN" sz="2400" b="1" strike="noStrike" noProof="1">
                <a:solidFill>
                  <a:schemeClr val="bg1"/>
                </a:solidFill>
              </a:rPr>
              <a:t>  3. </a:t>
            </a:r>
            <a:r>
              <a:rPr lang="zh-CN" altLang="en-US" sz="2400" b="1" strike="noStrike" noProof="1">
                <a:solidFill>
                  <a:schemeClr val="bg1"/>
                </a:solidFill>
              </a:rPr>
              <a:t>活动意义</a:t>
            </a:r>
            <a:endParaRPr lang="zh-CN" altLang="en-US" sz="2400" b="1" strike="noStrike" noProof="1">
              <a:solidFill>
                <a:schemeClr val="bg1"/>
              </a:solidFill>
            </a:endParaRPr>
          </a:p>
        </p:txBody>
      </p:sp>
      <p:sp>
        <p:nvSpPr>
          <p:cNvPr id="4" name="文本框 3"/>
          <p:cNvSpPr txBox="1"/>
          <p:nvPr/>
        </p:nvSpPr>
        <p:spPr>
          <a:xfrm>
            <a:off x="139700" y="2039938"/>
            <a:ext cx="11753850" cy="4522788"/>
          </a:xfrm>
          <a:prstGeom prst="rect">
            <a:avLst/>
          </a:prstGeom>
          <a:noFill/>
          <a:ln w="19050">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p>
            <a:pPr algn="just" fontAlgn="base"/>
            <a:r>
              <a:rPr lang="en-US" sz="2400" b="1" strike="noStrike" noProof="1">
                <a:solidFill>
                  <a:schemeClr val="bg1"/>
                </a:solidFill>
              </a:rPr>
              <a:t>Dear John,</a:t>
            </a:r>
            <a:endParaRPr lang="en-US" sz="2400" b="1" strike="noStrike" noProof="1">
              <a:solidFill>
                <a:schemeClr val="bg1"/>
              </a:solidFill>
            </a:endParaRPr>
          </a:p>
          <a:p>
            <a:pPr algn="just" fontAlgn="base"/>
            <a:r>
              <a:rPr lang="en-US" sz="2400" b="1" strike="noStrike" noProof="1">
                <a:solidFill>
                  <a:schemeClr val="bg1"/>
                </a:solidFill>
              </a:rPr>
              <a:t>    I’m writing to you on behalf of the Student Union to attend the opening ceremony of a donation campaign.</a:t>
            </a:r>
            <a:endParaRPr lang="en-US" sz="2400" b="1" strike="noStrike" noProof="1">
              <a:solidFill>
                <a:schemeClr val="bg1"/>
              </a:solidFill>
            </a:endParaRPr>
          </a:p>
          <a:p>
            <a:pPr algn="just" fontAlgn="base"/>
            <a:r>
              <a:rPr lang="en-US" sz="2400" b="1" strike="noStrike" noProof="1">
                <a:solidFill>
                  <a:schemeClr val="bg1"/>
                </a:solidFill>
              </a:rPr>
              <a:t>    Aimed at showing love to the students in poverty-stricken areas, the activity is scheduled to be launched in the stadium next Friday afternoon from 2:00 to 5:00. Firstly, a video about the life of the targeted students will be shown. Then, those present are encouraged to make a donation, ranging from money to books. Not only does it help those in need, but also it provides a platform for us to deliver our concern. </a:t>
            </a:r>
            <a:endParaRPr lang="en-US" sz="2400" b="1" strike="noStrike" noProof="1">
              <a:solidFill>
                <a:schemeClr val="bg1"/>
              </a:solidFill>
            </a:endParaRPr>
          </a:p>
          <a:p>
            <a:pPr algn="just" fontAlgn="base"/>
            <a:r>
              <a:rPr lang="en-US" sz="2400" b="1" strike="noStrike" noProof="1">
                <a:solidFill>
                  <a:schemeClr val="bg1"/>
                </a:solidFill>
              </a:rPr>
              <a:t>    Looking forward to your arrival.</a:t>
            </a:r>
            <a:endParaRPr lang="en-US" sz="2400" b="1" strike="noStrike" noProof="1">
              <a:solidFill>
                <a:schemeClr val="bg1"/>
              </a:solidFill>
            </a:endParaRPr>
          </a:p>
          <a:p>
            <a:pPr algn="r" fontAlgn="base"/>
            <a:r>
              <a:rPr lang="en-US" sz="2400" b="1" strike="noStrike" noProof="1">
                <a:solidFill>
                  <a:schemeClr val="bg1"/>
                </a:solidFill>
              </a:rPr>
              <a:t>Yours, </a:t>
            </a:r>
            <a:endParaRPr lang="en-US" sz="2400" b="1" strike="noStrike" noProof="1">
              <a:solidFill>
                <a:schemeClr val="bg1"/>
              </a:solidFill>
            </a:endParaRPr>
          </a:p>
          <a:p>
            <a:pPr algn="r" fontAlgn="base"/>
            <a:r>
              <a:rPr lang="en-US" sz="2400" b="1" strike="noStrike" noProof="1">
                <a:solidFill>
                  <a:schemeClr val="bg1"/>
                </a:solidFill>
              </a:rPr>
              <a:t>Li Hua</a:t>
            </a:r>
            <a:endParaRPr lang="en-US" sz="2400" b="1" strike="noStrike" noProof="1">
              <a:solidFill>
                <a:schemeClr val="bg1"/>
              </a:solidFill>
            </a:endParaRPr>
          </a:p>
        </p:txBody>
      </p:sp>
      <p:cxnSp>
        <p:nvCxnSpPr>
          <p:cNvPr id="5" name="直接连接符 4"/>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1"/>
      <p:bldP spid="4" grpId="0" bldLvl="0" animBg="1"/>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1775520" y="260648"/>
            <a:ext cx="8892480" cy="576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54355"/>
            <a:ext cx="9239885" cy="6123940"/>
          </a:xfrm>
          <a:prstGeom prst="rect">
            <a:avLst/>
          </a:prstGeom>
          <a:noFill/>
        </p:spPr>
        <p:txBody>
          <a:bodyPr wrap="square" rtlCol="0" anchor="t">
            <a:spAutoFit/>
          </a:bodyPr>
          <a:lstStyle/>
          <a:p>
            <a:r>
              <a:rPr lang="en-US" altLang="zh-CN" sz="2800" dirty="0" smtClean="0">
                <a:sym typeface="+mn-ea"/>
              </a:rPr>
              <a:t>  Dear  Sir/Madam</a:t>
            </a:r>
            <a:r>
              <a:rPr lang="zh-CN" altLang="en-US" sz="2800" dirty="0" smtClean="0">
                <a:sym typeface="+mn-ea"/>
              </a:rPr>
              <a:t>，</a:t>
            </a:r>
            <a:endParaRPr lang="en-US" altLang="zh-CN" sz="2800" dirty="0" smtClean="0"/>
          </a:p>
          <a:p>
            <a:r>
              <a:rPr lang="en-US" altLang="zh-CN" sz="2800" dirty="0" smtClean="0">
                <a:sym typeface="+mn-ea"/>
              </a:rPr>
              <a:t>   I am writing to apply  for the post of volunteer advertised in the school newspaper. I found this position quite  appealing and I am well qualified for the job.</a:t>
            </a:r>
            <a:endParaRPr lang="en-US" altLang="zh-CN" sz="2800" dirty="0" smtClean="0"/>
          </a:p>
          <a:p>
            <a:r>
              <a:rPr lang="en-US" altLang="zh-CN" sz="2800" dirty="0" smtClean="0">
                <a:sym typeface="+mn-ea"/>
              </a:rPr>
              <a:t>  First , I have a good  command  of spoken English, contributing to my interaction with foreign friends. Second, I have precious experience working as a volunteer for G20 so I can communicate with foreigners without any obstacle. Besides, I think it an excellent opportunity to broaden horizons and improve social skills.</a:t>
            </a:r>
            <a:endParaRPr lang="en-US" altLang="zh-CN" sz="2800" dirty="0" smtClean="0"/>
          </a:p>
          <a:p>
            <a:r>
              <a:rPr lang="en-US" altLang="zh-CN" sz="2800" dirty="0" smtClean="0">
                <a:sym typeface="+mn-ea"/>
              </a:rPr>
              <a:t>  I’d highly appreciate it if you could give me a chance. Looking forward to your reply.</a:t>
            </a:r>
            <a:endParaRPr lang="en-US" altLang="zh-CN" sz="2800" dirty="0" smtClean="0">
              <a:sym typeface="+mn-ea"/>
            </a:endParaRPr>
          </a:p>
          <a:p>
            <a:r>
              <a:rPr lang="en-US" altLang="zh-CN" sz="2800" dirty="0"/>
              <a:t>                                                                      Yours;</a:t>
            </a:r>
            <a:endParaRPr lang="en-US" altLang="zh-CN" sz="2800" dirty="0"/>
          </a:p>
          <a:p>
            <a:r>
              <a:rPr lang="en-US" altLang="zh-CN" sz="2800" dirty="0"/>
              <a:t>                                                                          Li </a:t>
            </a:r>
            <a:r>
              <a:rPr lang="en-US" altLang="zh-CN" sz="2800" dirty="0" err="1"/>
              <a:t>Hua</a:t>
            </a:r>
            <a:endParaRPr lang="en-US" altLang="zh-CN" sz="2800" dirty="0" err="1"/>
          </a:p>
        </p:txBody>
      </p:sp>
      <p:sp>
        <p:nvSpPr>
          <p:cNvPr id="3" name="文本框 2"/>
          <p:cNvSpPr txBox="1"/>
          <p:nvPr/>
        </p:nvSpPr>
        <p:spPr>
          <a:xfrm>
            <a:off x="1703512" y="188640"/>
            <a:ext cx="8676640" cy="521970"/>
          </a:xfrm>
          <a:prstGeom prst="rect">
            <a:avLst/>
          </a:prstGeom>
          <a:noFill/>
        </p:spPr>
        <p:txBody>
          <a:bodyPr wrap="square" rtlCol="0" anchor="t">
            <a:spAutoFit/>
          </a:bodyPr>
          <a:lstStyle/>
          <a:p>
            <a:r>
              <a:rPr lang="en-US" altLang="zh-CN" sz="2800" b="1" dirty="0" smtClean="0">
                <a:solidFill>
                  <a:srgbClr val="FFFF00"/>
                </a:solidFill>
              </a:rPr>
              <a:t>4.</a:t>
            </a:r>
            <a:r>
              <a:rPr lang="zh-CN" altLang="en-US" sz="2800" b="1" dirty="0" smtClean="0">
                <a:solidFill>
                  <a:srgbClr val="FFFF00"/>
                </a:solidFill>
              </a:rPr>
              <a:t>排版</a:t>
            </a:r>
            <a:r>
              <a:rPr lang="zh-CN" altLang="en-US" sz="2800" b="1" dirty="0">
                <a:solidFill>
                  <a:srgbClr val="FFFF00"/>
                </a:solidFill>
              </a:rPr>
              <a:t>考究，2018年6月高考应用文高分作文版面展示</a:t>
            </a:r>
            <a:endParaRPr lang="zh-CN" altLang="en-US" sz="2800" b="1" dirty="0">
              <a:solidFill>
                <a:srgbClr val="FFFF00"/>
              </a:solidFill>
            </a:endParaRPr>
          </a:p>
        </p:txBody>
      </p:sp>
      <p:sp>
        <p:nvSpPr>
          <p:cNvPr id="5" name="文本框 4"/>
          <p:cNvSpPr txBox="1"/>
          <p:nvPr/>
        </p:nvSpPr>
        <p:spPr>
          <a:xfrm>
            <a:off x="9372952" y="920780"/>
            <a:ext cx="1296144" cy="5077460"/>
          </a:xfrm>
          <a:prstGeom prst="rect">
            <a:avLst/>
          </a:prstGeom>
          <a:noFill/>
        </p:spPr>
        <p:txBody>
          <a:bodyPr wrap="square" rtlCol="0">
            <a:spAutoFit/>
          </a:bodyPr>
          <a:lstStyle/>
          <a:p>
            <a:r>
              <a:rPr lang="zh-CN" altLang="en-US" dirty="0">
                <a:solidFill>
                  <a:schemeClr val="bg1"/>
                </a:solidFill>
              </a:rPr>
              <a:t>正面十行</a:t>
            </a:r>
            <a:endParaRPr lang="zh-CN" altLang="en-US" dirty="0">
              <a:solidFill>
                <a:schemeClr val="bg1"/>
              </a:solidFill>
            </a:endParaRPr>
          </a:p>
          <a:p>
            <a:r>
              <a:rPr lang="zh-CN" altLang="en-US" dirty="0">
                <a:solidFill>
                  <a:schemeClr val="bg1"/>
                </a:solidFill>
              </a:rPr>
              <a:t>每行约11词。分为三段。</a:t>
            </a:r>
            <a:endParaRPr lang="zh-CN" altLang="en-US" dirty="0">
              <a:solidFill>
                <a:schemeClr val="bg1"/>
              </a:solidFill>
            </a:endParaRPr>
          </a:p>
          <a:p>
            <a:r>
              <a:rPr lang="en-US" altLang="zh-CN" dirty="0">
                <a:solidFill>
                  <a:schemeClr val="bg1"/>
                </a:solidFill>
              </a:rPr>
              <a:t>1.</a:t>
            </a:r>
            <a:r>
              <a:rPr lang="zh-CN" altLang="en-US" dirty="0">
                <a:solidFill>
                  <a:schemeClr val="bg1"/>
                </a:solidFill>
              </a:rPr>
              <a:t>写信背景和目的（</a:t>
            </a:r>
            <a:r>
              <a:rPr lang="en-US" altLang="zh-CN" dirty="0">
                <a:solidFill>
                  <a:schemeClr val="bg1"/>
                </a:solidFill>
              </a:rPr>
              <a:t>2-3</a:t>
            </a:r>
            <a:r>
              <a:rPr lang="zh-CN" altLang="en-US" dirty="0">
                <a:solidFill>
                  <a:schemeClr val="bg1"/>
                </a:solidFill>
              </a:rPr>
              <a:t>行）。</a:t>
            </a:r>
            <a:r>
              <a:rPr lang="en-US" altLang="zh-CN" dirty="0">
                <a:solidFill>
                  <a:schemeClr val="bg1"/>
                </a:solidFill>
              </a:rPr>
              <a:t>2.</a:t>
            </a:r>
            <a:r>
              <a:rPr lang="zh-CN" altLang="en-US" dirty="0">
                <a:solidFill>
                  <a:schemeClr val="bg1"/>
                </a:solidFill>
              </a:rPr>
              <a:t>主要内容</a:t>
            </a:r>
            <a:endParaRPr lang="zh-CN" altLang="en-US" dirty="0">
              <a:solidFill>
                <a:schemeClr val="bg1"/>
              </a:solidFill>
            </a:endParaRPr>
          </a:p>
          <a:p>
            <a:r>
              <a:rPr lang="zh-CN" altLang="en-US" dirty="0">
                <a:solidFill>
                  <a:schemeClr val="bg1"/>
                </a:solidFill>
              </a:rPr>
              <a:t>（一般三个要点</a:t>
            </a:r>
            <a:r>
              <a:rPr lang="zh-CN" altLang="en-US" dirty="0">
                <a:solidFill>
                  <a:schemeClr val="bg1"/>
                </a:solidFill>
                <a:sym typeface="+mn-ea"/>
              </a:rPr>
              <a:t>）（</a:t>
            </a:r>
            <a:r>
              <a:rPr lang="en-US" altLang="zh-CN" dirty="0">
                <a:solidFill>
                  <a:schemeClr val="bg1"/>
                </a:solidFill>
                <a:sym typeface="+mn-ea"/>
              </a:rPr>
              <a:t>5-6</a:t>
            </a:r>
            <a:r>
              <a:rPr lang="zh-CN" altLang="en-US" dirty="0">
                <a:solidFill>
                  <a:schemeClr val="bg1"/>
                </a:solidFill>
                <a:sym typeface="+mn-ea"/>
              </a:rPr>
              <a:t>行）</a:t>
            </a:r>
            <a:r>
              <a:rPr lang="zh-CN" altLang="en-US" dirty="0">
                <a:solidFill>
                  <a:schemeClr val="bg1"/>
                </a:solidFill>
              </a:rPr>
              <a:t>。</a:t>
            </a:r>
            <a:r>
              <a:rPr lang="en-US" altLang="zh-CN" dirty="0">
                <a:solidFill>
                  <a:schemeClr val="bg1"/>
                </a:solidFill>
              </a:rPr>
              <a:t>3. </a:t>
            </a:r>
            <a:r>
              <a:rPr lang="zh-CN" altLang="en-US" dirty="0">
                <a:solidFill>
                  <a:schemeClr val="bg1"/>
                </a:solidFill>
              </a:rPr>
              <a:t>结束语表达愿望（</a:t>
            </a:r>
            <a:r>
              <a:rPr lang="en-US" altLang="zh-CN" dirty="0">
                <a:solidFill>
                  <a:schemeClr val="bg1"/>
                </a:solidFill>
              </a:rPr>
              <a:t>2</a:t>
            </a:r>
            <a:r>
              <a:rPr lang="zh-CN" altLang="en-US" dirty="0">
                <a:solidFill>
                  <a:schemeClr val="bg1"/>
                </a:solidFill>
              </a:rPr>
              <a:t>行）共计13到14行。注意排版，段落清晰</a:t>
            </a:r>
            <a:endParaRPr lang="zh-CN" altLang="en-US" dirty="0">
              <a:solidFill>
                <a:schemeClr val="bg1"/>
              </a:solidFill>
            </a:endParaRPr>
          </a:p>
        </p:txBody>
      </p:sp>
      <p:sp>
        <p:nvSpPr>
          <p:cNvPr id="6" name="文本框 5"/>
          <p:cNvSpPr txBox="1"/>
          <p:nvPr/>
        </p:nvSpPr>
        <p:spPr>
          <a:xfrm>
            <a:off x="10803255" y="920651"/>
            <a:ext cx="1270635" cy="5015865"/>
          </a:xfrm>
          <a:prstGeom prst="rect">
            <a:avLst/>
          </a:prstGeom>
          <a:noFill/>
        </p:spPr>
        <p:txBody>
          <a:bodyPr wrap="square" rtlCol="0">
            <a:spAutoFit/>
          </a:bodyPr>
          <a:lstStyle/>
          <a:p>
            <a:r>
              <a:rPr lang="zh-CN" altLang="en-US" sz="2000" b="1" dirty="0" smtClean="0">
                <a:solidFill>
                  <a:schemeClr val="bg2">
                    <a:lumMod val="75000"/>
                  </a:schemeClr>
                </a:solidFill>
                <a:sym typeface="+mn-ea"/>
              </a:rPr>
              <a:t>假如你是李华，你校英语协会招聘志愿者，接待来访的的外国中学生。请你写信应聘，内容包括</a:t>
            </a:r>
            <a:r>
              <a:rPr lang="en-US" altLang="zh-CN" sz="2000" b="1" dirty="0" smtClean="0">
                <a:solidFill>
                  <a:schemeClr val="bg2">
                    <a:lumMod val="75000"/>
                  </a:schemeClr>
                </a:solidFill>
                <a:sym typeface="+mn-ea"/>
              </a:rPr>
              <a:t>: </a:t>
            </a:r>
            <a:endParaRPr lang="en-US" altLang="zh-CN" sz="2000" b="1" dirty="0" smtClean="0">
              <a:solidFill>
                <a:schemeClr val="bg2">
                  <a:lumMod val="75000"/>
                </a:schemeClr>
              </a:solidFill>
              <a:sym typeface="+mn-ea"/>
            </a:endParaRPr>
          </a:p>
          <a:p>
            <a:r>
              <a:rPr lang="en-US" altLang="zh-CN" sz="2000" b="1" dirty="0" smtClean="0">
                <a:solidFill>
                  <a:schemeClr val="bg2">
                    <a:lumMod val="75000"/>
                  </a:schemeClr>
                </a:solidFill>
                <a:sym typeface="+mn-ea"/>
              </a:rPr>
              <a:t>1.</a:t>
            </a:r>
            <a:r>
              <a:rPr lang="zh-CN" altLang="en-US" sz="2000" b="1" dirty="0" smtClean="0">
                <a:solidFill>
                  <a:schemeClr val="bg2">
                    <a:lumMod val="75000"/>
                  </a:schemeClr>
                </a:solidFill>
                <a:sym typeface="+mn-ea"/>
              </a:rPr>
              <a:t>口语能力</a:t>
            </a:r>
            <a:r>
              <a:rPr lang="en-US" altLang="zh-CN" sz="2000" b="1" dirty="0" smtClean="0">
                <a:solidFill>
                  <a:schemeClr val="bg2">
                    <a:lumMod val="75000"/>
                  </a:schemeClr>
                </a:solidFill>
                <a:sym typeface="+mn-ea"/>
              </a:rPr>
              <a:t>;</a:t>
            </a:r>
            <a:endParaRPr lang="en-US" altLang="zh-CN" sz="2000" b="1" dirty="0" smtClean="0">
              <a:solidFill>
                <a:schemeClr val="bg2">
                  <a:lumMod val="75000"/>
                </a:schemeClr>
              </a:solidFill>
              <a:sym typeface="+mn-ea"/>
            </a:endParaRPr>
          </a:p>
          <a:p>
            <a:r>
              <a:rPr lang="en-US" altLang="zh-CN" sz="2000" b="1" dirty="0" smtClean="0">
                <a:solidFill>
                  <a:schemeClr val="bg2">
                    <a:lumMod val="75000"/>
                  </a:schemeClr>
                </a:solidFill>
                <a:sym typeface="+mn-ea"/>
              </a:rPr>
              <a:t>2.</a:t>
            </a:r>
            <a:r>
              <a:rPr lang="zh-CN" altLang="en-US" sz="2000" b="1" dirty="0" smtClean="0">
                <a:solidFill>
                  <a:schemeClr val="bg2">
                    <a:lumMod val="75000"/>
                  </a:schemeClr>
                </a:solidFill>
                <a:sym typeface="+mn-ea"/>
              </a:rPr>
              <a:t>相关经验</a:t>
            </a:r>
            <a:r>
              <a:rPr lang="en-US" altLang="zh-CN" sz="2000" b="1" dirty="0" smtClean="0">
                <a:solidFill>
                  <a:schemeClr val="bg2">
                    <a:lumMod val="75000"/>
                  </a:schemeClr>
                </a:solidFill>
                <a:sym typeface="+mn-ea"/>
              </a:rPr>
              <a:t>; 3.</a:t>
            </a:r>
            <a:r>
              <a:rPr lang="zh-CN" altLang="en-US" sz="2000" b="1" dirty="0" smtClean="0">
                <a:solidFill>
                  <a:schemeClr val="bg2">
                    <a:lumMod val="75000"/>
                  </a:schemeClr>
                </a:solidFill>
                <a:sym typeface="+mn-ea"/>
              </a:rPr>
              <a:t>应聘目的</a:t>
            </a:r>
            <a:r>
              <a:rPr lang="zh-CN" altLang="en-US" sz="2000" dirty="0" smtClean="0">
                <a:solidFill>
                  <a:schemeClr val="bg2">
                    <a:lumMod val="75000"/>
                  </a:schemeClr>
                </a:solidFill>
                <a:sym typeface="+mn-ea"/>
              </a:rPr>
              <a:t>。</a:t>
            </a:r>
            <a:endParaRPr lang="zh-CN" altLang="en-US" sz="2000" dirty="0" smtClean="0">
              <a:solidFill>
                <a:schemeClr val="bg2">
                  <a:lumMod val="75000"/>
                </a:schemeClr>
              </a:solidFill>
              <a:sym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cstate="print"/>
          <a:srcRect/>
          <a:stretch>
            <a:fillRect/>
          </a:stretch>
        </p:blipFill>
        <p:spPr bwMode="auto">
          <a:xfrm>
            <a:off x="1847528" y="260648"/>
            <a:ext cx="7848872" cy="58344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15" y="390525"/>
            <a:ext cx="9018905" cy="6985635"/>
          </a:xfrm>
          <a:prstGeom prst="rect">
            <a:avLst/>
          </a:prstGeom>
          <a:noFill/>
        </p:spPr>
        <p:txBody>
          <a:bodyPr wrap="square" rtlCol="0" anchor="t">
            <a:spAutoFit/>
          </a:bodyPr>
          <a:lstStyle/>
          <a:p>
            <a:r>
              <a:rPr lang="zh-CN" altLang="en-US" sz="2800" dirty="0">
                <a:latin typeface="Times New Roman" panose="02020603050405020304" charset="0"/>
                <a:cs typeface="Times New Roman" panose="02020603050405020304" charset="0"/>
                <a:sym typeface="+mn-ea"/>
              </a:rPr>
              <a:t>Dear Alex,</a:t>
            </a:r>
            <a:endParaRPr lang="zh-CN" altLang="en-US" sz="2800" dirty="0">
              <a:solidFill>
                <a:schemeClr val="tx1"/>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Hearing your depart</a:t>
            </a:r>
            <a:r>
              <a:rPr lang="en-US" altLang="zh-CN" sz="2800" dirty="0">
                <a:latin typeface="Times New Roman" panose="02020603050405020304" charset="0"/>
                <a:cs typeface="Times New Roman" panose="02020603050405020304" charset="0"/>
                <a:sym typeface="+mn-ea"/>
              </a:rPr>
              <a:t>u</a:t>
            </a:r>
            <a:r>
              <a:rPr lang="zh-CN" altLang="en-US" sz="2800" dirty="0">
                <a:latin typeface="Times New Roman" panose="02020603050405020304" charset="0"/>
                <a:cs typeface="Times New Roman" panose="02020603050405020304" charset="0"/>
                <a:sym typeface="+mn-ea"/>
              </a:rPr>
              <a:t>re</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 I'm writing to express my sincere gratitude for your relentless</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不间断的</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 help for me.</a:t>
            </a:r>
            <a:endParaRPr lang="zh-CN" altLang="en-US" sz="2800" dirty="0">
              <a:solidFill>
                <a:schemeClr val="tx1"/>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Last year has witnessed my harvest in English. When </a:t>
            </a:r>
            <a:r>
              <a:rPr lang="en-US" altLang="zh-CN" sz="2800" dirty="0">
                <a:latin typeface="Times New Roman" panose="02020603050405020304" charset="0"/>
                <a:cs typeface="Times New Roman" panose="02020603050405020304" charset="0"/>
                <a:sym typeface="+mn-ea"/>
              </a:rPr>
              <a:t>I </a:t>
            </a:r>
            <a:r>
              <a:rPr lang="zh-CN" altLang="en-US" sz="2800" dirty="0">
                <a:latin typeface="Times New Roman" panose="02020603050405020304" charset="0"/>
                <a:cs typeface="Times New Roman" panose="02020603050405020304" charset="0"/>
                <a:sym typeface="+mn-ea"/>
              </a:rPr>
              <a:t>was messed up with all the lan</a:t>
            </a:r>
            <a:r>
              <a:rPr lang="en-US" altLang="zh-CN" sz="2800" dirty="0">
                <a:latin typeface="Times New Roman" panose="02020603050405020304" charset="0"/>
                <a:cs typeface="Times New Roman" panose="02020603050405020304" charset="0"/>
                <a:sym typeface="+mn-ea"/>
              </a:rPr>
              <a:t>g</a:t>
            </a:r>
            <a:r>
              <a:rPr lang="zh-CN" altLang="en-US" sz="2800" dirty="0">
                <a:latin typeface="Times New Roman" panose="02020603050405020304" charset="0"/>
                <a:cs typeface="Times New Roman" panose="02020603050405020304" charset="0"/>
                <a:sym typeface="+mn-ea"/>
              </a:rPr>
              <a:t>uage obstacles, its your patience and guidance th</a:t>
            </a:r>
            <a:r>
              <a:rPr lang="en-US" altLang="zh-CN" sz="2800" dirty="0">
                <a:latin typeface="Times New Roman" panose="02020603050405020304" charset="0"/>
                <a:cs typeface="Times New Roman" panose="02020603050405020304" charset="0"/>
                <a:sym typeface="+mn-ea"/>
              </a:rPr>
              <a:t>at </a:t>
            </a:r>
            <a:r>
              <a:rPr lang="zh-CN" altLang="en-US" sz="2800" dirty="0">
                <a:latin typeface="Times New Roman" panose="02020603050405020304" charset="0"/>
                <a:cs typeface="Times New Roman" panose="02020603050405020304" charset="0"/>
                <a:sym typeface="+mn-ea"/>
              </a:rPr>
              <a:t>enlighten</a:t>
            </a:r>
            <a:r>
              <a:rPr lang="en-US" altLang="zh-CN" sz="2800" dirty="0" err="1">
                <a:latin typeface="Times New Roman" panose="02020603050405020304" charset="0"/>
                <a:cs typeface="Times New Roman" panose="02020603050405020304" charset="0"/>
                <a:sym typeface="+mn-ea"/>
              </a:rPr>
              <a:t>ed</a:t>
            </a:r>
            <a:r>
              <a:rPr lang="zh-CN" altLang="en-US" sz="2800" dirty="0">
                <a:latin typeface="Times New Roman" panose="02020603050405020304" charset="0"/>
                <a:cs typeface="Times New Roman" panose="02020603050405020304" charset="0"/>
                <a:sym typeface="+mn-ea"/>
              </a:rPr>
              <a:t> me. Besides, you always offered to revise the language style of my writing practice, </a:t>
            </a:r>
            <a:r>
              <a:rPr lang="en-US" altLang="zh-CN" sz="2800" dirty="0">
                <a:latin typeface="Times New Roman" panose="02020603050405020304" charset="0"/>
                <a:cs typeface="Times New Roman" panose="02020603050405020304" charset="0"/>
                <a:sym typeface="+mn-ea"/>
              </a:rPr>
              <a:t>w</a:t>
            </a:r>
            <a:r>
              <a:rPr lang="zh-CN" altLang="en-US" sz="2800" dirty="0">
                <a:latin typeface="Times New Roman" panose="02020603050405020304" charset="0"/>
                <a:cs typeface="Times New Roman" panose="02020603050405020304" charset="0"/>
                <a:sym typeface="+mn-ea"/>
              </a:rPr>
              <a:t>hic</a:t>
            </a:r>
            <a:r>
              <a:rPr lang="en-US" altLang="zh-CN" sz="2800" dirty="0">
                <a:latin typeface="Times New Roman" panose="02020603050405020304" charset="0"/>
                <a:cs typeface="Times New Roman" panose="02020603050405020304" charset="0"/>
                <a:sym typeface="+mn-ea"/>
              </a:rPr>
              <a:t>h</a:t>
            </a:r>
            <a:r>
              <a:rPr lang="zh-CN" altLang="en-US" sz="2800" dirty="0">
                <a:latin typeface="Times New Roman" panose="02020603050405020304" charset="0"/>
                <a:cs typeface="Times New Roman" panose="02020603050405020304" charset="0"/>
                <a:sym typeface="+mn-ea"/>
              </a:rPr>
              <a:t> enab</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led me to savour a </a:t>
            </a:r>
            <a:r>
              <a:rPr lang="zh-CN" altLang="en-US" sz="2800" dirty="0" smtClean="0">
                <a:latin typeface="Times New Roman" panose="02020603050405020304" charset="0"/>
                <a:cs typeface="Times New Roman" panose="02020603050405020304" charset="0"/>
                <a:sym typeface="+mn-ea"/>
              </a:rPr>
              <a:t>dip </a:t>
            </a:r>
            <a:r>
              <a:rPr lang="en-US" altLang="zh-CN" sz="2800" dirty="0" smtClean="0">
                <a:latin typeface="Times New Roman" panose="02020603050405020304" charset="0"/>
                <a:cs typeface="Times New Roman" panose="02020603050405020304" charset="0"/>
                <a:sym typeface="+mn-ea"/>
              </a:rPr>
              <a:t>of</a:t>
            </a:r>
            <a:r>
              <a:rPr lang="zh-CN" altLang="en-US" sz="2800" dirty="0" smtClean="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authentic Eng</a:t>
            </a:r>
            <a:r>
              <a:rPr lang="en-US" altLang="zh-CN" sz="2800" dirty="0" err="1">
                <a:latin typeface="Times New Roman" panose="02020603050405020304" charset="0"/>
                <a:cs typeface="Times New Roman" panose="02020603050405020304" charset="0"/>
                <a:sym typeface="+mn-ea"/>
              </a:rPr>
              <a:t>lish</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 knowledge</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With</a:t>
            </a:r>
            <a:r>
              <a:rPr lang="en-US" altLang="zh-CN" sz="2800" dirty="0">
                <a:latin typeface="Times New Roman" panose="02020603050405020304" charset="0"/>
                <a:cs typeface="Times New Roman" panose="02020603050405020304" charset="0"/>
                <a:sym typeface="+mn-ea"/>
              </a:rPr>
              <a:t> c</a:t>
            </a:r>
            <a:r>
              <a:rPr lang="zh-CN" altLang="en-US" sz="2800" dirty="0">
                <a:latin typeface="Times New Roman" panose="02020603050405020304" charset="0"/>
                <a:cs typeface="Times New Roman" panose="02020603050405020304" charset="0"/>
                <a:sym typeface="+mn-ea"/>
              </a:rPr>
              <a:t>ross-cu</a:t>
            </a:r>
            <a:r>
              <a:rPr lang="en-US" altLang="zh-CN" sz="2800" dirty="0">
                <a:latin typeface="Times New Roman" panose="02020603050405020304" charset="0"/>
                <a:cs typeface="Times New Roman" panose="02020603050405020304" charset="0"/>
                <a:sym typeface="+mn-ea"/>
              </a:rPr>
              <a:t>l</a:t>
            </a:r>
            <a:r>
              <a:rPr lang="zh-CN" altLang="en-US" sz="2800" dirty="0">
                <a:latin typeface="Times New Roman" panose="02020603050405020304" charset="0"/>
                <a:cs typeface="Times New Roman" panose="02020603050405020304" charset="0"/>
                <a:sym typeface="+mn-ea"/>
              </a:rPr>
              <a:t>tura</a:t>
            </a:r>
            <a:r>
              <a:rPr lang="en-US" altLang="zh-CN" sz="2800" dirty="0">
                <a:latin typeface="Times New Roman" panose="02020603050405020304" charset="0"/>
                <a:cs typeface="Times New Roman" panose="02020603050405020304" charset="0"/>
                <a:sym typeface="+mn-ea"/>
              </a:rPr>
              <a:t>l </a:t>
            </a:r>
            <a:r>
              <a:rPr lang="zh-CN" altLang="en-US" sz="2800" dirty="0">
                <a:latin typeface="Times New Roman" panose="02020603050405020304" charset="0"/>
                <a:cs typeface="Times New Roman" panose="02020603050405020304" charset="0"/>
                <a:sym typeface="+mn-ea"/>
              </a:rPr>
              <a:t>notions and vision</a:t>
            </a:r>
            <a:r>
              <a:rPr lang="en-US" altLang="zh-CN" sz="2800" dirty="0">
                <a:latin typeface="Times New Roman" panose="02020603050405020304" charset="0"/>
                <a:cs typeface="Times New Roman" panose="02020603050405020304" charset="0"/>
                <a:sym typeface="+mn-ea"/>
              </a:rPr>
              <a:t>s</a:t>
            </a:r>
            <a:r>
              <a:rPr lang="zh-CN" altLang="en-US" sz="2800" dirty="0">
                <a:latin typeface="Times New Roman" panose="02020603050405020304" charset="0"/>
                <a:cs typeface="Times New Roman" panose="02020603050405020304" charset="0"/>
                <a:sym typeface="+mn-ea"/>
              </a:rPr>
              <a:t> being exchanged</a:t>
            </a:r>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my </a:t>
            </a:r>
            <a:r>
              <a:rPr lang="en-US" altLang="zh-CN" sz="2800" dirty="0">
                <a:latin typeface="Times New Roman" panose="02020603050405020304" charset="0"/>
                <a:cs typeface="Times New Roman" panose="02020603050405020304" charset="0"/>
                <a:sym typeface="+mn-ea"/>
              </a:rPr>
              <a:t>knowledge scope</a:t>
            </a:r>
            <a:r>
              <a:rPr lang="zh-CN" altLang="en-US" sz="2800" dirty="0">
                <a:latin typeface="Times New Roman" panose="02020603050405020304" charset="0"/>
                <a:cs typeface="Times New Roman" panose="02020603050405020304" charset="0"/>
                <a:sym typeface="+mn-ea"/>
              </a:rPr>
              <a:t> was enriche</a:t>
            </a:r>
            <a:r>
              <a:rPr lang="en-US" altLang="zh-CN" sz="2800" dirty="0">
                <a:latin typeface="Times New Roman" panose="02020603050405020304" charset="0"/>
                <a:cs typeface="Times New Roman" panose="02020603050405020304" charset="0"/>
                <a:sym typeface="+mn-ea"/>
              </a:rPr>
              <a:t>d</a:t>
            </a:r>
            <a:r>
              <a:rPr lang="zh-CN" altLang="en-US" sz="2800" dirty="0">
                <a:latin typeface="Times New Roman" panose="02020603050405020304" charset="0"/>
                <a:cs typeface="Times New Roman" panose="02020603050405020304" charset="0"/>
                <a:sym typeface="+mn-ea"/>
              </a:rPr>
              <a:t> </a:t>
            </a:r>
            <a:r>
              <a:rPr lang="en-US" altLang="zh-CN" sz="2800" dirty="0">
                <a:latin typeface="Times New Roman" panose="02020603050405020304" charset="0"/>
                <a:cs typeface="Times New Roman" panose="02020603050405020304" charset="0"/>
                <a:sym typeface="+mn-ea"/>
              </a:rPr>
              <a:t>a</a:t>
            </a:r>
            <a:r>
              <a:rPr lang="zh-CN" altLang="en-US" sz="2800" dirty="0">
                <a:latin typeface="Times New Roman" panose="02020603050405020304" charset="0"/>
                <a:cs typeface="Times New Roman" panose="02020603050405020304" charset="0"/>
                <a:sym typeface="+mn-ea"/>
              </a:rPr>
              <a:t>nd our </a:t>
            </a:r>
            <a:r>
              <a:rPr lang="en-US" altLang="zh-CN" sz="2800" dirty="0" err="1">
                <a:latin typeface="Times New Roman" panose="02020603050405020304" charset="0"/>
                <a:cs typeface="Times New Roman" panose="02020603050405020304" charset="0"/>
                <a:sym typeface="+mn-ea"/>
              </a:rPr>
              <a:t>fri</a:t>
            </a:r>
            <a:r>
              <a:rPr lang="zh-CN" altLang="en-US" sz="2800" dirty="0">
                <a:latin typeface="Times New Roman" panose="02020603050405020304" charset="0"/>
                <a:cs typeface="Times New Roman" panose="02020603050405020304" charset="0"/>
                <a:sym typeface="+mn-ea"/>
              </a:rPr>
              <a:t>endship has been flourishing!</a:t>
            </a:r>
            <a:endParaRPr lang="zh-CN" altLang="en-US" sz="2800" dirty="0">
              <a:solidFill>
                <a:schemeClr val="tx1"/>
              </a:solidFill>
              <a:latin typeface="Times New Roman" panose="02020603050405020304" charset="0"/>
              <a:cs typeface="Times New Roman" panose="02020603050405020304" charset="0"/>
            </a:endParaRPr>
          </a:p>
          <a:p>
            <a:r>
              <a:rPr lang="en-US" altLang="zh-CN" sz="2800" dirty="0">
                <a:latin typeface="Times New Roman" panose="02020603050405020304" charset="0"/>
                <a:cs typeface="Times New Roman" panose="02020603050405020304" charset="0"/>
                <a:sym typeface="+mn-ea"/>
              </a:rPr>
              <a:t>  </a:t>
            </a:r>
            <a:r>
              <a:rPr lang="zh-CN" altLang="en-US" sz="2800" dirty="0">
                <a:latin typeface="Times New Roman" panose="02020603050405020304" charset="0"/>
                <a:cs typeface="Times New Roman" panose="02020603050405020304" charset="0"/>
                <a:sym typeface="+mn-ea"/>
              </a:rPr>
              <a:t>Attached </a:t>
            </a:r>
            <a:r>
              <a:rPr lang="en-US" altLang="zh-CN" sz="2800" dirty="0" smtClean="0">
                <a:latin typeface="Times New Roman" panose="02020603050405020304" charset="0"/>
                <a:cs typeface="Times New Roman" panose="02020603050405020304" charset="0"/>
                <a:sym typeface="+mn-ea"/>
              </a:rPr>
              <a:t>to </a:t>
            </a:r>
            <a:r>
              <a:rPr lang="zh-CN" altLang="en-US" sz="2800" dirty="0" smtClean="0">
                <a:latin typeface="Times New Roman" panose="02020603050405020304" charset="0"/>
                <a:cs typeface="Times New Roman" panose="02020603050405020304" charset="0"/>
                <a:sym typeface="+mn-ea"/>
              </a:rPr>
              <a:t>the </a:t>
            </a:r>
            <a:r>
              <a:rPr lang="zh-CN" altLang="en-US" sz="2800" dirty="0">
                <a:latin typeface="Times New Roman" panose="02020603050405020304" charset="0"/>
                <a:cs typeface="Times New Roman" panose="02020603050405020304" charset="0"/>
                <a:sym typeface="+mn-ea"/>
              </a:rPr>
              <a:t>letter is an auspicious（吉祥的</a:t>
            </a:r>
            <a:r>
              <a:rPr lang="en-US" altLang="zh-CN" sz="2800" dirty="0">
                <a:latin typeface="Times New Roman" panose="02020603050405020304" charset="0"/>
                <a:cs typeface="Times New Roman" panose="02020603050405020304" charset="0"/>
                <a:sym typeface="+mn-ea"/>
              </a:rPr>
              <a:t>)</a:t>
            </a:r>
            <a:r>
              <a:rPr lang="zh-CN" altLang="en-US" sz="2800" dirty="0">
                <a:latin typeface="Times New Roman" panose="02020603050405020304" charset="0"/>
                <a:cs typeface="Times New Roman" panose="02020603050405020304" charset="0"/>
                <a:sym typeface="+mn-ea"/>
              </a:rPr>
              <a:t> Chinese knot. M</a:t>
            </a:r>
            <a:r>
              <a:rPr lang="en-US" altLang="zh-CN" sz="2800" dirty="0">
                <a:latin typeface="Times New Roman" panose="02020603050405020304" charset="0"/>
                <a:cs typeface="Times New Roman" panose="02020603050405020304" charset="0"/>
                <a:sym typeface="+mn-ea"/>
              </a:rPr>
              <a:t>a</a:t>
            </a:r>
            <a:r>
              <a:rPr lang="zh-CN" altLang="en-US" sz="2800" dirty="0">
                <a:latin typeface="Times New Roman" panose="02020603050405020304" charset="0"/>
                <a:cs typeface="Times New Roman" panose="02020603050405020304" charset="0"/>
                <a:sym typeface="+mn-ea"/>
              </a:rPr>
              <a:t>y </a:t>
            </a:r>
            <a:r>
              <a:rPr lang="en-US" altLang="zh-CN" sz="2800" dirty="0">
                <a:latin typeface="Times New Roman" panose="02020603050405020304" charset="0"/>
                <a:cs typeface="Times New Roman" panose="02020603050405020304" charset="0"/>
                <a:sym typeface="+mn-ea"/>
              </a:rPr>
              <a:t>e</a:t>
            </a:r>
            <a:r>
              <a:rPr lang="zh-CN" altLang="en-US" sz="2800" dirty="0">
                <a:latin typeface="Times New Roman" panose="02020603050405020304" charset="0"/>
                <a:cs typeface="Times New Roman" panose="02020603050405020304" charset="0"/>
                <a:sym typeface="+mn-ea"/>
              </a:rPr>
              <a:t>very moment full of joy on your new stage of life!</a:t>
            </a:r>
            <a:r>
              <a:rPr lang="en-US" altLang="zh-CN" sz="2800" dirty="0">
                <a:latin typeface="Times New Roman" panose="02020603050405020304" charset="0"/>
                <a:cs typeface="Times New Roman" panose="02020603050405020304" charset="0"/>
                <a:sym typeface="+mn-ea"/>
              </a:rPr>
              <a:t>                                                        </a:t>
            </a:r>
            <a:endParaRPr lang="en-US" altLang="zh-CN" sz="2800" dirty="0">
              <a:latin typeface="Times New Roman" panose="02020603050405020304" charset="0"/>
              <a:cs typeface="Times New Roman" panose="02020603050405020304" charset="0"/>
              <a:sym typeface="+mn-ea"/>
            </a:endParaRPr>
          </a:p>
          <a:p>
            <a:r>
              <a:rPr lang="en-US" altLang="zh-CN" sz="2800" dirty="0">
                <a:latin typeface="Times New Roman" panose="02020603050405020304" charset="0"/>
                <a:cs typeface="Times New Roman" panose="02020603050405020304" charset="0"/>
                <a:sym typeface="+mn-ea"/>
              </a:rPr>
              <a:t>                                                                       Yours,</a:t>
            </a:r>
            <a:endParaRPr lang="en-US" altLang="zh-CN" sz="2800" dirty="0">
              <a:latin typeface="Times New Roman" panose="02020603050405020304" charset="0"/>
              <a:cs typeface="Times New Roman" panose="02020603050405020304" charset="0"/>
              <a:sym typeface="+mn-ea"/>
            </a:endParaRPr>
          </a:p>
          <a:p>
            <a:r>
              <a:rPr lang="en-US" altLang="zh-CN" sz="2800" dirty="0">
                <a:latin typeface="Times New Roman" panose="02020603050405020304" charset="0"/>
                <a:cs typeface="Times New Roman" panose="02020603050405020304" charset="0"/>
                <a:sym typeface="+mn-ea"/>
              </a:rPr>
              <a:t>                                                                        Li Hua</a:t>
            </a:r>
            <a:endParaRPr lang="zh-CN" altLang="en-US" sz="2800" dirty="0">
              <a:solidFill>
                <a:schemeClr val="tx1"/>
              </a:solidFill>
              <a:latin typeface="Times New Roman" panose="02020603050405020304" charset="0"/>
              <a:cs typeface="Times New Roman" panose="02020603050405020304" charset="0"/>
            </a:endParaRPr>
          </a:p>
          <a:p>
            <a:r>
              <a:rPr lang="zh-CN" altLang="en-US" sz="2800" dirty="0">
                <a:latin typeface="Times New Roman" panose="02020603050405020304" charset="0"/>
                <a:cs typeface="Times New Roman" panose="02020603050405020304" charset="0"/>
                <a:sym typeface="+mn-ea"/>
              </a:rPr>
              <a:t>　　 </a:t>
            </a:r>
            <a:r>
              <a:rPr lang="en-US" altLang="zh-CN" sz="2800" dirty="0">
                <a:latin typeface="Times New Roman" panose="02020603050405020304" charset="0"/>
                <a:cs typeface="Times New Roman" panose="02020603050405020304" charset="0"/>
                <a:sym typeface="+mn-ea"/>
              </a:rPr>
              <a:t>                                                                                                              </a:t>
            </a:r>
            <a:endParaRPr lang="en-US" altLang="zh-CN" sz="2800" dirty="0">
              <a:latin typeface="Times New Roman" panose="02020603050405020304" charset="0"/>
              <a:cs typeface="Times New Roman" panose="02020603050405020304" charset="0"/>
              <a:sym typeface="+mn-ea"/>
            </a:endParaRPr>
          </a:p>
        </p:txBody>
      </p:sp>
      <p:sp>
        <p:nvSpPr>
          <p:cNvPr id="3" name="文本框 2"/>
          <p:cNvSpPr txBox="1"/>
          <p:nvPr/>
        </p:nvSpPr>
        <p:spPr>
          <a:xfrm>
            <a:off x="8781782" y="510451"/>
            <a:ext cx="3409950" cy="5262245"/>
          </a:xfrm>
          <a:prstGeom prst="rect">
            <a:avLst/>
          </a:prstGeom>
          <a:noFill/>
        </p:spPr>
        <p:txBody>
          <a:bodyPr wrap="square" rtlCol="0">
            <a:spAutoFit/>
          </a:bodyPr>
          <a:lstStyle/>
          <a:p>
            <a:r>
              <a:rPr lang="en-US" altLang="zh-CN" sz="2400" dirty="0">
                <a:solidFill>
                  <a:schemeClr val="bg2">
                    <a:lumMod val="75000"/>
                  </a:schemeClr>
                </a:solidFill>
              </a:rPr>
              <a:t>1. relentless </a:t>
            </a:r>
            <a:r>
              <a:rPr lang="zh-CN" altLang="en-US" sz="2400" dirty="0">
                <a:solidFill>
                  <a:schemeClr val="bg2">
                    <a:lumMod val="75000"/>
                  </a:schemeClr>
                </a:solidFill>
              </a:rPr>
              <a:t>不间断的</a:t>
            </a:r>
            <a:endParaRPr lang="zh-CN" altLang="en-US" sz="2400" dirty="0">
              <a:solidFill>
                <a:schemeClr val="bg2">
                  <a:lumMod val="75000"/>
                </a:schemeClr>
              </a:solidFill>
            </a:endParaRPr>
          </a:p>
          <a:p>
            <a:r>
              <a:rPr lang="en-US" altLang="zh-CN" sz="2400" dirty="0">
                <a:solidFill>
                  <a:schemeClr val="bg2">
                    <a:lumMod val="75000"/>
                  </a:schemeClr>
                </a:solidFill>
              </a:rPr>
              <a:t>2. be messed up with </a:t>
            </a:r>
            <a:r>
              <a:rPr lang="zh-CN" altLang="en-US" sz="2400" dirty="0">
                <a:solidFill>
                  <a:schemeClr val="bg2">
                    <a:lumMod val="75000"/>
                  </a:schemeClr>
                </a:solidFill>
              </a:rPr>
              <a:t>糟糕面对</a:t>
            </a:r>
            <a:endParaRPr lang="en-US" altLang="zh-CN" sz="2400" dirty="0">
              <a:solidFill>
                <a:schemeClr val="bg2">
                  <a:lumMod val="75000"/>
                </a:schemeClr>
              </a:solidFill>
            </a:endParaRPr>
          </a:p>
          <a:p>
            <a:r>
              <a:rPr lang="en-US" altLang="zh-CN" sz="2400" dirty="0">
                <a:solidFill>
                  <a:schemeClr val="bg2">
                    <a:lumMod val="75000"/>
                  </a:schemeClr>
                </a:solidFill>
              </a:rPr>
              <a:t>3. </a:t>
            </a:r>
            <a:r>
              <a:rPr lang="en-US" altLang="zh-CN" sz="2400" dirty="0" err="1">
                <a:solidFill>
                  <a:schemeClr val="bg2">
                    <a:lumMod val="75000"/>
                  </a:schemeClr>
                </a:solidFill>
              </a:rPr>
              <a:t>enlighten启发;教</a:t>
            </a:r>
            <a:r>
              <a:rPr lang="zh-CN" altLang="en-US" sz="2400" dirty="0">
                <a:solidFill>
                  <a:schemeClr val="bg2">
                    <a:lumMod val="75000"/>
                  </a:schemeClr>
                </a:solidFill>
              </a:rPr>
              <a:t>育</a:t>
            </a:r>
            <a:r>
              <a:rPr lang="en-US" altLang="zh-CN" sz="2400" dirty="0">
                <a:solidFill>
                  <a:schemeClr val="bg2">
                    <a:lumMod val="75000"/>
                  </a:schemeClr>
                </a:solidFill>
              </a:rPr>
              <a:t>;</a:t>
            </a:r>
            <a:r>
              <a:rPr lang="en-US" altLang="zh-CN" sz="2400" dirty="0" err="1">
                <a:solidFill>
                  <a:schemeClr val="bg2">
                    <a:lumMod val="75000"/>
                  </a:schemeClr>
                </a:solidFill>
              </a:rPr>
              <a:t>开导</a:t>
            </a:r>
            <a:endParaRPr lang="en-US" altLang="zh-CN" sz="2400" dirty="0">
              <a:solidFill>
                <a:schemeClr val="bg2">
                  <a:lumMod val="75000"/>
                </a:schemeClr>
              </a:solidFill>
            </a:endParaRPr>
          </a:p>
          <a:p>
            <a:r>
              <a:rPr lang="en-US" altLang="zh-CN" sz="2400" dirty="0">
                <a:solidFill>
                  <a:schemeClr val="bg2">
                    <a:lumMod val="75000"/>
                  </a:schemeClr>
                </a:solidFill>
              </a:rPr>
              <a:t>4.savor  a dip </a:t>
            </a:r>
            <a:r>
              <a:rPr lang="en-US" altLang="zh-CN" sz="2400" dirty="0" err="1">
                <a:solidFill>
                  <a:schemeClr val="bg2">
                    <a:lumMod val="75000"/>
                  </a:schemeClr>
                </a:solidFill>
              </a:rPr>
              <a:t>of，品尝,欣赏</a:t>
            </a:r>
            <a:endParaRPr lang="en-US" altLang="zh-CN" sz="2400" dirty="0">
              <a:solidFill>
                <a:schemeClr val="bg2">
                  <a:lumMod val="75000"/>
                </a:schemeClr>
              </a:solidFill>
            </a:endParaRPr>
          </a:p>
          <a:p>
            <a:r>
              <a:rPr lang="en-US" altLang="zh-CN" sz="2400" dirty="0">
                <a:solidFill>
                  <a:schemeClr val="bg2">
                    <a:lumMod val="75000"/>
                  </a:schemeClr>
                </a:solidFill>
              </a:rPr>
              <a:t>5. authentic </a:t>
            </a:r>
            <a:r>
              <a:rPr lang="en-US" altLang="zh-CN" sz="2400" dirty="0" err="1">
                <a:solidFill>
                  <a:schemeClr val="bg2">
                    <a:lumMod val="75000"/>
                  </a:schemeClr>
                </a:solidFill>
              </a:rPr>
              <a:t>真正的;真实的</a:t>
            </a:r>
            <a:endParaRPr lang="en-US" altLang="zh-CN" sz="2400" dirty="0">
              <a:solidFill>
                <a:schemeClr val="bg2">
                  <a:lumMod val="75000"/>
                </a:schemeClr>
              </a:solidFill>
            </a:endParaRPr>
          </a:p>
          <a:p>
            <a:r>
              <a:rPr lang="en-US" altLang="zh-CN" sz="2400" dirty="0">
                <a:solidFill>
                  <a:schemeClr val="bg2">
                    <a:lumMod val="75000"/>
                  </a:schemeClr>
                </a:solidFill>
              </a:rPr>
              <a:t>6. notion and </a:t>
            </a:r>
            <a:r>
              <a:rPr lang="en-US" altLang="zh-CN" sz="2400" dirty="0" err="1">
                <a:solidFill>
                  <a:schemeClr val="bg2">
                    <a:lumMod val="75000"/>
                  </a:schemeClr>
                </a:solidFill>
              </a:rPr>
              <a:t>version概念与视野</a:t>
            </a:r>
            <a:endParaRPr lang="en-US" altLang="zh-CN" sz="2400" dirty="0">
              <a:solidFill>
                <a:schemeClr val="bg2">
                  <a:lumMod val="75000"/>
                </a:schemeClr>
              </a:solidFill>
            </a:endParaRPr>
          </a:p>
          <a:p>
            <a:r>
              <a:rPr lang="en-US" altLang="zh-CN" sz="2400" dirty="0">
                <a:solidFill>
                  <a:schemeClr val="bg2">
                    <a:lumMod val="75000"/>
                  </a:schemeClr>
                </a:solidFill>
              </a:rPr>
              <a:t>7.scope视野眼界</a:t>
            </a:r>
            <a:endParaRPr lang="en-US" altLang="zh-CN" sz="2400" dirty="0">
              <a:solidFill>
                <a:schemeClr val="bg2">
                  <a:lumMod val="75000"/>
                </a:schemeClr>
              </a:solidFill>
            </a:endParaRPr>
          </a:p>
          <a:p>
            <a:r>
              <a:rPr lang="en-US" altLang="zh-CN" sz="2400" dirty="0">
                <a:solidFill>
                  <a:schemeClr val="bg2">
                    <a:lumMod val="75000"/>
                  </a:schemeClr>
                </a:solidFill>
              </a:rPr>
              <a:t>8.auspicious吉祥的;吉利的</a:t>
            </a:r>
            <a:endParaRPr lang="en-US" altLang="zh-CN" sz="2400" dirty="0">
              <a:solidFill>
                <a:schemeClr val="bg2">
                  <a:lumMod val="75000"/>
                </a:schemeClr>
              </a:solidFill>
            </a:endParaRPr>
          </a:p>
        </p:txBody>
      </p:sp>
      <p:sp>
        <p:nvSpPr>
          <p:cNvPr id="4" name="文本框 3"/>
          <p:cNvSpPr txBox="1"/>
          <p:nvPr/>
        </p:nvSpPr>
        <p:spPr>
          <a:xfrm>
            <a:off x="2135505" y="116840"/>
            <a:ext cx="7395845" cy="645160"/>
          </a:xfrm>
          <a:prstGeom prst="rect">
            <a:avLst/>
          </a:prstGeom>
          <a:noFill/>
        </p:spPr>
        <p:txBody>
          <a:bodyPr wrap="square" rtlCol="0" anchor="t">
            <a:spAutoFit/>
          </a:bodyPr>
          <a:lstStyle/>
          <a:p>
            <a:r>
              <a:rPr lang="en-US" altLang="zh-CN" dirty="0"/>
              <a:t>4. </a:t>
            </a:r>
            <a:r>
              <a:rPr lang="zh-CN" altLang="en-US" dirty="0"/>
              <a:t>排版考究，角色到位，内容合理，措辞得体，大众审美，快速吸睛。2019年6月应用文高分作文点评，13分</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24000" y="404813"/>
            <a:ext cx="9153525" cy="6554470"/>
          </a:xfrm>
          <a:prstGeom prst="rect">
            <a:avLst/>
          </a:prstGeom>
          <a:noFill/>
        </p:spPr>
        <p:txBody>
          <a:bodyPr wrap="square" rtlCol="0">
            <a:spAutoFit/>
          </a:bodyPr>
          <a:p>
            <a:r>
              <a:rPr lang="en-US" altLang="zh-CN" noProof="1">
                <a:latin typeface="Times New Roman" panose="02020603050405020304" charset="0"/>
                <a:ea typeface="宋体" panose="02010600030101010101" pitchFamily="2" charset="-122"/>
                <a:cs typeface="Times New Roman" panose="02020603050405020304" charset="0"/>
              </a:rPr>
              <a:t>    </a:t>
            </a:r>
            <a:r>
              <a:rPr lang="en-US" altLang="zh-CN" sz="2000" noProof="1">
                <a:latin typeface="Times New Roman" panose="02020603050405020304" charset="0"/>
                <a:ea typeface="宋体" panose="02010600030101010101" pitchFamily="2" charset="-122"/>
                <a:cs typeface="Times New Roman" panose="02020603050405020304" charset="0"/>
              </a:rPr>
              <a:t>It was summer, </a:t>
            </a:r>
            <a:r>
              <a:rPr lang="en-US" altLang="zh-CN" sz="2000"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and my dad wanted to </a:t>
            </a:r>
            <a:r>
              <a:rPr lang="en-US" altLang="zh-CN" sz="2000" noProof="1">
                <a:solidFill>
                  <a:srgbClr val="FF0000"/>
                </a:solidFill>
                <a:latin typeface="Times New Roman" panose="02020603050405020304" charset="0"/>
                <a:ea typeface="宋体" panose="02010600030101010101" pitchFamily="2" charset="-122"/>
                <a:cs typeface="Times New Roman" panose="02020603050405020304" charset="0"/>
              </a:rPr>
              <a:t>treat</a:t>
            </a:r>
            <a:r>
              <a:rPr lang="en-US" altLang="zh-CN" sz="2000"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 me to a</a:t>
            </a:r>
            <a:r>
              <a:rPr lang="en-US" altLang="zh-CN" sz="2000" noProof="1">
                <a:latin typeface="Times New Roman" panose="02020603050405020304" charset="0"/>
                <a:ea typeface="宋体" panose="02010600030101010101" pitchFamily="2" charset="-122"/>
                <a:cs typeface="Times New Roman" panose="02020603050405020304" charset="0"/>
              </a:rPr>
              <a:t> </a:t>
            </a:r>
            <a:r>
              <a:rPr lang="en-US" altLang="zh-CN" sz="2000" noProof="1">
                <a:solidFill>
                  <a:srgbClr val="CC00CC"/>
                </a:solidFill>
                <a:latin typeface="Times New Roman" panose="02020603050405020304" charset="0"/>
                <a:ea typeface="宋体" panose="02010600030101010101" pitchFamily="2" charset="-122"/>
                <a:cs typeface="Times New Roman" panose="02020603050405020304" charset="0"/>
              </a:rPr>
              <a:t>vacation</a:t>
            </a:r>
            <a:r>
              <a:rPr lang="en-US" altLang="zh-CN" sz="2000" noProof="1">
                <a:latin typeface="Times New Roman" panose="02020603050405020304" charset="0"/>
                <a:ea typeface="宋体" panose="02010600030101010101" pitchFamily="2" charset="-122"/>
                <a:cs typeface="Times New Roman" panose="02020603050405020304" charset="0"/>
              </a:rPr>
              <a:t> </a:t>
            </a:r>
            <a:r>
              <a:rPr lang="en-US" altLang="zh-CN" sz="2000"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like never before</a:t>
            </a:r>
            <a:r>
              <a:rPr lang="en-US" altLang="zh-CN" sz="2000" noProof="1">
                <a:latin typeface="Times New Roman" panose="02020603050405020304" charset="0"/>
                <a:ea typeface="宋体" panose="02010600030101010101" pitchFamily="2" charset="-122"/>
                <a:cs typeface="Times New Roman" panose="02020603050405020304" charset="0"/>
              </a:rPr>
              <a:t>. He decided to take me on a trip to the Wild West.</a:t>
            </a:r>
            <a:endParaRPr lang="en-US" altLang="zh-CN" sz="2000" noProof="1">
              <a:latin typeface="Times New Roman" panose="02020603050405020304" charset="0"/>
              <a:cs typeface="Times New Roman" panose="02020603050405020304" charset="0"/>
            </a:endParaRPr>
          </a:p>
          <a:p>
            <a:r>
              <a:rPr lang="en-US" altLang="zh-CN" sz="2000" noProof="1">
                <a:latin typeface="Times New Roman" panose="02020603050405020304" charset="0"/>
                <a:ea typeface="宋体" panose="02010600030101010101" pitchFamily="2" charset="-122"/>
                <a:cs typeface="Times New Roman" panose="02020603050405020304" charset="0"/>
              </a:rPr>
              <a:t>    We took a plane to Albuquerque, a big city in the state of New Mexico. We reached Albuquerque in the late afternoon. Uncle Paul, my dad’s friend, picked us up from the airport and drove us up to his farm in Pecos.</a:t>
            </a:r>
            <a:endParaRPr lang="en-US" altLang="zh-CN" sz="2000" noProof="1">
              <a:latin typeface="Times New Roman" panose="02020603050405020304" charset="0"/>
              <a:cs typeface="Times New Roman" panose="02020603050405020304" charset="0"/>
            </a:endParaRPr>
          </a:p>
          <a:p>
            <a:r>
              <a:rPr lang="en-US" altLang="zh-CN" sz="2000" noProof="1">
                <a:latin typeface="Times New Roman" panose="02020603050405020304" charset="0"/>
                <a:ea typeface="宋体" panose="02010600030101010101" pitchFamily="2" charset="-122"/>
                <a:cs typeface="Times New Roman" panose="02020603050405020304" charset="0"/>
              </a:rPr>
              <a:t>    His wife Tina cooked us a delicious dinner and we got to know his sons Ryan and Kyle. My dad and I spent the night in the guestroom of the farm house listening to the frogs and water rolling down the river nearby. Very early in the morning, Uncle Paul woke us up to have breakfast. "The day starts at dawn on my farm," he said. After breakfast, I went to help Aunt Tina feed the chickens. while my dad went with Uncle Paul to take the sheep out to graze(吃草). I was impressed to see my dad and Uncle Paul riding horses. They looked really cool.</a:t>
            </a:r>
            <a:endParaRPr lang="en-US" altLang="zh-CN" sz="2000" noProof="1">
              <a:latin typeface="Times New Roman" panose="02020603050405020304" charset="0"/>
              <a:cs typeface="Times New Roman" panose="02020603050405020304" charset="0"/>
            </a:endParaRPr>
          </a:p>
          <a:p>
            <a:r>
              <a:rPr lang="en-US" altLang="zh-CN" sz="2000" noProof="1">
                <a:latin typeface="Times New Roman" panose="02020603050405020304" charset="0"/>
                <a:ea typeface="宋体" panose="02010600030101010101" pitchFamily="2" charset="-122"/>
                <a:cs typeface="Times New Roman" panose="02020603050405020304" charset="0"/>
              </a:rPr>
              <a:t>    In the afternoon, I asked Uncle Paul if I could take a horse ride, and he said yes, as long as my dad went with me. I wasn’t going to take a horse ride by myself anyway. So, my dad and I put on our new cowboy hats, got on our horses, and headed slowly towards the mountains. "Don’t be late for supper," Uncle Paul cried, "and keep to the track so that you don’t get lost!" "OK! " my dad cried back. After a while Uncle Paul and his fam house were out of sight. It was so peaceful and quiet and the colors of the brown rocks, the deep green pine trees, and the late afternoon sun mixed to create a magic scene. It looked like a beautiful woven(编织的）blanket spread</a:t>
            </a:r>
            <a:r>
              <a:rPr lang="en-US" altLang="zh-CN" sz="2000" noProof="1">
                <a:solidFill>
                  <a:srgbClr val="CC00CC"/>
                </a:solidFill>
                <a:latin typeface="Times New Roman" panose="02020603050405020304" charset="0"/>
                <a:ea typeface="宋体" panose="02010600030101010101" pitchFamily="2" charset="-122"/>
                <a:cs typeface="Times New Roman" panose="02020603050405020304" charset="0"/>
              </a:rPr>
              <a:t> out upo</a:t>
            </a:r>
            <a:r>
              <a:rPr lang="en-US" altLang="zh-CN" sz="2000" noProof="1">
                <a:latin typeface="Times New Roman" panose="02020603050405020304" charset="0"/>
                <a:ea typeface="宋体" panose="02010600030101010101" pitchFamily="2" charset="-122"/>
                <a:cs typeface="Times New Roman" panose="02020603050405020304" charset="0"/>
              </a:rPr>
              <a:t>n the ground just for us. </a:t>
            </a:r>
            <a:endParaRPr lang="en-US" altLang="zh-CN" sz="2000" noProof="1">
              <a:latin typeface="Times New Roman" panose="02020603050405020304" charset="0"/>
              <a:cs typeface="Times New Roman" panose="02020603050405020304" charset="0"/>
            </a:endParaRPr>
          </a:p>
        </p:txBody>
      </p:sp>
      <p:sp>
        <p:nvSpPr>
          <p:cNvPr id="3" name="文本框 2"/>
          <p:cNvSpPr txBox="1"/>
          <p:nvPr/>
        </p:nvSpPr>
        <p:spPr>
          <a:xfrm>
            <a:off x="1524000" y="0"/>
            <a:ext cx="9108440"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3. </a:t>
            </a:r>
            <a:r>
              <a:rPr lang="zh-CN" altLang="zh-CN" sz="2400" b="1" noProof="1">
                <a:ln>
                  <a:solidFill>
                    <a:sysClr val="windowText" lastClr="000000"/>
                  </a:solidFill>
                </a:ln>
                <a:latin typeface="Arial" panose="020B0604020202020204" pitchFamily="34" charset="0"/>
                <a:ea typeface="宋体" panose="02010600030101010101" pitchFamily="2" charset="-122"/>
                <a:cs typeface="+mn-cs"/>
              </a:rPr>
              <a:t>捕捉原文伏笔</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r>
              <a:rPr lang="zh-CN" altLang="en-US" b="1" noProof="1">
                <a:ln>
                  <a:solidFill>
                    <a:sysClr val="windowText" lastClr="000000"/>
                  </a:solidFill>
                </a:ln>
                <a:latin typeface="Arial" panose="020B0604020202020204" pitchFamily="34" charset="0"/>
                <a:ea typeface="宋体" panose="02010600030101010101" pitchFamily="2" charset="-122"/>
                <a:cs typeface="+mn-cs"/>
              </a:rPr>
              <a:t>隐喻</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r>
              <a:rPr lang="zh-CN" altLang="en-US" b="1" noProof="1">
                <a:ln>
                  <a:solidFill>
                    <a:sysClr val="windowText" lastClr="000000"/>
                  </a:solidFill>
                </a:ln>
                <a:latin typeface="Arial" panose="020B0604020202020204" pitchFamily="34" charset="0"/>
                <a:ea typeface="宋体" panose="02010600030101010101" pitchFamily="2" charset="-122"/>
                <a:cs typeface="+mn-cs"/>
              </a:rPr>
              <a:t>语义链</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：前后呼应，形成亮点</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en-US" altLang="zh-CN"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b="1" noProof="1">
                <a:ln>
                  <a:solidFill>
                    <a:sysClr val="windowText" lastClr="000000"/>
                  </a:solidFill>
                </a:ln>
                <a:latin typeface="Arial" panose="020B0604020202020204" pitchFamily="34" charset="0"/>
                <a:ea typeface="宋体" panose="02010600030101010101" pitchFamily="2" charset="-122"/>
                <a:cs typeface="+mn-cs"/>
              </a:rPr>
              <a:t>高考</a:t>
            </a:r>
            <a:r>
              <a:rPr lang="en-US" altLang="zh-CN" b="1" noProof="1">
                <a:ln>
                  <a:solidFill>
                    <a:sysClr val="windowText" lastClr="000000"/>
                  </a:solidFill>
                </a:ln>
                <a:latin typeface="Arial" panose="020B0604020202020204" pitchFamily="34" charset="0"/>
                <a:ea typeface="宋体" panose="02010600030101010101" pitchFamily="2" charset="-122"/>
                <a:cs typeface="+mn-cs"/>
              </a:rPr>
              <a:t>)</a:t>
            </a:r>
            <a:endParaRPr lang="en-US" altLang="zh-CN" b="1" noProof="1">
              <a:ln>
                <a:solidFill>
                  <a:sysClr val="windowText" lastClr="000000"/>
                </a:solidFill>
              </a:ln>
            </a:endParaRPr>
          </a:p>
        </p:txBody>
      </p:sp>
      <p:grpSp>
        <p:nvGrpSpPr>
          <p:cNvPr id="11" name="组合 10"/>
          <p:cNvGrpSpPr/>
          <p:nvPr/>
        </p:nvGrpSpPr>
        <p:grpSpPr>
          <a:xfrm>
            <a:off x="1576388" y="836613"/>
            <a:ext cx="6673850" cy="1149985"/>
            <a:chOff x="83" y="1317"/>
            <a:chExt cx="10510" cy="1811"/>
          </a:xfrm>
        </p:grpSpPr>
        <p:sp>
          <p:nvSpPr>
            <p:cNvPr id="4" name="下箭头 3"/>
            <p:cNvSpPr/>
            <p:nvPr/>
          </p:nvSpPr>
          <p:spPr>
            <a:xfrm>
              <a:off x="83" y="1317"/>
              <a:ext cx="10510" cy="1811"/>
            </a:xfrm>
            <a:prstGeom prst="downArrow">
              <a:avLst/>
            </a:prstGeom>
            <a:gradFill>
              <a:gsLst>
                <a:gs pos="0">
                  <a:srgbClr val="14CD68"/>
                </a:gs>
                <a:gs pos="100000">
                  <a:srgbClr val="035C7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125" name="文本框 4"/>
            <p:cNvSpPr txBox="1"/>
            <p:nvPr/>
          </p:nvSpPr>
          <p:spPr>
            <a:xfrm>
              <a:off x="2777" y="1431"/>
              <a:ext cx="5349" cy="1307"/>
            </a:xfrm>
            <a:prstGeom prst="rect">
              <a:avLst/>
            </a:prstGeom>
            <a:noFill/>
            <a:ln w="9525">
              <a:noFill/>
            </a:ln>
          </p:spPr>
          <p:txBody>
            <a:bodyPr wrap="square" anchor="t" anchorCtr="0">
              <a:spAutoFit/>
            </a:bodyPr>
            <a:p>
              <a:r>
                <a:rPr lang="zh-CN" altLang="en-US" sz="2400" b="1">
                  <a:solidFill>
                    <a:schemeClr val="bg1"/>
                  </a:solidFill>
                  <a:latin typeface="Arial" panose="020B0604020202020204" pitchFamily="34" charset="0"/>
                  <a:ea typeface="宋体" panose="02010600030101010101" pitchFamily="2" charset="-122"/>
                </a:rPr>
                <a:t>以人物活动为接应点</a:t>
              </a:r>
              <a:endParaRPr lang="zh-CN" altLang="en-US" sz="2400" b="1">
                <a:solidFill>
                  <a:schemeClr val="bg1"/>
                </a:solidFill>
                <a:latin typeface="Arial" panose="020B0604020202020204" pitchFamily="34" charset="0"/>
                <a:ea typeface="宋体" panose="02010600030101010101" pitchFamily="2" charset="-122"/>
              </a:endParaRPr>
            </a:p>
            <a:p>
              <a:r>
                <a:rPr lang="en-US" altLang="zh-CN" sz="2400" b="1">
                  <a:solidFill>
                    <a:schemeClr val="bg1"/>
                  </a:solidFill>
                  <a:latin typeface="Arial" panose="020B0604020202020204" pitchFamily="34" charset="0"/>
                  <a:ea typeface="宋体" panose="02010600030101010101" pitchFamily="2" charset="-122"/>
                </a:rPr>
                <a:t>—— </a:t>
              </a:r>
              <a:r>
                <a:rPr lang="zh-CN" altLang="en-US" sz="2000" b="1">
                  <a:solidFill>
                    <a:schemeClr val="bg1"/>
                  </a:solidFill>
                  <a:latin typeface="Arial" panose="020B0604020202020204" pitchFamily="34" charset="0"/>
                  <a:ea typeface="宋体" panose="02010600030101010101" pitchFamily="2" charset="-122"/>
                </a:rPr>
                <a:t>性格冲突、内心矛盾</a:t>
              </a:r>
              <a:endParaRPr lang="zh-CN" altLang="en-US" sz="2000" b="1">
                <a:solidFill>
                  <a:schemeClr val="bg1"/>
                </a:solidFill>
                <a:latin typeface="Arial" panose="020B0604020202020204" pitchFamily="34" charset="0"/>
                <a:ea typeface="宋体" panose="02010600030101010101" pitchFamily="2" charset="-122"/>
              </a:endParaRPr>
            </a:p>
          </p:txBody>
        </p:sp>
      </p:grpSp>
      <p:sp>
        <p:nvSpPr>
          <p:cNvPr id="8" name="文本框 7"/>
          <p:cNvSpPr txBox="1"/>
          <p:nvPr/>
        </p:nvSpPr>
        <p:spPr>
          <a:xfrm>
            <a:off x="1487488" y="5843588"/>
            <a:ext cx="9180513" cy="1014730"/>
          </a:xfrm>
          <a:prstGeom prst="rect">
            <a:avLst/>
          </a:prstGeom>
          <a:solidFill>
            <a:schemeClr val="accent6">
              <a:lumMod val="20000"/>
              <a:lumOff val="80000"/>
            </a:schemeClr>
          </a:solidFill>
        </p:spPr>
        <p:txBody>
          <a:bodyPr wrap="square" rtlCol="0">
            <a:spAutoFit/>
          </a:bodyPr>
          <a:p>
            <a:r>
              <a:rPr lang="en-US" altLang="zh-CN" sz="2000" b="1" noProof="1">
                <a:latin typeface="Times New Roman" panose="02020603050405020304" charset="0"/>
                <a:ea typeface="宋体" panose="02010600030101010101" pitchFamily="2" charset="-122"/>
                <a:cs typeface="Times New Roman" panose="02020603050405020304" charset="0"/>
              </a:rPr>
              <a:t>I could picture Uncle Paul’s smiling face and our delicious supper and I thought to myself that </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our being lost added a special</a:t>
            </a:r>
            <a:r>
              <a:rPr lang="en-US" altLang="zh-CN" sz="2000" b="1" noProof="1">
                <a:latin typeface="Times New Roman" panose="02020603050405020304" charset="0"/>
                <a:ea typeface="宋体" panose="02010600030101010101" pitchFamily="2" charset="-122"/>
                <a:cs typeface="Times New Roman" panose="02020603050405020304" charset="0"/>
              </a:rPr>
              <a:t> </a:t>
            </a:r>
            <a:r>
              <a:rPr lang="en-US" altLang="zh-CN" sz="2000" b="1" noProof="1">
                <a:solidFill>
                  <a:srgbClr val="FF0000"/>
                </a:solidFill>
                <a:latin typeface="Times New Roman" panose="02020603050405020304" charset="0"/>
                <a:ea typeface="宋体" panose="02010600030101010101" pitchFamily="2" charset="-122"/>
                <a:cs typeface="Times New Roman" panose="02020603050405020304" charset="0"/>
              </a:rPr>
              <a:t>taste</a:t>
            </a:r>
            <a:r>
              <a:rPr lang="en-US" altLang="zh-CN" sz="2000" b="1" noProof="1">
                <a:latin typeface="Times New Roman" panose="02020603050405020304" charset="0"/>
                <a:ea typeface="宋体" panose="02010600030101010101" pitchFamily="2" charset="-122"/>
                <a:cs typeface="Times New Roman" panose="02020603050405020304" charset="0"/>
              </a:rPr>
              <a:t> </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to my adventurous</a:t>
            </a:r>
            <a:r>
              <a:rPr lang="en-US" altLang="zh-CN" sz="2000" b="1" noProof="1">
                <a:latin typeface="Times New Roman" panose="02020603050405020304" charset="0"/>
                <a:ea typeface="宋体" panose="02010600030101010101" pitchFamily="2" charset="-122"/>
                <a:cs typeface="Times New Roman" panose="02020603050405020304" charset="0"/>
              </a:rPr>
              <a:t> </a:t>
            </a:r>
            <a:r>
              <a:rPr lang="en-US" altLang="zh-CN" sz="2000" b="1" noProof="1">
                <a:solidFill>
                  <a:srgbClr val="CC00CC"/>
                </a:solidFill>
                <a:latin typeface="Times New Roman" panose="02020603050405020304" charset="0"/>
                <a:ea typeface="宋体" panose="02010600030101010101" pitchFamily="2" charset="-122"/>
                <a:cs typeface="Times New Roman" panose="02020603050405020304" charset="0"/>
              </a:rPr>
              <a:t>vacation</a:t>
            </a:r>
            <a:r>
              <a:rPr lang="en-US" altLang="zh-CN" sz="2000" b="1" noProof="1">
                <a:latin typeface="Times New Roman" panose="02020603050405020304" charset="0"/>
                <a:ea typeface="宋体" panose="02010600030101010101" pitchFamily="2" charset="-122"/>
                <a:cs typeface="Times New Roman" panose="02020603050405020304" charset="0"/>
              </a:rPr>
              <a:t> </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which I would rem</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sym typeface="+mn-ea"/>
              </a:rPr>
              <a:t>e</a:t>
            </a:r>
            <a:r>
              <a:rPr lang="en-US" altLang="zh-CN" sz="2000" b="1" noProof="1">
                <a:solidFill>
                  <a:schemeClr val="accent5">
                    <a:lumMod val="50000"/>
                  </a:schemeClr>
                </a:solidFill>
                <a:latin typeface="Times New Roman" panose="02020603050405020304" charset="0"/>
                <a:ea typeface="宋体" panose="02010600030101010101" pitchFamily="2" charset="-122"/>
                <a:cs typeface="Times New Roman" panose="02020603050405020304" charset="0"/>
              </a:rPr>
              <a:t>mber all my life</a:t>
            </a:r>
            <a:r>
              <a:rPr lang="en-US" altLang="zh-CN" sz="2000" b="1" noProof="1">
                <a:latin typeface="Times New Roman" panose="02020603050405020304" charset="0"/>
                <a:ea typeface="宋体" panose="02010600030101010101" pitchFamily="2" charset="-122"/>
                <a:cs typeface="Times New Roman" panose="02020603050405020304" charset="0"/>
              </a:rPr>
              <a:t>. </a:t>
            </a:r>
            <a:endParaRPr lang="en-US" altLang="zh-CN" sz="2000" b="1" noProof="1">
              <a:latin typeface="Times New Roman" panose="02020603050405020304" charset="0"/>
              <a:cs typeface="Times New Roman" panose="02020603050405020304" charset="0"/>
            </a:endParaRPr>
          </a:p>
        </p:txBody>
      </p:sp>
      <p:cxnSp>
        <p:nvCxnSpPr>
          <p:cNvPr id="9" name="直接箭头连接符 8"/>
          <p:cNvCxnSpPr/>
          <p:nvPr/>
        </p:nvCxnSpPr>
        <p:spPr>
          <a:xfrm>
            <a:off x="5951538" y="692150"/>
            <a:ext cx="360363" cy="5616575"/>
          </a:xfrm>
          <a:prstGeom prst="straightConnector1">
            <a:avLst/>
          </a:prstGeom>
          <a:ln w="317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535863" y="692150"/>
            <a:ext cx="1655763" cy="5616575"/>
          </a:xfrm>
          <a:prstGeom prst="straightConnector1">
            <a:avLst/>
          </a:prstGeom>
          <a:ln w="31750">
            <a:solidFill>
              <a:srgbClr val="CC00CC"/>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4.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段句关联方式</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主位推进，语义连贯</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高考）</a:t>
            </a:r>
            <a:endParaRPr lang="zh-CN" altLang="en-US" sz="2400" b="1" noProof="1">
              <a:ln>
                <a:solidFill>
                  <a:sysClr val="windowText" lastClr="000000"/>
                </a:solidFill>
              </a:ln>
            </a:endParaRPr>
          </a:p>
        </p:txBody>
      </p:sp>
      <p:sp>
        <p:nvSpPr>
          <p:cNvPr id="6146" name="文本框 1"/>
          <p:cNvSpPr txBox="1"/>
          <p:nvPr/>
        </p:nvSpPr>
        <p:spPr>
          <a:xfrm>
            <a:off x="1531938" y="549275"/>
            <a:ext cx="9142412" cy="5569585"/>
          </a:xfrm>
          <a:prstGeom prst="rect">
            <a:avLst/>
          </a:prstGeom>
          <a:noFill/>
          <a:ln w="9525">
            <a:noFill/>
          </a:ln>
        </p:spPr>
        <p:txBody>
          <a:bodyPr wrap="square" anchor="t" anchorCtr="0">
            <a:spAutoFit/>
          </a:bodyPr>
          <a:p>
            <a:r>
              <a:rPr lang="en-US" altLang="zh-CN" sz="3200">
                <a:latin typeface="Times New Roman" panose="02020603050405020304" charset="0"/>
                <a:ea typeface="宋体" panose="02010600030101010101" pitchFamily="2" charset="-122"/>
              </a:rPr>
              <a:t>  </a:t>
            </a:r>
            <a:r>
              <a:rPr lang="en-US" altLang="zh-CN" sz="2600">
                <a:solidFill>
                  <a:srgbClr val="FFC000"/>
                </a:solidFill>
                <a:latin typeface="Times New Roman" panose="02020603050405020304" charset="0"/>
                <a:ea typeface="宋体" panose="02010600030101010101" pitchFamily="2" charset="-122"/>
              </a:rPr>
              <a:t> </a:t>
            </a:r>
            <a:r>
              <a:rPr lang="en-US" altLang="zh-CN" sz="2700" b="1" i="1">
                <a:solidFill>
                  <a:srgbClr val="F0B500"/>
                </a:solidFill>
                <a:latin typeface="Times New Roman" panose="02020603050405020304" charset="0"/>
                <a:ea typeface="宋体" panose="02010600030101010101" pitchFamily="2" charset="-122"/>
              </a:rPr>
              <a:t>Suddenly a little rabbit jumped out in front of my horse. </a:t>
            </a:r>
            <a:r>
              <a:rPr lang="en-US" altLang="zh-CN" sz="2700" b="1">
                <a:latin typeface="Times New Roman" panose="02020603050405020304" charset="0"/>
                <a:ea typeface="宋体" panose="02010600030101010101" pitchFamily="2" charset="-122"/>
              </a:rPr>
              <a:t>“What a lovely rabbit!” I shouted with eyes glittering with terrific excitement. It was quite different from those I saw in our city, thus immediately stimulating my interest. Dad was also stunned by this special rabbit/creature, gawking at it motionlessly. “Daddy, let’s catch it as our pet!” I suggested, unexpectedly receiving his prompt agreement. Entirely forgetting what Uncle Paul had told us, we chased after that pretty rabbit, frantic with rapture. Unfortunately, so clever and swift was it that it disappeared in the forest before long. Not until then did we realize that the last ray of twilight was quickly disappearing among the numerous trees and we couldn’t find our track at all! We did get lost!</a:t>
            </a:r>
            <a:endParaRPr lang="en-US" altLang="zh-CN" sz="2700" b="1">
              <a:latin typeface="Times New Roman" panose="02020603050405020304" charset="0"/>
              <a:ea typeface="宋体" panose="02010600030101010101" pitchFamily="2" charset="-122"/>
            </a:endParaRPr>
          </a:p>
        </p:txBody>
      </p:sp>
      <p:sp>
        <p:nvSpPr>
          <p:cNvPr id="29" name="椭圆 28"/>
          <p:cNvSpPr/>
          <p:nvPr/>
        </p:nvSpPr>
        <p:spPr>
          <a:xfrm>
            <a:off x="4222750" y="611188"/>
            <a:ext cx="1065213" cy="469900"/>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4" name="椭圆 3"/>
          <p:cNvSpPr/>
          <p:nvPr/>
        </p:nvSpPr>
        <p:spPr>
          <a:xfrm>
            <a:off x="8328025" y="692150"/>
            <a:ext cx="1447800" cy="433388"/>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6149" name="文本框 4"/>
          <p:cNvSpPr txBox="1"/>
          <p:nvPr/>
        </p:nvSpPr>
        <p:spPr>
          <a:xfrm>
            <a:off x="1558925" y="6021388"/>
            <a:ext cx="9183688" cy="506730"/>
          </a:xfrm>
          <a:prstGeom prst="rect">
            <a:avLst/>
          </a:prstGeom>
          <a:noFill/>
          <a:ln w="9525">
            <a:noFill/>
          </a:ln>
        </p:spPr>
        <p:txBody>
          <a:bodyPr wrap="square" anchor="t" anchorCtr="0">
            <a:spAutoFit/>
          </a:bodyPr>
          <a:p>
            <a:r>
              <a:rPr lang="en-US" altLang="zh-CN" sz="2700" b="1">
                <a:solidFill>
                  <a:srgbClr val="F0B500"/>
                </a:solidFill>
                <a:latin typeface="Times New Roman" panose="02020603050405020304" charset="0"/>
                <a:ea typeface="宋体" panose="02010600030101010101" pitchFamily="2" charset="-122"/>
              </a:rPr>
              <a:t>   </a:t>
            </a:r>
            <a:r>
              <a:rPr lang="en-US" altLang="zh-CN" sz="2700" b="1" i="1">
                <a:solidFill>
                  <a:srgbClr val="F0B500"/>
                </a:solidFill>
                <a:latin typeface="Times New Roman" panose="02020603050405020304" charset="0"/>
                <a:ea typeface="宋体" panose="02010600030101010101" pitchFamily="2" charset="-122"/>
              </a:rPr>
              <a:t>We had no idea where we were and it was getting dark.</a:t>
            </a:r>
            <a:endParaRPr lang="en-US" altLang="zh-CN" sz="2700" b="1" i="1">
              <a:solidFill>
                <a:srgbClr val="F0B500"/>
              </a:solidFill>
              <a:latin typeface="Times New Roman" panose="02020603050405020304" charset="0"/>
              <a:ea typeface="宋体" panose="02010600030101010101" pitchFamily="2" charset="-122"/>
            </a:endParaRPr>
          </a:p>
        </p:txBody>
      </p:sp>
      <p:sp>
        <p:nvSpPr>
          <p:cNvPr id="6" name="椭圆 5"/>
          <p:cNvSpPr/>
          <p:nvPr/>
        </p:nvSpPr>
        <p:spPr>
          <a:xfrm>
            <a:off x="1774825" y="6040438"/>
            <a:ext cx="4640263" cy="468312"/>
          </a:xfrm>
          <a:prstGeom prst="ellipse">
            <a:avLst/>
          </a:prstGeom>
          <a:noFill/>
          <a:ln w="34925" cap="flat" cmpd="sng">
            <a:solidFill>
              <a:srgbClr val="00B05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7" name="椭圆 6"/>
          <p:cNvSpPr/>
          <p:nvPr/>
        </p:nvSpPr>
        <p:spPr>
          <a:xfrm>
            <a:off x="1558925" y="5570538"/>
            <a:ext cx="6834188" cy="469900"/>
          </a:xfrm>
          <a:prstGeom prst="ellipse">
            <a:avLst/>
          </a:prstGeom>
          <a:noFill/>
          <a:ln w="34925" cap="flat" cmpd="sng">
            <a:solidFill>
              <a:srgbClr val="00B05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8" name="椭圆 7"/>
          <p:cNvSpPr/>
          <p:nvPr/>
        </p:nvSpPr>
        <p:spPr>
          <a:xfrm>
            <a:off x="3790950" y="1125538"/>
            <a:ext cx="1065213" cy="468312"/>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9" grpId="1" animBg="1"/>
      <p:bldP spid="4" grpId="0" bldLvl="0" animBg="1"/>
      <p:bldP spid="4" grpId="1" animBg="1"/>
      <p:bldP spid="8" grpId="0" bldLvl="0" animBg="1"/>
      <p:bldP spid="8" grpId="1" animBg="1"/>
      <p:bldP spid="7" grpId="0" bldLvl="0" animBg="1"/>
      <p:bldP spid="6" grpId="0" bldLvl="0" animBg="1"/>
      <p:bldP spid="7" grpId="1" animBg="1"/>
      <p:bldP spid="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4.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段句关联方式</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主位推进，语义连贯</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高考）</a:t>
            </a:r>
            <a:endParaRPr lang="zh-CN" altLang="en-US" sz="2400" b="1" noProof="1">
              <a:ln>
                <a:solidFill>
                  <a:sysClr val="windowText" lastClr="000000"/>
                </a:solidFill>
              </a:ln>
            </a:endParaRPr>
          </a:p>
        </p:txBody>
      </p:sp>
      <p:sp>
        <p:nvSpPr>
          <p:cNvPr id="7170" name="文本框 1"/>
          <p:cNvSpPr txBox="1"/>
          <p:nvPr/>
        </p:nvSpPr>
        <p:spPr>
          <a:xfrm>
            <a:off x="1531938" y="549275"/>
            <a:ext cx="9136062" cy="6000750"/>
          </a:xfrm>
          <a:prstGeom prst="rect">
            <a:avLst/>
          </a:prstGeom>
          <a:noFill/>
          <a:ln w="9525">
            <a:noFill/>
          </a:ln>
        </p:spPr>
        <p:txBody>
          <a:bodyPr wrap="square" anchor="t" anchorCtr="0">
            <a:spAutoFit/>
          </a:bodyPr>
          <a:p>
            <a:pPr>
              <a:lnSpc>
                <a:spcPts val="3840"/>
              </a:lnSpc>
            </a:pPr>
            <a:r>
              <a:rPr lang="en-US" altLang="zh-CN" sz="3200">
                <a:latin typeface="Times New Roman" panose="02020603050405020304" charset="0"/>
                <a:ea typeface="宋体" panose="02010600030101010101" pitchFamily="2" charset="-122"/>
              </a:rPr>
              <a:t>  </a:t>
            </a:r>
            <a:r>
              <a:rPr lang="en-US" altLang="zh-CN" sz="2600">
                <a:solidFill>
                  <a:srgbClr val="FFC000"/>
                </a:solidFill>
                <a:latin typeface="Times New Roman" panose="02020603050405020304" charset="0"/>
                <a:ea typeface="宋体" panose="02010600030101010101" pitchFamily="2" charset="-122"/>
              </a:rPr>
              <a:t> </a:t>
            </a:r>
            <a:r>
              <a:rPr lang="en-US" altLang="zh-CN" sz="2700" b="1" i="1">
                <a:solidFill>
                  <a:srgbClr val="F0B500"/>
                </a:solidFill>
                <a:latin typeface="Times New Roman" panose="02020603050405020304" charset="0"/>
                <a:ea typeface="宋体" panose="02010600030101010101" pitchFamily="2" charset="-122"/>
              </a:rPr>
              <a:t>We had no idea where we were and it was getting dark. </a:t>
            </a:r>
            <a:endParaRPr lang="en-US" altLang="zh-CN" sz="2700" b="1" i="1">
              <a:solidFill>
                <a:srgbClr val="F0B500"/>
              </a:solidFill>
              <a:latin typeface="Times New Roman" panose="02020603050405020304" charset="0"/>
              <a:ea typeface="宋体" panose="02010600030101010101" pitchFamily="2" charset="-122"/>
            </a:endParaRPr>
          </a:p>
          <a:p>
            <a:pPr>
              <a:lnSpc>
                <a:spcPts val="3840"/>
              </a:lnSpc>
            </a:pPr>
            <a:r>
              <a:rPr lang="en-US" altLang="zh-CN" sz="2700" b="1">
                <a:latin typeface="Times New Roman" panose="02020603050405020304" charset="0"/>
                <a:ea typeface="宋体" panose="02010600030101010101" pitchFamily="2" charset="-122"/>
              </a:rPr>
              <a:t>The river beside us was still and serene under the last ray of sunshine but we didn’t have the mood to enjoy it. Suddenly, it occurred to us that there was also a river nearby the farm house. Realizing the river may be a guide back, our spirits soared and we began to trot briskly along the river. Just a few minutes later, catching sight of the silhouette of the house, I felt a feeling of relief and relaxation surging through me. I could picture Uncle Paul’s smiling face and our delicious supper and I thought to myself that our being lost added a special taste to my adventurous vacation which I would remember all my life.</a:t>
            </a:r>
            <a:endParaRPr lang="en-US" altLang="zh-CN" sz="2700" b="1">
              <a:latin typeface="Times New Roman" panose="02020603050405020304" charset="0"/>
              <a:ea typeface="宋体" panose="02010600030101010101" pitchFamily="2" charset="-122"/>
            </a:endParaRPr>
          </a:p>
        </p:txBody>
      </p:sp>
      <p:sp>
        <p:nvSpPr>
          <p:cNvPr id="29" name="椭圆 28"/>
          <p:cNvSpPr/>
          <p:nvPr/>
        </p:nvSpPr>
        <p:spPr>
          <a:xfrm>
            <a:off x="2351088" y="620713"/>
            <a:ext cx="3897312" cy="468312"/>
          </a:xfrm>
          <a:prstGeom prst="ellipse">
            <a:avLst/>
          </a:prstGeom>
          <a:noFill/>
          <a:ln w="34925" cap="flat" cmpd="sng">
            <a:solidFill>
              <a:srgbClr val="9C2460"/>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4" name="椭圆 3"/>
          <p:cNvSpPr/>
          <p:nvPr/>
        </p:nvSpPr>
        <p:spPr>
          <a:xfrm>
            <a:off x="6888163" y="638175"/>
            <a:ext cx="2794000" cy="433388"/>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6" name="椭圆 5"/>
          <p:cNvSpPr/>
          <p:nvPr/>
        </p:nvSpPr>
        <p:spPr>
          <a:xfrm>
            <a:off x="1487488" y="1123950"/>
            <a:ext cx="2949575" cy="433388"/>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7" name="椭圆 6"/>
          <p:cNvSpPr/>
          <p:nvPr/>
        </p:nvSpPr>
        <p:spPr>
          <a:xfrm>
            <a:off x="7248525" y="1123950"/>
            <a:ext cx="2865438" cy="504825"/>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8" name="椭圆 7"/>
          <p:cNvSpPr/>
          <p:nvPr/>
        </p:nvSpPr>
        <p:spPr>
          <a:xfrm>
            <a:off x="6743700" y="2133600"/>
            <a:ext cx="1222375" cy="503238"/>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cxnSp>
        <p:nvCxnSpPr>
          <p:cNvPr id="9" name="直接箭头连接符 8"/>
          <p:cNvCxnSpPr>
            <a:endCxn id="6" idx="6"/>
          </p:cNvCxnSpPr>
          <p:nvPr/>
        </p:nvCxnSpPr>
        <p:spPr>
          <a:xfrm flipH="1">
            <a:off x="4437063" y="908050"/>
            <a:ext cx="2595563" cy="433388"/>
          </a:xfrm>
          <a:prstGeom prst="straightConnector1">
            <a:avLst/>
          </a:prstGeom>
          <a:ln w="317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4" grpId="0" bldLvl="0" animBg="1"/>
      <p:bldP spid="29" grpId="1" animBg="1"/>
      <p:bldP spid="4" grpId="1" animBg="1"/>
      <p:bldP spid="6" grpId="0" bldLvl="0" animBg="1"/>
      <p:bldP spid="7" grpId="0" bldLvl="0" animBg="1"/>
      <p:bldP spid="8" grpId="0" bldLvl="0" animBg="1"/>
      <p:bldP spid="6" grpId="1" animBg="1"/>
      <p:bldP spid="7" grpId="1"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续写高分卷展示（</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201806</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高考</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——23.5</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分）</a:t>
            </a:r>
            <a:endParaRPr lang="zh-CN" altLang="en-US" sz="2400" b="1" noProof="1">
              <a:ln>
                <a:solidFill>
                  <a:sysClr val="windowText" lastClr="000000"/>
                </a:solidFill>
              </a:ln>
            </a:endParaRPr>
          </a:p>
        </p:txBody>
      </p:sp>
      <p:pic>
        <p:nvPicPr>
          <p:cNvPr id="8194" name="图片 4" descr="微信图片_20210515162644"/>
          <p:cNvPicPr>
            <a:picLocks noChangeAspect="1"/>
          </p:cNvPicPr>
          <p:nvPr/>
        </p:nvPicPr>
        <p:blipFill>
          <a:blip r:embed="rId1"/>
          <a:stretch>
            <a:fillRect/>
          </a:stretch>
        </p:blipFill>
        <p:spPr>
          <a:xfrm>
            <a:off x="1487488" y="404813"/>
            <a:ext cx="9180512" cy="6465887"/>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续写高分卷特点：</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工整书写，拒绝明显涂改，精细排版，字数无上限</a:t>
            </a:r>
            <a:endPar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endParaRPr>
          </a:p>
        </p:txBody>
      </p:sp>
      <p:pic>
        <p:nvPicPr>
          <p:cNvPr id="9218" name="图片 1" descr="微信图片_20210515162644"/>
          <p:cNvPicPr>
            <a:picLocks noChangeAspect="1"/>
          </p:cNvPicPr>
          <p:nvPr/>
        </p:nvPicPr>
        <p:blipFill>
          <a:blip r:embed="rId1"/>
          <a:stretch>
            <a:fillRect/>
          </a:stretch>
        </p:blipFill>
        <p:spPr>
          <a:xfrm>
            <a:off x="1524000" y="460375"/>
            <a:ext cx="9144000" cy="6397625"/>
          </a:xfrm>
          <a:prstGeom prst="rect">
            <a:avLst/>
          </a:prstGeom>
          <a:noFill/>
          <a:ln w="9525">
            <a:noFill/>
          </a:ln>
        </p:spPr>
      </p:pic>
      <p:sp>
        <p:nvSpPr>
          <p:cNvPr id="5" name="文本框 4"/>
          <p:cNvSpPr txBox="1"/>
          <p:nvPr/>
        </p:nvSpPr>
        <p:spPr>
          <a:xfrm>
            <a:off x="4295775" y="1412875"/>
            <a:ext cx="5082540" cy="583565"/>
          </a:xfrm>
          <a:prstGeom prst="rect">
            <a:avLst/>
          </a:prstGeom>
          <a:solidFill>
            <a:schemeClr val="bg1"/>
          </a:solidFill>
          <a:ln w="19050" cap="flat" cmpd="sng">
            <a:solidFill>
              <a:srgbClr val="FF0066"/>
            </a:solidFill>
            <a:prstDash val="solid"/>
            <a:round/>
            <a:headEnd type="none" w="med" len="med"/>
            <a:tailEnd type="none" w="med" len="med"/>
          </a:ln>
        </p:spPr>
        <p:txBody>
          <a:bodyPr wrap="none" anchor="t" anchorCtr="0">
            <a:spAutoFit/>
          </a:bodyPr>
          <a:p>
            <a:r>
              <a:rPr lang="zh-CN" altLang="en-US" sz="3200" b="1">
                <a:solidFill>
                  <a:srgbClr val="FF0000"/>
                </a:solidFill>
                <a:latin typeface="Arial" panose="020B0604020202020204" pitchFamily="34" charset="0"/>
                <a:ea typeface="宋体" panose="02010600030101010101" pitchFamily="2" charset="-122"/>
              </a:rPr>
              <a:t>印刷体（讨好体、交际体）</a:t>
            </a:r>
            <a:endParaRPr lang="zh-CN" altLang="en-US" sz="3200" b="1">
              <a:solidFill>
                <a:srgbClr val="FF0000"/>
              </a:solidFill>
              <a:latin typeface="Arial" panose="020B0604020202020204" pitchFamily="34" charset="0"/>
              <a:ea typeface="宋体" panose="02010600030101010101" pitchFamily="2" charset="-122"/>
            </a:endParaRPr>
          </a:p>
        </p:txBody>
      </p:sp>
      <p:sp>
        <p:nvSpPr>
          <p:cNvPr id="6" name="文本框 5"/>
          <p:cNvSpPr txBox="1"/>
          <p:nvPr/>
        </p:nvSpPr>
        <p:spPr>
          <a:xfrm>
            <a:off x="1631950" y="3284538"/>
            <a:ext cx="8404225" cy="460375"/>
          </a:xfrm>
          <a:prstGeom prst="rect">
            <a:avLst/>
          </a:prstGeom>
          <a:noFill/>
          <a:ln w="15875" cap="flat" cmpd="sng">
            <a:solidFill>
              <a:srgbClr val="3C8C93"/>
            </a:solidFill>
            <a:prstDash val="solid"/>
            <a:round/>
            <a:headEnd type="none" w="med" len="med"/>
            <a:tailEnd type="none" w="med" len="med"/>
          </a:ln>
        </p:spPr>
        <p:txBody>
          <a:bodyPr wrap="square" anchor="t" anchorCtr="0">
            <a:spAutoFit/>
          </a:bodyPr>
          <a:p>
            <a:endParaRPr lang="zh-CN" altLang="en-US" sz="2400" b="1">
              <a:solidFill>
                <a:srgbClr val="FF0000"/>
              </a:solidFill>
              <a:latin typeface="Arial" panose="020B0604020202020204" pitchFamily="34" charset="0"/>
              <a:ea typeface="宋体" panose="02010600030101010101" pitchFamily="2" charset="-122"/>
            </a:endParaRPr>
          </a:p>
        </p:txBody>
      </p:sp>
      <p:sp>
        <p:nvSpPr>
          <p:cNvPr id="7" name="文本框 6"/>
          <p:cNvSpPr txBox="1"/>
          <p:nvPr/>
        </p:nvSpPr>
        <p:spPr>
          <a:xfrm>
            <a:off x="5757863" y="3284538"/>
            <a:ext cx="4279265" cy="460375"/>
          </a:xfrm>
          <a:prstGeom prst="rect">
            <a:avLst/>
          </a:prstGeom>
          <a:solidFill>
            <a:schemeClr val="bg1"/>
          </a:solidFill>
          <a:ln w="19050">
            <a:solidFill>
              <a:schemeClr val="accent5">
                <a:lumMod val="50000"/>
              </a:schemeClr>
            </a:solidFill>
          </a:ln>
        </p:spPr>
        <p:txBody>
          <a:bodyPr wrap="none" rtlCol="0">
            <a:spAutoFit/>
          </a:bodyPr>
          <a:p>
            <a:r>
              <a:rPr lang="zh-CN" altLang="en-US" sz="2400" b="1" noProof="1">
                <a:solidFill>
                  <a:schemeClr val="accent5">
                    <a:lumMod val="50000"/>
                  </a:schemeClr>
                </a:solidFill>
                <a:latin typeface="Arial" panose="020B0604020202020204" pitchFamily="34" charset="0"/>
                <a:ea typeface="宋体" panose="02010600030101010101" pitchFamily="2" charset="-122"/>
                <a:cs typeface="+mn-cs"/>
              </a:rPr>
              <a:t>最后一行写至</a:t>
            </a:r>
            <a:r>
              <a:rPr lang="en-US" altLang="zh-CN" sz="2400" b="1" noProof="1">
                <a:solidFill>
                  <a:schemeClr val="accent5">
                    <a:lumMod val="50000"/>
                  </a:schemeClr>
                </a:solidFill>
                <a:latin typeface="Arial" panose="020B0604020202020204" pitchFamily="34" charset="0"/>
                <a:ea typeface="宋体" panose="02010600030101010101" pitchFamily="2" charset="-122"/>
                <a:cs typeface="+mn-cs"/>
              </a:rPr>
              <a:t>1/2</a:t>
            </a:r>
            <a:r>
              <a:rPr lang="zh-CN" altLang="en-US" sz="2400" b="1" noProof="1">
                <a:solidFill>
                  <a:schemeClr val="accent5">
                    <a:lumMod val="50000"/>
                  </a:schemeClr>
                </a:solidFill>
                <a:latin typeface="Arial" panose="020B0604020202020204" pitchFamily="34" charset="0"/>
                <a:ea typeface="宋体" panose="02010600030101010101" pitchFamily="2" charset="-122"/>
                <a:cs typeface="+mn-cs"/>
              </a:rPr>
              <a:t>处，适当留白</a:t>
            </a:r>
            <a:endParaRPr lang="zh-CN" altLang="en-US" sz="2400" b="1" noProof="1">
              <a:solidFill>
                <a:schemeClr val="accent5">
                  <a:lumMod val="50000"/>
                </a:schemeClr>
              </a:solidFill>
            </a:endParaRPr>
          </a:p>
        </p:txBody>
      </p:sp>
      <p:sp>
        <p:nvSpPr>
          <p:cNvPr id="8" name="文本框 7"/>
          <p:cNvSpPr txBox="1"/>
          <p:nvPr/>
        </p:nvSpPr>
        <p:spPr>
          <a:xfrm>
            <a:off x="1703388" y="6381750"/>
            <a:ext cx="8405812" cy="460375"/>
          </a:xfrm>
          <a:prstGeom prst="rect">
            <a:avLst/>
          </a:prstGeom>
          <a:noFill/>
          <a:ln w="15875" cap="flat" cmpd="sng">
            <a:solidFill>
              <a:srgbClr val="3C8C93"/>
            </a:solidFill>
            <a:prstDash val="solid"/>
            <a:round/>
            <a:headEnd type="none" w="med" len="med"/>
            <a:tailEnd type="none" w="med" len="med"/>
          </a:ln>
        </p:spPr>
        <p:txBody>
          <a:bodyPr wrap="square" anchor="t" anchorCtr="0">
            <a:spAutoFit/>
          </a:bodyPr>
          <a:p>
            <a:endParaRPr lang="zh-CN" altLang="en-US" sz="2400" b="1">
              <a:solidFill>
                <a:srgbClr val="FF0000"/>
              </a:solidFill>
              <a:latin typeface="Arial" panose="020B0604020202020204" pitchFamily="34" charset="0"/>
              <a:ea typeface="宋体" panose="02010600030101010101" pitchFamily="2" charset="-122"/>
            </a:endParaRPr>
          </a:p>
        </p:txBody>
      </p:sp>
      <p:sp>
        <p:nvSpPr>
          <p:cNvPr id="9" name="文本框 8"/>
          <p:cNvSpPr txBox="1"/>
          <p:nvPr/>
        </p:nvSpPr>
        <p:spPr>
          <a:xfrm>
            <a:off x="5829300" y="6381750"/>
            <a:ext cx="4279265" cy="460375"/>
          </a:xfrm>
          <a:prstGeom prst="rect">
            <a:avLst/>
          </a:prstGeom>
          <a:solidFill>
            <a:schemeClr val="bg1"/>
          </a:solidFill>
          <a:ln w="19050">
            <a:solidFill>
              <a:schemeClr val="accent5">
                <a:lumMod val="50000"/>
              </a:schemeClr>
            </a:solidFill>
          </a:ln>
        </p:spPr>
        <p:txBody>
          <a:bodyPr wrap="none" rtlCol="0">
            <a:spAutoFit/>
          </a:bodyPr>
          <a:p>
            <a:r>
              <a:rPr lang="zh-CN" altLang="en-US" sz="2400" b="1" noProof="1">
                <a:solidFill>
                  <a:schemeClr val="accent5">
                    <a:lumMod val="50000"/>
                  </a:schemeClr>
                </a:solidFill>
                <a:latin typeface="Arial" panose="020B0604020202020204" pitchFamily="34" charset="0"/>
                <a:ea typeface="宋体" panose="02010600030101010101" pitchFamily="2" charset="-122"/>
                <a:cs typeface="+mn-cs"/>
              </a:rPr>
              <a:t>最后一行写至</a:t>
            </a:r>
            <a:r>
              <a:rPr lang="en-US" altLang="zh-CN" sz="2400" b="1" noProof="1">
                <a:solidFill>
                  <a:schemeClr val="accent5">
                    <a:lumMod val="50000"/>
                  </a:schemeClr>
                </a:solidFill>
                <a:latin typeface="Arial" panose="020B0604020202020204" pitchFamily="34" charset="0"/>
                <a:ea typeface="宋体" panose="02010600030101010101" pitchFamily="2" charset="-122"/>
                <a:cs typeface="+mn-cs"/>
              </a:rPr>
              <a:t>1/2</a:t>
            </a:r>
            <a:r>
              <a:rPr lang="zh-CN" altLang="en-US" sz="2400" b="1" noProof="1">
                <a:solidFill>
                  <a:schemeClr val="accent5">
                    <a:lumMod val="50000"/>
                  </a:schemeClr>
                </a:solidFill>
                <a:latin typeface="Arial" panose="020B0604020202020204" pitchFamily="34" charset="0"/>
                <a:ea typeface="宋体" panose="02010600030101010101" pitchFamily="2" charset="-122"/>
                <a:cs typeface="+mn-cs"/>
              </a:rPr>
              <a:t>处，适当留白</a:t>
            </a:r>
            <a:endParaRPr lang="zh-CN" altLang="en-US" sz="2400" b="1" noProof="1">
              <a:solidFill>
                <a:schemeClr val="accent5">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7" grpId="0" bldLvl="0" animBg="1"/>
      <p:bldP spid="6" grpId="1" animBg="1"/>
      <p:bldP spid="7" grpId="1" animBg="1"/>
      <p:bldP spid="8" grpId="0" bldLvl="0" animBg="1"/>
      <p:bldP spid="9" grpId="0" bldLvl="0" animBg="1"/>
      <p:bldP spid="8" grpId="1" animBg="1"/>
      <p:bldP spid="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 </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阅卷四个敏感区</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特别关注拼写、用词、高分开头、衔接、主题升华</a:t>
            </a:r>
            <a:r>
              <a:rPr lang="en-US" altLang="zh-CN" sz="2000" b="1" noProof="1">
                <a:ln>
                  <a:solidFill>
                    <a:sysClr val="windowText" lastClr="000000"/>
                  </a:solidFill>
                </a:ln>
                <a:latin typeface="Arial" panose="020B0604020202020204" pitchFamily="34" charset="0"/>
                <a:ea typeface="宋体" panose="02010600030101010101" pitchFamily="2" charset="-122"/>
                <a:cs typeface="+mn-cs"/>
              </a:rPr>
              <a:t>)</a:t>
            </a:r>
            <a:endParaRPr lang="en-US" altLang="zh-CN" sz="2000" b="1" noProof="1">
              <a:ln>
                <a:solidFill>
                  <a:sysClr val="windowText" lastClr="000000"/>
                </a:solidFill>
              </a:ln>
            </a:endParaRPr>
          </a:p>
        </p:txBody>
      </p:sp>
      <p:pic>
        <p:nvPicPr>
          <p:cNvPr id="10242" name="图片 1" descr="微信图片_20210515162644"/>
          <p:cNvPicPr>
            <a:picLocks noChangeAspect="1"/>
          </p:cNvPicPr>
          <p:nvPr/>
        </p:nvPicPr>
        <p:blipFill>
          <a:blip r:embed="rId1"/>
          <a:stretch>
            <a:fillRect/>
          </a:stretch>
        </p:blipFill>
        <p:spPr>
          <a:xfrm>
            <a:off x="1524000" y="460375"/>
            <a:ext cx="9144000" cy="6397625"/>
          </a:xfrm>
          <a:prstGeom prst="rect">
            <a:avLst/>
          </a:prstGeom>
          <a:noFill/>
          <a:ln w="9525">
            <a:noFill/>
          </a:ln>
        </p:spPr>
      </p:pic>
      <p:grpSp>
        <p:nvGrpSpPr>
          <p:cNvPr id="12" name="组合 11"/>
          <p:cNvGrpSpPr/>
          <p:nvPr/>
        </p:nvGrpSpPr>
        <p:grpSpPr>
          <a:xfrm>
            <a:off x="6430963" y="842963"/>
            <a:ext cx="3932237" cy="649287"/>
            <a:chOff x="7728" y="1327"/>
            <a:chExt cx="6193" cy="1023"/>
          </a:xfrm>
        </p:grpSpPr>
        <p:sp>
          <p:nvSpPr>
            <p:cNvPr id="10244" name="椭圆 2"/>
            <p:cNvSpPr/>
            <p:nvPr/>
          </p:nvSpPr>
          <p:spPr>
            <a:xfrm>
              <a:off x="7728" y="1327"/>
              <a:ext cx="6031" cy="1011"/>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10" name="文本框 9"/>
            <p:cNvSpPr txBox="1"/>
            <p:nvPr/>
          </p:nvSpPr>
          <p:spPr>
            <a:xfrm>
              <a:off x="8221" y="1431"/>
              <a:ext cx="5700" cy="919"/>
            </a:xfrm>
            <a:prstGeom prst="rect">
              <a:avLst/>
            </a:prstGeom>
            <a:noFill/>
          </p:spPr>
          <p:txBody>
            <a:bodyPr wrap="square" rtlCol="0">
              <a:spAutoFit/>
            </a:bodyPr>
            <a:p>
              <a:r>
                <a:rPr lang="zh-CN" altLang="en-US" sz="32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 主</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位推进，高分开头</a:t>
              </a:r>
              <a:endParaRPr lang="zh-CN" altLang="en-US" sz="2400" b="1" noProof="1">
                <a:ln>
                  <a:solidFill>
                    <a:sysClr val="windowText" lastClr="000000"/>
                  </a:solidFill>
                </a:ln>
                <a:solidFill>
                  <a:srgbClr val="CC00CC"/>
                </a:solidFill>
              </a:endParaRPr>
            </a:p>
          </p:txBody>
        </p:sp>
      </p:grpSp>
      <p:grpSp>
        <p:nvGrpSpPr>
          <p:cNvPr id="13" name="组合 12"/>
          <p:cNvGrpSpPr/>
          <p:nvPr/>
        </p:nvGrpSpPr>
        <p:grpSpPr>
          <a:xfrm>
            <a:off x="6527800" y="4005263"/>
            <a:ext cx="3933825" cy="649287"/>
            <a:chOff x="7728" y="1327"/>
            <a:chExt cx="6193" cy="1023"/>
          </a:xfrm>
        </p:grpSpPr>
        <p:sp>
          <p:nvSpPr>
            <p:cNvPr id="10247" name="椭圆 13"/>
            <p:cNvSpPr/>
            <p:nvPr/>
          </p:nvSpPr>
          <p:spPr>
            <a:xfrm>
              <a:off x="7728" y="1327"/>
              <a:ext cx="6031" cy="1011"/>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15" name="文本框 14"/>
            <p:cNvSpPr txBox="1"/>
            <p:nvPr/>
          </p:nvSpPr>
          <p:spPr>
            <a:xfrm>
              <a:off x="8221" y="1431"/>
              <a:ext cx="5700" cy="919"/>
            </a:xfrm>
            <a:prstGeom prst="rect">
              <a:avLst/>
            </a:prstGeom>
            <a:noFill/>
          </p:spPr>
          <p:txBody>
            <a:bodyPr wrap="square" rtlCol="0">
              <a:spAutoFit/>
            </a:bodyPr>
            <a:p>
              <a:r>
                <a:rPr lang="en-US" altLang="zh-CN" sz="32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B</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 主</a:t>
              </a:r>
              <a:r>
                <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位推进，高分开头</a:t>
              </a:r>
              <a:endParaRPr lang="zh-CN" altLang="en-US" sz="2400" b="1" noProof="1">
                <a:ln>
                  <a:solidFill>
                    <a:sysClr val="windowText" lastClr="000000"/>
                  </a:solidFill>
                </a:ln>
                <a:solidFill>
                  <a:srgbClr val="CC00CC"/>
                </a:solidFill>
              </a:endParaRPr>
            </a:p>
          </p:txBody>
        </p:sp>
      </p:grpSp>
      <p:grpSp>
        <p:nvGrpSpPr>
          <p:cNvPr id="19" name="组合 18"/>
          <p:cNvGrpSpPr/>
          <p:nvPr/>
        </p:nvGrpSpPr>
        <p:grpSpPr>
          <a:xfrm>
            <a:off x="2025650" y="2646363"/>
            <a:ext cx="6429375" cy="800100"/>
            <a:chOff x="669" y="5080"/>
            <a:chExt cx="10125" cy="1260"/>
          </a:xfrm>
        </p:grpSpPr>
        <p:sp>
          <p:nvSpPr>
            <p:cNvPr id="10250" name="椭圆 16"/>
            <p:cNvSpPr/>
            <p:nvPr/>
          </p:nvSpPr>
          <p:spPr>
            <a:xfrm rot="-480000">
              <a:off x="669" y="5080"/>
              <a:ext cx="8447" cy="1260"/>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18" name="文本框 17"/>
            <p:cNvSpPr txBox="1"/>
            <p:nvPr/>
          </p:nvSpPr>
          <p:spPr>
            <a:xfrm rot="21120000">
              <a:off x="972" y="5177"/>
              <a:ext cx="9822" cy="919"/>
            </a:xfrm>
            <a:prstGeom prst="rect">
              <a:avLst/>
            </a:prstGeom>
            <a:noFill/>
          </p:spPr>
          <p:txBody>
            <a:bodyPr wrap="square" rtlCol="0">
              <a:spAutoFit/>
            </a:bodyPr>
            <a:p>
              <a:r>
                <a:rPr lang="en-US" altLang="zh-CN" sz="32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C</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 承上启下，严谨自然</a:t>
              </a:r>
              <a:r>
                <a:rPr lang="en-US" altLang="zh-CN"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打草稿</a:t>
              </a:r>
              <a:r>
                <a:rPr lang="en-US" altLang="zh-CN"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t>
              </a:r>
              <a:endParaRPr lang="en-US" altLang="zh-CN" sz="2800" b="1" noProof="1">
                <a:ln>
                  <a:solidFill>
                    <a:sysClr val="windowText" lastClr="000000"/>
                  </a:solidFill>
                </a:ln>
                <a:solidFill>
                  <a:srgbClr val="CC00CC"/>
                </a:solidFill>
              </a:endParaRPr>
            </a:p>
          </p:txBody>
        </p:sp>
      </p:grpSp>
      <p:grpSp>
        <p:nvGrpSpPr>
          <p:cNvPr id="21" name="组合 20"/>
          <p:cNvGrpSpPr/>
          <p:nvPr/>
        </p:nvGrpSpPr>
        <p:grpSpPr>
          <a:xfrm>
            <a:off x="3460750" y="5815013"/>
            <a:ext cx="6429375" cy="800100"/>
            <a:chOff x="669" y="5080"/>
            <a:chExt cx="10125" cy="1260"/>
          </a:xfrm>
        </p:grpSpPr>
        <p:sp>
          <p:nvSpPr>
            <p:cNvPr id="10253" name="椭圆 21"/>
            <p:cNvSpPr/>
            <p:nvPr/>
          </p:nvSpPr>
          <p:spPr>
            <a:xfrm rot="-480000">
              <a:off x="669" y="5080"/>
              <a:ext cx="8447" cy="1260"/>
            </a:xfrm>
            <a:prstGeom prst="ellipse">
              <a:avLst/>
            </a:prstGeom>
            <a:noFill/>
            <a:ln w="34925" cap="flat" cmpd="sng">
              <a:solidFill>
                <a:srgbClr val="FF0066"/>
              </a:solidFill>
              <a:prstDash val="solid"/>
              <a:round/>
              <a:headEnd type="none" w="med" len="med"/>
              <a:tailEnd type="none" w="med" len="med"/>
            </a:ln>
          </p:spPr>
          <p:txBody>
            <a:bodyPr anchor="t" anchorCtr="0"/>
            <a:p>
              <a:endParaRPr lang="zh-CN" altLang="en-US" sz="2800" dirty="0">
                <a:solidFill>
                  <a:srgbClr val="000000"/>
                </a:solidFill>
                <a:latin typeface="Times New Roman" panose="02020603050405020304" charset="0"/>
                <a:ea typeface="宋体" panose="02010600030101010101" pitchFamily="2" charset="-122"/>
              </a:endParaRPr>
            </a:p>
          </p:txBody>
        </p:sp>
        <p:sp>
          <p:nvSpPr>
            <p:cNvPr id="23" name="文本框 22"/>
            <p:cNvSpPr txBox="1"/>
            <p:nvPr/>
          </p:nvSpPr>
          <p:spPr>
            <a:xfrm rot="21120000">
              <a:off x="972" y="5177"/>
              <a:ext cx="9822" cy="919"/>
            </a:xfrm>
            <a:prstGeom prst="rect">
              <a:avLst/>
            </a:prstGeom>
            <a:noFill/>
          </p:spPr>
          <p:txBody>
            <a:bodyPr wrap="square" rtlCol="0">
              <a:spAutoFit/>
            </a:bodyPr>
            <a:p>
              <a:r>
                <a:rPr lang="en-US" altLang="zh-CN" sz="32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D</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 语意连贯，主题升华</a:t>
              </a:r>
              <a:r>
                <a:rPr lang="en-US" altLang="zh-CN"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t>
              </a:r>
              <a:r>
                <a:rPr lang="zh-CN" altLang="en-US"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打草稿</a:t>
              </a:r>
              <a:r>
                <a:rPr lang="en-US" altLang="zh-CN" sz="28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a:t>
              </a:r>
              <a:endParaRPr lang="en-US" altLang="zh-CN" sz="2800" b="1" noProof="1">
                <a:ln>
                  <a:solidFill>
                    <a:sysClr val="windowText" lastClr="000000"/>
                  </a:solidFill>
                </a:ln>
                <a:solidFill>
                  <a:srgbClr val="CC00CC"/>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0013" y="65088"/>
            <a:ext cx="5019675"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2020</a:t>
            </a:r>
            <a:r>
              <a:rPr lang="zh-CN" altLang="en-US" sz="2400" b="1" i="1">
                <a:solidFill>
                  <a:srgbClr val="FFFF00"/>
                </a:solidFill>
                <a:latin typeface="Arial" panose="020B0604020202020204" pitchFamily="34" charset="0"/>
                <a:ea typeface="宋体" panose="02010600030101010101" pitchFamily="2" charset="-122"/>
              </a:rPr>
              <a:t>学年第一学期期中杭州地区</a:t>
            </a:r>
            <a:endParaRPr lang="zh-CN" altLang="en-US"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142875" y="622300"/>
            <a:ext cx="11750675" cy="1198563"/>
          </a:xfrm>
          <a:prstGeom prst="rect">
            <a:avLst/>
          </a:prstGeom>
          <a:noFill/>
          <a:ln w="12700" cmpd="sng">
            <a:solidFill>
              <a:schemeClr val="accent2"/>
            </a:solidFill>
            <a:prstDash val="solid"/>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2400" b="1" strike="noStrike" noProof="1">
                <a:solidFill>
                  <a:schemeClr val="bg1"/>
                </a:solidFill>
              </a:rPr>
              <a:t>假定你是李华，你校将组织一场为贫困地区学生献爱心的捐助活动，请你代表学生会写一封邮件邀请你的外教</a:t>
            </a:r>
            <a:r>
              <a:rPr lang="en-US" altLang="zh-CN" sz="2400" b="1" strike="noStrike" noProof="1">
                <a:solidFill>
                  <a:schemeClr val="bg1"/>
                </a:solidFill>
              </a:rPr>
              <a:t>John</a:t>
            </a:r>
            <a:r>
              <a:rPr lang="zh-CN" altLang="en-US" sz="2400" b="1" strike="noStrike" noProof="1">
                <a:solidFill>
                  <a:schemeClr val="bg1"/>
                </a:solidFill>
              </a:rPr>
              <a:t>出席开幕式，内容包括：</a:t>
            </a:r>
            <a:endParaRPr lang="zh-CN" altLang="en-US" sz="2400" b="1" strike="noStrike" noProof="1">
              <a:solidFill>
                <a:schemeClr val="bg1"/>
              </a:solidFill>
            </a:endParaRPr>
          </a:p>
          <a:p>
            <a:pPr fontAlgn="base"/>
            <a:r>
              <a:rPr lang="en-US" altLang="zh-CN" sz="2400" b="1" strike="noStrike" noProof="1">
                <a:solidFill>
                  <a:srgbClr val="C00000"/>
                </a:solidFill>
              </a:rPr>
              <a:t>1. </a:t>
            </a:r>
            <a:r>
              <a:rPr lang="zh-CN" altLang="en-US" sz="2400" b="1" strike="noStrike" noProof="1">
                <a:solidFill>
                  <a:srgbClr val="C00000"/>
                </a:solidFill>
              </a:rPr>
              <a:t>时间、地点</a:t>
            </a:r>
            <a:r>
              <a:rPr lang="en-US" altLang="zh-CN" sz="2400" b="1" strike="noStrike" noProof="1">
                <a:solidFill>
                  <a:schemeClr val="bg1"/>
                </a:solidFill>
              </a:rPr>
              <a:t>  </a:t>
            </a:r>
            <a:r>
              <a:rPr lang="en-US" altLang="zh-CN" sz="2400" b="1" strike="noStrike" noProof="1">
                <a:solidFill>
                  <a:srgbClr val="FFC000"/>
                </a:solidFill>
              </a:rPr>
              <a:t>2. </a:t>
            </a:r>
            <a:r>
              <a:rPr lang="zh-CN" altLang="en-US" sz="2400" b="1" strike="noStrike" noProof="1">
                <a:solidFill>
                  <a:srgbClr val="FFC000"/>
                </a:solidFill>
              </a:rPr>
              <a:t>活动内容</a:t>
            </a:r>
            <a:r>
              <a:rPr lang="en-US" altLang="zh-CN" sz="2400" b="1" strike="noStrike" noProof="1">
                <a:solidFill>
                  <a:schemeClr val="bg1"/>
                </a:solidFill>
              </a:rPr>
              <a:t> </a:t>
            </a:r>
            <a:r>
              <a:rPr lang="en-US" altLang="zh-CN" sz="2400" b="1" strike="noStrike" noProof="1">
                <a:solidFill>
                  <a:schemeClr val="accent2">
                    <a:lumMod val="40000"/>
                    <a:lumOff val="60000"/>
                  </a:schemeClr>
                </a:solidFill>
              </a:rPr>
              <a:t> 3. </a:t>
            </a:r>
            <a:r>
              <a:rPr lang="zh-CN" altLang="en-US" sz="2400" b="1" strike="noStrike" noProof="1">
                <a:solidFill>
                  <a:schemeClr val="accent2">
                    <a:lumMod val="40000"/>
                    <a:lumOff val="60000"/>
                  </a:schemeClr>
                </a:solidFill>
              </a:rPr>
              <a:t>活动意义</a:t>
            </a:r>
            <a:endParaRPr lang="zh-CN" altLang="en-US" sz="2400" b="1" strike="noStrike" noProof="1">
              <a:solidFill>
                <a:schemeClr val="accent2">
                  <a:lumMod val="40000"/>
                  <a:lumOff val="60000"/>
                </a:schemeClr>
              </a:solidFill>
            </a:endParaRPr>
          </a:p>
        </p:txBody>
      </p:sp>
      <p:sp>
        <p:nvSpPr>
          <p:cNvPr id="4" name="文本框 3"/>
          <p:cNvSpPr txBox="1"/>
          <p:nvPr/>
        </p:nvSpPr>
        <p:spPr>
          <a:xfrm>
            <a:off x="139700" y="2039938"/>
            <a:ext cx="11753850" cy="4522788"/>
          </a:xfrm>
          <a:prstGeom prst="rect">
            <a:avLst/>
          </a:prstGeom>
          <a:noFill/>
          <a:ln w="19050">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p>
            <a:pPr algn="just" fontAlgn="base"/>
            <a:r>
              <a:rPr lang="en-US" sz="2400" b="1" strike="noStrike" noProof="1">
                <a:solidFill>
                  <a:schemeClr val="bg1"/>
                </a:solidFill>
              </a:rPr>
              <a:t>Dear John,</a:t>
            </a:r>
            <a:endParaRPr lang="en-US" sz="2400" b="1" strike="noStrike" noProof="1">
              <a:solidFill>
                <a:schemeClr val="bg1"/>
              </a:solidFill>
            </a:endParaRPr>
          </a:p>
          <a:p>
            <a:pPr algn="just" fontAlgn="base"/>
            <a:r>
              <a:rPr lang="en-US" sz="2400" b="1" strike="noStrike" noProof="1">
                <a:solidFill>
                  <a:schemeClr val="bg1"/>
                </a:solidFill>
              </a:rPr>
              <a:t>    I’m writing to you on behalf of the Student Union to attend the opening ceremony of a donation campaign.</a:t>
            </a:r>
            <a:endParaRPr lang="en-US" sz="2400" b="1" strike="noStrike" noProof="1">
              <a:solidFill>
                <a:schemeClr val="bg1"/>
              </a:solidFill>
            </a:endParaRPr>
          </a:p>
          <a:p>
            <a:pPr algn="just" fontAlgn="base"/>
            <a:r>
              <a:rPr lang="en-US" sz="2400" b="1" strike="noStrike" noProof="1">
                <a:solidFill>
                  <a:schemeClr val="bg1"/>
                </a:solidFill>
              </a:rPr>
              <a:t>    </a:t>
            </a:r>
            <a:r>
              <a:rPr lang="en-US" sz="2400" b="1" strike="noStrike" noProof="1">
                <a:solidFill>
                  <a:srgbClr val="C00000"/>
                </a:solidFill>
              </a:rPr>
              <a:t>Aimed at showing love to the students in poverty-stricken areas, the activity is scheduled to be launched in the stadium next Friday afternoon from 2:00 to 5:00.</a:t>
            </a:r>
            <a:r>
              <a:rPr lang="en-US" sz="2400" b="1" strike="noStrike" noProof="1">
                <a:solidFill>
                  <a:schemeClr val="bg1"/>
                </a:solidFill>
              </a:rPr>
              <a:t> </a:t>
            </a:r>
            <a:r>
              <a:rPr lang="en-US" sz="2400" b="1" strike="noStrike" noProof="1">
                <a:solidFill>
                  <a:srgbClr val="FFFF00"/>
                </a:solidFill>
              </a:rPr>
              <a:t>Firstly, a video about the life of the targeted students will be shown. Then, those present are encouraged to make a donation, ranging from money to books. </a:t>
            </a:r>
            <a:r>
              <a:rPr lang="en-US" sz="2400" b="1" strike="noStrike" noProof="1">
                <a:solidFill>
                  <a:schemeClr val="accent6">
                    <a:lumMod val="60000"/>
                    <a:lumOff val="40000"/>
                  </a:schemeClr>
                </a:solidFill>
              </a:rPr>
              <a:t>Not only does it help those in need, but also it provides a platform for us to deliver our concern. </a:t>
            </a:r>
            <a:endParaRPr lang="en-US" sz="2400" b="1" strike="noStrike" noProof="1">
              <a:solidFill>
                <a:schemeClr val="accent6">
                  <a:lumMod val="60000"/>
                  <a:lumOff val="40000"/>
                </a:schemeClr>
              </a:solidFill>
            </a:endParaRPr>
          </a:p>
          <a:p>
            <a:pPr algn="just" fontAlgn="base"/>
            <a:r>
              <a:rPr lang="en-US" sz="2400" b="1" strike="noStrike" noProof="1">
                <a:solidFill>
                  <a:schemeClr val="bg1"/>
                </a:solidFill>
              </a:rPr>
              <a:t>    Looking forward to your arrival.</a:t>
            </a:r>
            <a:endParaRPr lang="en-US" sz="2400" b="1" strike="noStrike" noProof="1">
              <a:solidFill>
                <a:schemeClr val="bg1"/>
              </a:solidFill>
            </a:endParaRPr>
          </a:p>
          <a:p>
            <a:pPr algn="r" fontAlgn="base"/>
            <a:r>
              <a:rPr lang="en-US" sz="2400" b="1" strike="noStrike" noProof="1">
                <a:solidFill>
                  <a:schemeClr val="bg1"/>
                </a:solidFill>
              </a:rPr>
              <a:t>Yours, </a:t>
            </a:r>
            <a:endParaRPr lang="en-US" sz="2400" b="1" strike="noStrike" noProof="1">
              <a:solidFill>
                <a:schemeClr val="bg1"/>
              </a:solidFill>
            </a:endParaRPr>
          </a:p>
          <a:p>
            <a:pPr algn="r" fontAlgn="base"/>
            <a:r>
              <a:rPr lang="en-US" sz="2400" b="1" strike="noStrike" noProof="1">
                <a:solidFill>
                  <a:schemeClr val="bg1"/>
                </a:solidFill>
              </a:rPr>
              <a:t>Li Hua</a:t>
            </a:r>
            <a:endParaRPr lang="en-US" sz="2400" b="1" strike="noStrike" noProof="1">
              <a:solidFill>
                <a:schemeClr val="bg1"/>
              </a:solidFill>
            </a:endParaRPr>
          </a:p>
        </p:txBody>
      </p:sp>
      <p:cxnSp>
        <p:nvCxnSpPr>
          <p:cNvPr id="5" name="直接连接符 4"/>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线形标注 2 5"/>
          <p:cNvSpPr/>
          <p:nvPr/>
        </p:nvSpPr>
        <p:spPr>
          <a:xfrm>
            <a:off x="5662613" y="1482725"/>
            <a:ext cx="6048375" cy="682625"/>
          </a:xfrm>
          <a:prstGeom prst="borderCallout2">
            <a:avLst>
              <a:gd name="adj1" fmla="val 67901"/>
              <a:gd name="adj2" fmla="val -4267"/>
              <a:gd name="adj3" fmla="val 128584"/>
              <a:gd name="adj4" fmla="val -6015"/>
              <a:gd name="adj5" fmla="val 196138"/>
              <a:gd name="adj6" fmla="val -8618"/>
            </a:avLst>
          </a:prstGeom>
        </p:spPr>
        <p:style>
          <a:lnRef idx="2">
            <a:schemeClr val="accent5"/>
          </a:lnRef>
          <a:fillRef idx="1">
            <a:schemeClr val="lt1"/>
          </a:fillRef>
          <a:effectRef idx="0">
            <a:schemeClr val="accent5"/>
          </a:effectRef>
          <a:fontRef idx="minor">
            <a:schemeClr val="dk1"/>
          </a:fontRef>
        </p:style>
        <p:txBody>
          <a:bodyPr rtlCol="0" anchor="ctr"/>
          <a:p>
            <a:pPr algn="l" fontAlgn="base"/>
            <a:r>
              <a:rPr lang="en-US" altLang="zh-CN" sz="2400" b="1" strike="noStrike" noProof="1">
                <a:solidFill>
                  <a:schemeClr val="accent2">
                    <a:lumMod val="60000"/>
                    <a:lumOff val="40000"/>
                  </a:schemeClr>
                </a:solidFill>
              </a:rPr>
              <a:t>themed “Brace Yourself, Embrace love”/ “Careing ppor students, sharing love”.</a:t>
            </a:r>
            <a:endParaRPr lang="en-US" altLang="zh-CN" sz="2400" b="1" strike="noStrike" noProof="1">
              <a:solidFill>
                <a:schemeClr val="accent2">
                  <a:lumMod val="60000"/>
                  <a:lumOff val="40000"/>
                </a:schemeClr>
              </a:solidFill>
            </a:endParaRPr>
          </a:p>
        </p:txBody>
      </p:sp>
      <p:sp>
        <p:nvSpPr>
          <p:cNvPr id="7" name="线形标注 2 6"/>
          <p:cNvSpPr/>
          <p:nvPr/>
        </p:nvSpPr>
        <p:spPr>
          <a:xfrm>
            <a:off x="2135188" y="5734050"/>
            <a:ext cx="7392988" cy="679450"/>
          </a:xfrm>
          <a:prstGeom prst="borderCallout2">
            <a:avLst>
              <a:gd name="adj1" fmla="val 84018"/>
              <a:gd name="adj2" fmla="val -3891"/>
              <a:gd name="adj3" fmla="val 58785"/>
              <a:gd name="adj4" fmla="val -10024"/>
              <a:gd name="adj5" fmla="val -4205"/>
              <a:gd name="adj6" fmla="val -21553"/>
            </a:avLst>
          </a:prstGeom>
        </p:spPr>
        <p:style>
          <a:lnRef idx="2">
            <a:schemeClr val="accent5"/>
          </a:lnRef>
          <a:fillRef idx="1">
            <a:schemeClr val="lt1"/>
          </a:fillRef>
          <a:effectRef idx="0">
            <a:schemeClr val="accent5"/>
          </a:effectRef>
          <a:fontRef idx="minor">
            <a:schemeClr val="dk1"/>
          </a:fontRef>
        </p:style>
        <p:txBody>
          <a:bodyPr rtlCol="0" anchor="ctr"/>
          <a:p>
            <a:pPr algn="l" fontAlgn="base"/>
            <a:r>
              <a:rPr lang="en-US" altLang="zh-CN" sz="2400" b="1" strike="noStrike" noProof="1">
                <a:solidFill>
                  <a:schemeClr val="accent2">
                    <a:lumMod val="60000"/>
                    <a:lumOff val="40000"/>
                  </a:schemeClr>
                </a:solidFill>
              </a:rPr>
              <a:t>If possible, would you please address a 5-minute speech, showing love from foreigners?</a:t>
            </a:r>
            <a:endParaRPr lang="en-US" altLang="zh-CN" sz="2400" b="1" strike="noStrike" noProof="1">
              <a:solidFill>
                <a:schemeClr val="accent2">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1"/>
      <p:bldP spid="4" grpId="1"/>
      <p:bldP spid="6" grpId="0" bldLvl="0" animBg="1"/>
      <p:bldP spid="6" grpId="1" animBg="1"/>
      <p:bldP spid="7" grpId="0" bldLvl="0" animBg="1"/>
      <p:bldP spid="7"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1"/>
          <p:cNvSpPr txBox="1"/>
          <p:nvPr/>
        </p:nvSpPr>
        <p:spPr>
          <a:xfrm>
            <a:off x="58420" y="502285"/>
            <a:ext cx="12013565" cy="5110480"/>
          </a:xfrm>
          <a:prstGeom prst="rect">
            <a:avLst/>
          </a:prstGeom>
          <a:noFill/>
          <a:ln w="9525">
            <a:solidFill>
              <a:schemeClr val="accent6">
                <a:lumMod val="40000"/>
                <a:lumOff val="60000"/>
              </a:schemeClr>
            </a:solidFill>
          </a:ln>
        </p:spPr>
        <p:txBody>
          <a:bodyPr wrap="square" anchor="t" anchorCtr="0">
            <a:spAutoFit/>
          </a:bodyPr>
          <a:p>
            <a:pPr algn="just">
              <a:lnSpc>
                <a:spcPts val="206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I was stuck for five or six minutes though I felt much longer.</a:t>
            </a:r>
            <a:r>
              <a:rPr lang="en-US" altLang="zh-CN" sz="2800" noProof="1">
                <a:latin typeface="Times New Roman" panose="02020603050405020304" charset="0"/>
                <a:ea typeface="宋体" panose="02010600030101010101" pitchFamily="2" charset="-122"/>
                <a:cs typeface="+mn-cs"/>
              </a:rPr>
              <a:t>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Despite</a:t>
            </a:r>
            <a:r>
              <a:rPr lang="en-US" altLang="zh-CN" sz="2800" noProof="1">
                <a:latin typeface="Times New Roman" panose="02020603050405020304" charset="0"/>
                <a:ea typeface="宋体" panose="02010600030101010101" pitchFamily="2" charset="-122"/>
                <a:cs typeface="+mn-cs"/>
              </a:rPr>
              <a:t> my unwillingness to admit it, I had made the most shameful and stupid mistake ever. I</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 had no choice but to</a:t>
            </a:r>
            <a:r>
              <a:rPr lang="en-US" altLang="zh-CN" sz="2800" noProof="1">
                <a:latin typeface="Times New Roman" panose="02020603050405020304" charset="0"/>
                <a:ea typeface="宋体" panose="02010600030101010101" pitchFamily="2" charset="-122"/>
                <a:cs typeface="+mn-cs"/>
              </a:rPr>
              <a:t> beg </a:t>
            </a:r>
            <a:r>
              <a:rPr lang="en-US" altLang="zh-CN" sz="2800" u="sng" noProof="1">
                <a:latin typeface="Times New Roman" panose="02020603050405020304" charset="0"/>
                <a:ea typeface="宋体" panose="02010600030101010101" pitchFamily="2" charset="-122"/>
                <a:cs typeface="+mn-cs"/>
              </a:rPr>
              <a:t>Jason</a:t>
            </a:r>
            <a:r>
              <a:rPr lang="en-US" altLang="zh-CN" sz="2800" noProof="1">
                <a:latin typeface="Times New Roman" panose="02020603050405020304" charset="0"/>
                <a:ea typeface="宋体" panose="02010600030101010101" pitchFamily="2" charset="-122"/>
                <a:cs typeface="+mn-cs"/>
              </a:rPr>
              <a:t> to help me. He tried to pull it desperat</a:t>
            </a:r>
            <a:r>
              <a:rPr lang="en-US" altLang="zh-CN" sz="2800" noProof="1">
                <a:latin typeface="Times New Roman" panose="02020603050405020304" charset="0"/>
                <a:ea typeface="宋体" panose="02010600030101010101" pitchFamily="2" charset="-122"/>
                <a:cs typeface="+mn-cs"/>
                <a:sym typeface="+mn-ea"/>
              </a:rPr>
              <a:t>e</a:t>
            </a:r>
            <a:r>
              <a:rPr lang="en-US" altLang="zh-CN" sz="2800" noProof="1">
                <a:latin typeface="Times New Roman" panose="02020603050405020304" charset="0"/>
                <a:ea typeface="宋体" panose="02010600030101010101" pitchFamily="2" charset="-122"/>
                <a:cs typeface="+mn-cs"/>
              </a:rPr>
              <a:t>ly,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which only turned out in vain</a:t>
            </a:r>
            <a:r>
              <a:rPr lang="en-US" altLang="zh-CN" sz="2800" noProof="1">
                <a:latin typeface="Times New Roman" panose="02020603050405020304" charset="0"/>
                <a:ea typeface="宋体" panose="02010600030101010101" pitchFamily="2" charset="-122"/>
                <a:cs typeface="+mn-cs"/>
              </a:rPr>
              <a:t>. Finally he decided to use a knife to break the </a:t>
            </a:r>
            <a:r>
              <a:rPr lang="en-US" altLang="zh-CN" sz="2800" u="sng" noProof="1">
                <a:latin typeface="Times New Roman" panose="02020603050405020304" charset="0"/>
                <a:ea typeface="宋体" panose="02010600030101010101" pitchFamily="2" charset="-122"/>
                <a:cs typeface="+mn-cs"/>
              </a:rPr>
              <a:t>pumpkin</a:t>
            </a:r>
            <a:r>
              <a:rPr lang="en-US" altLang="zh-CN" sz="2800" noProof="1">
                <a:latin typeface="Times New Roman" panose="02020603050405020304" charset="0"/>
                <a:ea typeface="宋体" panose="02010600030101010101" pitchFamily="2" charset="-122"/>
                <a:cs typeface="+mn-cs"/>
              </a:rPr>
              <a:t>. Though he tried very cautiously and I didn’t get hurt actually, I felt unbearable fear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crashed</a:t>
            </a:r>
            <a:r>
              <a:rPr lang="en-US" altLang="zh-CN" sz="2800" noProof="1">
                <a:latin typeface="Times New Roman" panose="02020603050405020304" charset="0"/>
                <a:ea typeface="宋体" panose="02010600030101010101" pitchFamily="2" charset="-122"/>
                <a:cs typeface="+mn-cs"/>
              </a:rPr>
              <a:t> my mind,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beads of sweat popping out</a:t>
            </a:r>
            <a:r>
              <a:rPr lang="en-US" altLang="zh-CN" sz="2800" noProof="1">
                <a:latin typeface="Times New Roman" panose="02020603050405020304" charset="0"/>
                <a:ea typeface="宋体" panose="02010600030101010101" pitchFamily="2" charset="-122"/>
                <a:cs typeface="+mn-cs"/>
              </a:rPr>
              <a:t> on my forehead.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Much to my dismay</a:t>
            </a:r>
            <a:r>
              <a:rPr lang="en-US" altLang="zh-CN" sz="2800" noProof="1">
                <a:latin typeface="Times New Roman" panose="02020603050405020304" charset="0"/>
                <a:ea typeface="宋体" panose="02010600030101010101" pitchFamily="2" charset="-122"/>
                <a:cs typeface="+mn-cs"/>
              </a:rPr>
              <a:t>, my </a:t>
            </a:r>
            <a:r>
              <a:rPr lang="en-US" altLang="zh-CN" sz="2800" u="sng" noProof="1">
                <a:latin typeface="Times New Roman" panose="02020603050405020304" charset="0"/>
                <a:ea typeface="宋体" panose="02010600030101010101" pitchFamily="2" charset="-122"/>
                <a:cs typeface="+mn-cs"/>
              </a:rPr>
              <a:t>dad</a:t>
            </a:r>
            <a:r>
              <a:rPr lang="en-US" altLang="zh-CN" sz="2800" noProof="1">
                <a:latin typeface="Times New Roman" panose="02020603050405020304" charset="0"/>
                <a:ea typeface="宋体" panose="02010600030101010101" pitchFamily="2" charset="-122"/>
                <a:cs typeface="+mn-cs"/>
              </a:rPr>
              <a:t> and </a:t>
            </a:r>
            <a:r>
              <a:rPr lang="en-US" altLang="zh-CN" sz="2800" u="sng" noProof="1">
                <a:latin typeface="Times New Roman" panose="02020603050405020304" charset="0"/>
                <a:ea typeface="宋体" panose="02010600030101010101" pitchFamily="2" charset="-122"/>
                <a:cs typeface="+mn-cs"/>
              </a:rPr>
              <a:t>mom</a:t>
            </a:r>
            <a:r>
              <a:rPr lang="en-US" altLang="zh-CN" sz="2800" noProof="1">
                <a:latin typeface="Times New Roman" panose="02020603050405020304" charset="0"/>
                <a:ea typeface="宋体" panose="02010600030101010101" pitchFamily="2" charset="-122"/>
                <a:cs typeface="+mn-cs"/>
              </a:rPr>
              <a:t> whispered, giggled, chuckled and finally burst into laughter.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After what seemed like a century</a:t>
            </a:r>
            <a:r>
              <a:rPr lang="en-US" altLang="zh-CN" sz="2800" noProof="1">
                <a:latin typeface="Times New Roman" panose="02020603050405020304" charset="0"/>
                <a:ea typeface="宋体" panose="02010600030101010101" pitchFamily="2" charset="-122"/>
                <a:cs typeface="+mn-cs"/>
              </a:rPr>
              <a:t>, John </a:t>
            </a:r>
            <a:r>
              <a:rPr lang="en-US" altLang="zh-CN" sz="2800" u="sng" noProof="1">
                <a:latin typeface="Times New Roman" panose="02020603050405020304" charset="0"/>
                <a:ea typeface="宋体" panose="02010600030101010101" pitchFamily="2" charset="-122"/>
                <a:cs typeface="+mn-cs"/>
              </a:rPr>
              <a:t>managed</a:t>
            </a:r>
            <a:r>
              <a:rPr lang="en-US" altLang="zh-CN" sz="2800" noProof="1">
                <a:latin typeface="Times New Roman" panose="02020603050405020304" charset="0"/>
                <a:ea typeface="宋体" panose="02010600030101010101" pitchFamily="2" charset="-122"/>
                <a:cs typeface="+mn-cs"/>
              </a:rPr>
              <a:t> to break the pumpkin.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It was not until then that</a:t>
            </a:r>
            <a:r>
              <a:rPr lang="en-US" altLang="zh-CN" sz="2800" noProof="1">
                <a:latin typeface="Times New Roman" panose="02020603050405020304" charset="0"/>
                <a:ea typeface="宋体" panose="02010600030101010101" pitchFamily="2" charset="-122"/>
                <a:cs typeface="+mn-cs"/>
              </a:rPr>
              <a:t> I found a camera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just in front of me me</a:t>
            </a:r>
            <a:r>
              <a:rPr lang="en-US" altLang="zh-CN" sz="2800" noProof="1">
                <a:latin typeface="Times New Roman" panose="02020603050405020304" charset="0"/>
                <a:ea typeface="宋体" panose="02010600030101010101" pitchFamily="2" charset="-122"/>
                <a:cs typeface="+mn-cs"/>
              </a:rPr>
              <a:t>. Worse still, my dad announced that the video would be shared online. </a:t>
            </a:r>
            <a:endParaRPr lang="en-US" altLang="zh-CN" sz="2800" noProof="1">
              <a:latin typeface="Times New Roman" panose="02020603050405020304" charset="0"/>
              <a:ea typeface="宋体" panose="02010600030101010101" pitchFamily="2" charset="-122"/>
            </a:endParaRPr>
          </a:p>
          <a:p>
            <a:pPr algn="just">
              <a:lnSpc>
                <a:spcPts val="206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The video </a:t>
            </a:r>
            <a:r>
              <a:rPr lang="en-US" altLang="zh-CN" sz="2400" i="1"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was posted online</a:t>
            </a:r>
            <a:r>
              <a:rPr lang="en-US" altLang="zh-CN" sz="2800" i="1" noProof="1">
                <a:latin typeface="Times New Roman" panose="02020603050405020304" charset="0"/>
                <a:ea typeface="宋体" panose="02010600030101010101" pitchFamily="2" charset="-122"/>
                <a:cs typeface="+mn-cs"/>
              </a:rPr>
              <a:t> the Monday before Halloween.</a:t>
            </a:r>
            <a:r>
              <a:rPr lang="en-US" altLang="zh-CN" sz="2800" noProof="1">
                <a:latin typeface="Times New Roman" panose="02020603050405020304" charset="0"/>
                <a:ea typeface="宋体" panose="02010600030101010101" pitchFamily="2" charset="-122"/>
                <a:cs typeface="+mn-cs"/>
              </a:rPr>
              <a:t> Reading the</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 comments </a:t>
            </a:r>
            <a:r>
              <a:rPr lang="en-US" altLang="zh-CN" sz="2800" noProof="1">
                <a:latin typeface="Times New Roman" panose="02020603050405020304" charset="0"/>
                <a:ea typeface="宋体" panose="02010600030101010101" pitchFamily="2" charset="-122"/>
                <a:cs typeface="+mn-cs"/>
              </a:rPr>
              <a:t>of audience and the world, I felt extraordinarily awkward and I was eager to melt into the ground. The number of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“like”</a:t>
            </a:r>
            <a:r>
              <a:rPr lang="en-US" altLang="zh-CN" sz="2800" noProof="1">
                <a:latin typeface="Times New Roman" panose="02020603050405020304" charset="0"/>
                <a:ea typeface="宋体" panose="02010600030101010101" pitchFamily="2" charset="-122"/>
                <a:cs typeface="+mn-cs"/>
              </a:rPr>
              <a:t> increased rapidly. I eventually couldn’t resist the temptation to watch it myself.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So funny was that video that </a:t>
            </a:r>
            <a:r>
              <a:rPr lang="en-US" altLang="zh-CN" sz="2800" noProof="1">
                <a:latin typeface="Times New Roman" panose="02020603050405020304" charset="0"/>
                <a:ea typeface="宋体" panose="02010600030101010101" pitchFamily="2" charset="-122"/>
                <a:cs typeface="+mn-cs"/>
              </a:rPr>
              <a:t>I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couldn’t help laughing</a:t>
            </a:r>
            <a:r>
              <a:rPr lang="en-US" altLang="zh-CN" sz="2800" noProof="1">
                <a:latin typeface="Times New Roman" panose="02020603050405020304" charset="0"/>
                <a:ea typeface="宋体" panose="02010600030101010101" pitchFamily="2" charset="-122"/>
                <a:cs typeface="+mn-cs"/>
              </a:rPr>
              <a:t>!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With the video gaining</a:t>
            </a:r>
            <a:r>
              <a:rPr lang="en-US" altLang="zh-CN" sz="2800" noProof="1">
                <a:latin typeface="Times New Roman" panose="02020603050405020304" charset="0"/>
                <a:ea typeface="宋体" panose="02010600030101010101" pitchFamily="2" charset="-122"/>
                <a:cs typeface="+mn-cs"/>
              </a:rPr>
              <a:t> more and more popularity, I felt a mixture of embarrassment and satisfaction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striking</a:t>
            </a:r>
            <a:r>
              <a:rPr lang="en-US" altLang="zh-CN" sz="2800" noProof="1">
                <a:latin typeface="Times New Roman" panose="02020603050405020304" charset="0"/>
                <a:ea typeface="宋体" panose="02010600030101010101" pitchFamily="2" charset="-122"/>
                <a:cs typeface="+mn-cs"/>
              </a:rPr>
              <a:t> into my heart. Just at that moment, Jason tapped on my shoulder, and admitted that I was the winner this year,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followed</a:t>
            </a:r>
            <a:r>
              <a:rPr lang="en-US" altLang="zh-CN" sz="2800" noProof="1">
                <a:latin typeface="Times New Roman" panose="02020603050405020304" charset="0"/>
                <a:ea typeface="宋体" panose="02010600030101010101" pitchFamily="2" charset="-122"/>
                <a:cs typeface="+mn-cs"/>
              </a:rPr>
              <a:t> by the applause of my whole family. “I won’t save you another time!” he laughed. </a:t>
            </a:r>
            <a:r>
              <a:rPr lang="en-US" altLang="zh-CN" sz="2400" noProof="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Interesting as it was</a:t>
            </a:r>
            <a:r>
              <a:rPr lang="en-US" altLang="zh-CN" sz="2800" noProof="1">
                <a:latin typeface="Times New Roman" panose="02020603050405020304" charset="0"/>
                <a:ea typeface="宋体" panose="02010600030101010101" pitchFamily="2" charset="-122"/>
                <a:cs typeface="+mn-cs"/>
              </a:rPr>
              <a:t>, I would never try this stupid thing anymore.</a:t>
            </a:r>
            <a:endParaRPr lang="en-US" altLang="zh-CN" sz="2800" noProof="1">
              <a:latin typeface="Times New Roman" panose="02020603050405020304" charset="0"/>
              <a:ea typeface="宋体" panose="02010600030101010101" pitchFamily="2" charset="-122"/>
              <a:cs typeface="+mn-cs"/>
            </a:endParaRPr>
          </a:p>
        </p:txBody>
      </p:sp>
      <p:sp>
        <p:nvSpPr>
          <p:cNvPr id="4" name="文本框 3"/>
          <p:cNvSpPr txBox="1"/>
          <p:nvPr/>
        </p:nvSpPr>
        <p:spPr>
          <a:xfrm>
            <a:off x="58420" y="0"/>
            <a:ext cx="12013565"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202101</a:t>
            </a:r>
            <a:r>
              <a:rPr lang="zh-CN" sz="2400" b="1" noProof="1">
                <a:ln>
                  <a:solidFill>
                    <a:sysClr val="windowText" lastClr="000000"/>
                  </a:solidFill>
                </a:ln>
                <a:latin typeface="Arial" panose="020B0604020202020204" pitchFamily="34" charset="0"/>
                <a:ea typeface="宋体" panose="02010600030101010101" pitchFamily="2" charset="-122"/>
                <a:cs typeface="+mn-cs"/>
              </a:rPr>
              <a:t>续写</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档作文</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深挖教材和考纲词汇的关联意义，赏析词汇的精妙，是实现语言协同的重要路径</a:t>
            </a:r>
            <a:endPar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endParaRPr>
          </a:p>
        </p:txBody>
      </p:sp>
      <p:sp>
        <p:nvSpPr>
          <p:cNvPr id="2" name="文本框 1"/>
          <p:cNvSpPr txBox="1"/>
          <p:nvPr/>
        </p:nvSpPr>
        <p:spPr>
          <a:xfrm>
            <a:off x="125730" y="5654675"/>
            <a:ext cx="11946255" cy="922020"/>
          </a:xfrm>
          <a:prstGeom prst="rect">
            <a:avLst/>
          </a:prstGeom>
          <a:solidFill>
            <a:schemeClr val="accent5"/>
          </a:solidFill>
        </p:spPr>
        <p:txBody>
          <a:bodyPr wrap="square" rtlCol="0">
            <a:spAutoFit/>
          </a:bodyPr>
          <a:p>
            <a:r>
              <a:rPr lang="zh-CN" altLang="en-US" b="1" noProof="1">
                <a:latin typeface="Arial" panose="020B0604020202020204" pitchFamily="34" charset="0"/>
                <a:ea typeface="宋体" panose="02010600030101010101" pitchFamily="2" charset="-122"/>
                <a:cs typeface="+mn-cs"/>
              </a:rPr>
              <a:t>专家点评：情节、情感、语言、逻辑各方面都得到很好照顾，难得！与前文衔接紧密，感官和情感过渡自然。出南瓜前都是听觉、心理描写，或者是问题信息或者是主观判断，考虑周到。语言虽然有些不地道，但流畅通顺，无低级错误，描写细腻生动。（</a:t>
            </a:r>
            <a:r>
              <a:rPr lang="en-US" altLang="zh-CN" b="1" noProof="1">
                <a:latin typeface="Arial" panose="020B0604020202020204" pitchFamily="34" charset="0"/>
                <a:ea typeface="宋体" panose="02010600030101010101" pitchFamily="2" charset="-122"/>
                <a:cs typeface="+mn-cs"/>
              </a:rPr>
              <a:t>25</a:t>
            </a:r>
            <a:r>
              <a:rPr lang="zh-CN" altLang="en-US" b="1" noProof="1">
                <a:latin typeface="Arial" panose="020B0604020202020204" pitchFamily="34" charset="0"/>
                <a:ea typeface="宋体" panose="02010600030101010101" pitchFamily="2" charset="-122"/>
                <a:cs typeface="+mn-cs"/>
              </a:rPr>
              <a:t>分）</a:t>
            </a:r>
            <a:endParaRPr lang="zh-CN" altLang="en-US" b="1"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1"/>
          <p:cNvSpPr txBox="1"/>
          <p:nvPr/>
        </p:nvSpPr>
        <p:spPr>
          <a:xfrm>
            <a:off x="86360" y="460375"/>
            <a:ext cx="11884660" cy="5734050"/>
          </a:xfrm>
          <a:prstGeom prst="rect">
            <a:avLst/>
          </a:prstGeom>
          <a:noFill/>
          <a:ln w="9525">
            <a:solidFill>
              <a:schemeClr val="accent6">
                <a:lumMod val="40000"/>
                <a:lumOff val="60000"/>
              </a:schemeClr>
            </a:solidFill>
          </a:ln>
        </p:spPr>
        <p:txBody>
          <a:bodyPr wrap="square" anchor="t" anchorCtr="0">
            <a:spAutoFit/>
          </a:bodyPr>
          <a:p>
            <a:pPr algn="just">
              <a:lnSpc>
                <a:spcPts val="220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I </a:t>
            </a:r>
            <a:r>
              <a:rPr lang="en-US" altLang="zh-CN" sz="2800" i="1"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was stuck</a:t>
            </a:r>
            <a:r>
              <a:rPr lang="en-US" altLang="zh-CN" sz="2800" i="1" noProof="1">
                <a:latin typeface="Times New Roman" panose="02020603050405020304" charset="0"/>
                <a:ea typeface="宋体" panose="02010600030101010101" pitchFamily="2" charset="-122"/>
                <a:cs typeface="+mn-cs"/>
              </a:rPr>
              <a:t> for five or six minutes though I felt much longer.</a:t>
            </a:r>
            <a:r>
              <a:rPr lang="en-US" altLang="zh-CN" sz="2800" noProof="1">
                <a:latin typeface="Times New Roman" panose="02020603050405020304" charset="0"/>
                <a:ea typeface="宋体" panose="02010600030101010101" pitchFamily="2" charset="-122"/>
                <a:cs typeface="+mn-cs"/>
              </a:rPr>
              <a:t> Despite my unwillingness to admit it, I had made the most shameful and stupid mistake ever. I had no choice but to beg </a:t>
            </a:r>
            <a:r>
              <a:rPr lang="en-US" altLang="zh-CN" sz="2800" u="sng" noProof="1">
                <a:latin typeface="Times New Roman" panose="02020603050405020304" charset="0"/>
                <a:ea typeface="宋体" panose="02010600030101010101" pitchFamily="2" charset="-122"/>
                <a:cs typeface="+mn-cs"/>
              </a:rPr>
              <a:t>Jason</a:t>
            </a:r>
            <a:r>
              <a:rPr lang="en-US" altLang="zh-CN" sz="2800" noProof="1">
                <a:latin typeface="Times New Roman" panose="02020603050405020304" charset="0"/>
                <a:ea typeface="宋体" panose="02010600030101010101" pitchFamily="2" charset="-122"/>
                <a:cs typeface="+mn-cs"/>
              </a:rPr>
              <a:t> to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help</a:t>
            </a:r>
            <a:r>
              <a:rPr lang="en-US" altLang="zh-CN" sz="2800" noProof="1">
                <a:latin typeface="Times New Roman" panose="02020603050405020304" charset="0"/>
                <a:ea typeface="宋体" panose="02010600030101010101" pitchFamily="2" charset="-122"/>
                <a:cs typeface="+mn-cs"/>
              </a:rPr>
              <a:t> me. He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tried to pull </a:t>
            </a:r>
            <a:r>
              <a:rPr lang="en-US" altLang="zh-CN" sz="2800" noProof="1">
                <a:latin typeface="Times New Roman" panose="02020603050405020304" charset="0"/>
                <a:ea typeface="宋体" panose="02010600030101010101" pitchFamily="2" charset="-122"/>
                <a:cs typeface="+mn-cs"/>
              </a:rPr>
              <a:t>it desperat</a:t>
            </a:r>
            <a:r>
              <a:rPr lang="en-US" altLang="zh-CN" sz="2800" noProof="1">
                <a:latin typeface="Times New Roman" panose="02020603050405020304" charset="0"/>
                <a:ea typeface="宋体" panose="02010600030101010101" pitchFamily="2" charset="-122"/>
                <a:cs typeface="+mn-cs"/>
                <a:sym typeface="+mn-ea"/>
              </a:rPr>
              <a:t>e</a:t>
            </a:r>
            <a:r>
              <a:rPr lang="en-US" altLang="zh-CN" sz="2800" noProof="1">
                <a:latin typeface="Times New Roman" panose="02020603050405020304" charset="0"/>
                <a:ea typeface="宋体" panose="02010600030101010101" pitchFamily="2" charset="-122"/>
                <a:cs typeface="+mn-cs"/>
              </a:rPr>
              <a:t>ly, which only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turned out in vain</a:t>
            </a:r>
            <a:r>
              <a:rPr lang="en-US" altLang="zh-CN" sz="2800" noProof="1">
                <a:latin typeface="Times New Roman" panose="02020603050405020304" charset="0"/>
                <a:ea typeface="宋体" panose="02010600030101010101" pitchFamily="2" charset="-122"/>
                <a:cs typeface="+mn-cs"/>
              </a:rPr>
              <a:t>. Finally he decided to use a knife to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break</a:t>
            </a:r>
            <a:r>
              <a:rPr lang="en-US" altLang="zh-CN" sz="2800" noProof="1">
                <a:latin typeface="Times New Roman" panose="02020603050405020304" charset="0"/>
                <a:ea typeface="宋体" panose="02010600030101010101" pitchFamily="2" charset="-122"/>
                <a:cs typeface="+mn-cs"/>
              </a:rPr>
              <a:t> the </a:t>
            </a:r>
            <a:r>
              <a:rPr lang="en-US" altLang="zh-CN" sz="2800" u="sng" noProof="1">
                <a:latin typeface="Times New Roman" panose="02020603050405020304" charset="0"/>
                <a:ea typeface="宋体" panose="02010600030101010101" pitchFamily="2" charset="-122"/>
                <a:cs typeface="+mn-cs"/>
              </a:rPr>
              <a:t>pumpkin</a:t>
            </a:r>
            <a:r>
              <a:rPr lang="en-US" altLang="zh-CN" sz="2800" noProof="1">
                <a:latin typeface="Times New Roman" panose="02020603050405020304" charset="0"/>
                <a:ea typeface="宋体" panose="02010600030101010101" pitchFamily="2" charset="-122"/>
                <a:cs typeface="+mn-cs"/>
              </a:rPr>
              <a:t>. Though he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tried very cautiously</a:t>
            </a:r>
            <a:r>
              <a:rPr lang="en-US" altLang="zh-CN" sz="2800" noProof="1">
                <a:latin typeface="Times New Roman" panose="02020603050405020304" charset="0"/>
                <a:ea typeface="宋体" panose="02010600030101010101" pitchFamily="2" charset="-122"/>
                <a:cs typeface="+mn-cs"/>
              </a:rPr>
              <a:t> and I didn’t get hurt actually, I felt unbearable fear crashed my mind, beads of sweat popping out on my forehead. Much to my dismay, my </a:t>
            </a:r>
            <a:r>
              <a:rPr lang="en-US" altLang="zh-CN" sz="2800" u="sng" noProof="1">
                <a:latin typeface="Times New Roman" panose="02020603050405020304" charset="0"/>
                <a:ea typeface="宋体" panose="02010600030101010101" pitchFamily="2" charset="-122"/>
                <a:cs typeface="+mn-cs"/>
              </a:rPr>
              <a:t>dad</a:t>
            </a:r>
            <a:r>
              <a:rPr lang="en-US" altLang="zh-CN" sz="2800" noProof="1">
                <a:latin typeface="Times New Roman" panose="02020603050405020304" charset="0"/>
                <a:ea typeface="宋体" panose="02010600030101010101" pitchFamily="2" charset="-122"/>
                <a:cs typeface="+mn-cs"/>
              </a:rPr>
              <a:t> and</a:t>
            </a:r>
            <a:r>
              <a:rPr lang="en-US" altLang="zh-CN" sz="2800" u="sng" noProof="1">
                <a:latin typeface="Times New Roman" panose="02020603050405020304" charset="0"/>
                <a:ea typeface="宋体" panose="02010600030101010101" pitchFamily="2" charset="-122"/>
                <a:cs typeface="+mn-cs"/>
              </a:rPr>
              <a:t> mom</a:t>
            </a:r>
            <a:r>
              <a:rPr lang="en-US" altLang="zh-CN" sz="2800" noProof="1">
                <a:latin typeface="Times New Roman" panose="02020603050405020304" charset="0"/>
                <a:ea typeface="宋体" panose="02010600030101010101" pitchFamily="2" charset="-122"/>
                <a:cs typeface="+mn-cs"/>
              </a:rPr>
              <a:t> whispered, giggled, chuckled and finally burst into laughter. After what seemed like a century, John </a:t>
            </a:r>
            <a:r>
              <a:rPr lang="en-US" altLang="zh-CN" sz="2800" u="sng"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managed</a:t>
            </a:r>
            <a:r>
              <a:rPr lang="en-US" altLang="zh-CN" sz="2800" noProof="1">
                <a:latin typeface="Times New Roman" panose="02020603050405020304" charset="0"/>
                <a:ea typeface="宋体" panose="02010600030101010101" pitchFamily="2" charset="-122"/>
                <a:cs typeface="+mn-cs"/>
              </a:rPr>
              <a:t> to break the pumpkin. It was not until then that I found a camera just in front of me me. Worse still, my dad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announced</a:t>
            </a:r>
            <a:r>
              <a:rPr lang="en-US" altLang="zh-CN" sz="2800" noProof="1">
                <a:latin typeface="Times New Roman" panose="02020603050405020304" charset="0"/>
                <a:ea typeface="宋体" panose="02010600030101010101" pitchFamily="2" charset="-122"/>
                <a:cs typeface="+mn-cs"/>
              </a:rPr>
              <a:t> that the video would be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shared </a:t>
            </a:r>
            <a:r>
              <a:rPr lang="en-US" altLang="zh-CN" sz="2800" noProof="1">
                <a:latin typeface="Times New Roman" panose="02020603050405020304" charset="0"/>
                <a:ea typeface="宋体" panose="02010600030101010101" pitchFamily="2" charset="-122"/>
                <a:cs typeface="+mn-cs"/>
              </a:rPr>
              <a:t>online. </a:t>
            </a:r>
            <a:endParaRPr lang="en-US" altLang="zh-CN" sz="2800" noProof="1">
              <a:latin typeface="Times New Roman" panose="02020603050405020304" charset="0"/>
              <a:ea typeface="宋体" panose="02010600030101010101" pitchFamily="2" charset="-122"/>
            </a:endParaRPr>
          </a:p>
          <a:p>
            <a:pPr algn="just">
              <a:lnSpc>
                <a:spcPts val="2200"/>
              </a:lnSpc>
            </a:pPr>
            <a:r>
              <a:rPr lang="en-US" altLang="zh-CN" sz="2800" noProof="1">
                <a:latin typeface="Times New Roman" panose="02020603050405020304" charset="0"/>
                <a:ea typeface="宋体" panose="02010600030101010101" pitchFamily="2" charset="-122"/>
                <a:cs typeface="+mn-cs"/>
              </a:rPr>
              <a:t>   </a:t>
            </a:r>
            <a:r>
              <a:rPr lang="en-US" altLang="zh-CN" sz="2800" i="1" noProof="1">
                <a:latin typeface="Times New Roman" panose="02020603050405020304" charset="0"/>
                <a:ea typeface="宋体" panose="02010600030101010101" pitchFamily="2" charset="-122"/>
                <a:cs typeface="+mn-cs"/>
              </a:rPr>
              <a:t>The video was </a:t>
            </a:r>
            <a:r>
              <a:rPr lang="en-US" altLang="zh-CN" sz="2800" i="1"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posted</a:t>
            </a:r>
            <a:r>
              <a:rPr lang="en-US" altLang="zh-CN" sz="2800" i="1" noProof="1">
                <a:latin typeface="Times New Roman" panose="02020603050405020304" charset="0"/>
                <a:ea typeface="宋体" panose="02010600030101010101" pitchFamily="2" charset="-122"/>
                <a:cs typeface="+mn-cs"/>
              </a:rPr>
              <a:t> online the Monday before Halloween.</a:t>
            </a:r>
            <a:r>
              <a:rPr lang="en-US" altLang="zh-CN" sz="2800" noProof="1">
                <a:latin typeface="Times New Roman" panose="02020603050405020304" charset="0"/>
                <a:ea typeface="宋体" panose="02010600030101010101" pitchFamily="2" charset="-122"/>
                <a:cs typeface="+mn-cs"/>
              </a:rPr>
              <a:t> Reading the comments of audience and the world, I felt extraordinarily awkward and I was eager to melt into the ground. The number of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“like” increased</a:t>
            </a:r>
            <a:r>
              <a:rPr lang="en-US" altLang="zh-CN" sz="2800" noProof="1">
                <a:latin typeface="Times New Roman" panose="02020603050405020304" charset="0"/>
                <a:ea typeface="宋体" panose="02010600030101010101" pitchFamily="2" charset="-122"/>
                <a:cs typeface="+mn-cs"/>
              </a:rPr>
              <a:t> rapidly. I eventually couldn’t resist the temptation to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watch </a:t>
            </a:r>
            <a:r>
              <a:rPr lang="en-US" altLang="zh-CN" sz="2800" noProof="1">
                <a:latin typeface="Times New Roman" panose="02020603050405020304" charset="0"/>
                <a:ea typeface="宋体" panose="02010600030101010101" pitchFamily="2" charset="-122"/>
                <a:cs typeface="+mn-cs"/>
              </a:rPr>
              <a:t>it myself. So funny was that video that I couldn’t help laughing! With the video gaining more and more </a:t>
            </a:r>
            <a:r>
              <a:rPr lang="en-US" altLang="zh-CN" sz="2800" noProof="1">
                <a:solidFill>
                  <a:srgbClr val="F0B500"/>
                </a:solidFill>
                <a:effectLst>
                  <a:outerShdw blurRad="38100" dist="38100" dir="2700000" algn="tl">
                    <a:srgbClr val="000000">
                      <a:alpha val="43137"/>
                    </a:srgbClr>
                  </a:outerShdw>
                </a:effectLst>
                <a:latin typeface="Times New Roman" panose="02020603050405020304" charset="0"/>
                <a:ea typeface="宋体" panose="02010600030101010101" pitchFamily="2" charset="-122"/>
                <a:cs typeface="+mn-cs"/>
              </a:rPr>
              <a:t>popularity</a:t>
            </a:r>
            <a:r>
              <a:rPr lang="en-US" altLang="zh-CN" sz="2800" noProof="1">
                <a:latin typeface="Times New Roman" panose="02020603050405020304" charset="0"/>
                <a:ea typeface="宋体" panose="02010600030101010101" pitchFamily="2" charset="-122"/>
                <a:cs typeface="+mn-cs"/>
              </a:rPr>
              <a:t>, I felt a mixture of embarrassment and satisfaction striking into my heart. Just at that moment, Jason tapped on my shoulder, and admitted that I was the winner this year, followed by the applause of my whole family. “I won’t save you another time!” he laughed. Interesting as it was, I would never try this stupid thing anymore.</a:t>
            </a:r>
            <a:endParaRPr lang="en-US" altLang="zh-CN" sz="2800" noProof="1">
              <a:latin typeface="Times New Roman" panose="02020603050405020304" charset="0"/>
              <a:ea typeface="宋体" panose="02010600030101010101" pitchFamily="2" charset="-122"/>
              <a:cs typeface="+mn-cs"/>
            </a:endParaRPr>
          </a:p>
        </p:txBody>
      </p:sp>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202101</a:t>
            </a:r>
            <a:r>
              <a:rPr lang="zh-CN" sz="2400" b="1" noProof="1">
                <a:ln>
                  <a:solidFill>
                    <a:sysClr val="windowText" lastClr="000000"/>
                  </a:solidFill>
                </a:ln>
                <a:latin typeface="Arial" panose="020B0604020202020204" pitchFamily="34" charset="0"/>
                <a:ea typeface="宋体" panose="02010600030101010101" pitchFamily="2" charset="-122"/>
                <a:cs typeface="+mn-cs"/>
              </a:rPr>
              <a:t>续写</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5</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档作文</a:t>
            </a:r>
            <a:r>
              <a:rPr lang="en-US" altLang="zh-CN" sz="2400" b="1" noProof="1">
                <a:ln>
                  <a:solidFill>
                    <a:sysClr val="windowText" lastClr="000000"/>
                  </a:solidFill>
                </a:ln>
                <a:latin typeface="Arial" panose="020B0604020202020204" pitchFamily="34" charset="0"/>
                <a:ea typeface="宋体" panose="02010600030101010101" pitchFamily="2" charset="-122"/>
                <a:cs typeface="+mn-cs"/>
              </a:rPr>
              <a:t> </a:t>
            </a:r>
            <a:r>
              <a:rPr lang="zh-CN" altLang="en-US" sz="20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rPr>
              <a:t>情节主要靠动词推动，形成相同的语义场</a:t>
            </a:r>
            <a:endParaRPr lang="zh-CN" altLang="en-US" sz="2400" b="1" noProof="1">
              <a:ln>
                <a:solidFill>
                  <a:sysClr val="windowText" lastClr="000000"/>
                </a:solidFill>
              </a:ln>
              <a:solidFill>
                <a:srgbClr val="CC00CC"/>
              </a:solidFill>
              <a:latin typeface="Arial" panose="020B0604020202020204" pitchFamily="34" charset="0"/>
              <a:ea typeface="宋体" panose="02010600030101010101" pitchFamily="2" charset="-122"/>
              <a:cs typeface="+mn-cs"/>
            </a:endParaRPr>
          </a:p>
        </p:txBody>
      </p:sp>
      <p:sp>
        <p:nvSpPr>
          <p:cNvPr id="2" name="文本框 1"/>
          <p:cNvSpPr txBox="1"/>
          <p:nvPr/>
        </p:nvSpPr>
        <p:spPr>
          <a:xfrm>
            <a:off x="2812415" y="5867400"/>
            <a:ext cx="9158288" cy="922020"/>
          </a:xfrm>
          <a:prstGeom prst="rect">
            <a:avLst/>
          </a:prstGeom>
          <a:solidFill>
            <a:schemeClr val="accent5"/>
          </a:solidFill>
        </p:spPr>
        <p:txBody>
          <a:bodyPr wrap="square" rtlCol="0">
            <a:spAutoFit/>
          </a:bodyPr>
          <a:p>
            <a:r>
              <a:rPr lang="zh-CN" altLang="en-US" b="1" noProof="1">
                <a:latin typeface="Arial" panose="020B0604020202020204" pitchFamily="34" charset="0"/>
                <a:ea typeface="宋体" panose="02010600030101010101" pitchFamily="2" charset="-122"/>
                <a:cs typeface="+mn-cs"/>
              </a:rPr>
              <a:t>专家点评：情节、情感、语言、逻辑各方面都得到很好照顾，难得！与前文衔接紧密，感官和情感过渡自然。出南瓜前都是听觉、心理描写，或者是问题信息或者是主观判断，考虑周到。语言虽然有些不地道，但流畅通顺，无低级错误，描写细腻生动。（</a:t>
            </a:r>
            <a:r>
              <a:rPr lang="en-US" altLang="zh-CN" b="1" noProof="1">
                <a:latin typeface="Arial" panose="020B0604020202020204" pitchFamily="34" charset="0"/>
                <a:ea typeface="宋体" panose="02010600030101010101" pitchFamily="2" charset="-122"/>
                <a:cs typeface="+mn-cs"/>
              </a:rPr>
              <a:t>25</a:t>
            </a:r>
            <a:r>
              <a:rPr lang="zh-CN" altLang="en-US" b="1" noProof="1">
                <a:latin typeface="Arial" panose="020B0604020202020204" pitchFamily="34" charset="0"/>
                <a:ea typeface="宋体" panose="02010600030101010101" pitchFamily="2" charset="-122"/>
                <a:cs typeface="+mn-cs"/>
              </a:rPr>
              <a:t>分）</a:t>
            </a:r>
            <a:endParaRPr lang="zh-CN" altLang="en-US" b="1"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体会句法的精妙——名词动词是续写语言之基</a:t>
            </a:r>
            <a:endParaRPr 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3314" name="文本框 1"/>
          <p:cNvSpPr txBox="1"/>
          <p:nvPr/>
        </p:nvSpPr>
        <p:spPr>
          <a:xfrm>
            <a:off x="1487488" y="908050"/>
            <a:ext cx="9158287" cy="982345"/>
          </a:xfrm>
          <a:prstGeom prst="rect">
            <a:avLst/>
          </a:prstGeom>
          <a:noFill/>
          <a:ln w="9525">
            <a:noFill/>
          </a:ln>
        </p:spPr>
        <p:txBody>
          <a:bodyPr wrap="square" anchor="t" anchorCtr="0">
            <a:spAutoFit/>
          </a:bodyPr>
          <a:p>
            <a:pPr>
              <a:lnSpc>
                <a:spcPts val="3475"/>
              </a:lnSpc>
            </a:pP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伊丽莎白手里拿着玫瑰花，慢慢走向沃尔夫，舞台灯光灼热，汗珠顺着伊丽莎白的脸上滴下来。</a:t>
            </a:r>
            <a:endParaRPr lang="zh-CN" altLang="en-US" sz="2400" b="1">
              <a:latin typeface="宋体" panose="02010600030101010101" pitchFamily="2" charset="-122"/>
              <a:ea typeface="宋体" panose="02010600030101010101" pitchFamily="2" charset="-122"/>
            </a:endParaRPr>
          </a:p>
        </p:txBody>
      </p:sp>
      <p:sp>
        <p:nvSpPr>
          <p:cNvPr id="3" name="文本框 2"/>
          <p:cNvSpPr txBox="1"/>
          <p:nvPr/>
        </p:nvSpPr>
        <p:spPr>
          <a:xfrm>
            <a:off x="1558925" y="1916113"/>
            <a:ext cx="9159875" cy="2392045"/>
          </a:xfrm>
          <a:prstGeom prst="rect">
            <a:avLst/>
          </a:prstGeom>
          <a:solidFill>
            <a:schemeClr val="accent5"/>
          </a:solidFill>
        </p:spPr>
        <p:txBody>
          <a:bodyPr wrap="square" rtlCol="0">
            <a:spAutoFit/>
          </a:bodyPr>
          <a:p>
            <a:pPr>
              <a:lnSpc>
                <a:spcPts val="5980"/>
              </a:lnSpc>
            </a:pPr>
            <a:r>
              <a:rPr lang="en-US" sz="2800" b="1" noProof="1">
                <a:latin typeface="Times New Roman" panose="02020603050405020304" charset="0"/>
                <a:ea typeface="宋体" panose="02010600030101010101" pitchFamily="2" charset="-122"/>
                <a:cs typeface="Times New Roman" panose="02020603050405020304" charset="0"/>
              </a:rPr>
              <a:t>Clutching the roses, Elizabeth walked slowly towards Ms. Wolf, the s</a:t>
            </a:r>
            <a:r>
              <a:rPr lang="en-US" sz="2800" b="1" noProof="1">
                <a:latin typeface="Times New Roman" panose="02020603050405020304" charset="0"/>
                <a:ea typeface="宋体" panose="02010600030101010101" pitchFamily="2" charset="-122"/>
                <a:cs typeface="Times New Roman" panose="02020603050405020304" charset="0"/>
                <a:sym typeface="+mn-ea"/>
              </a:rPr>
              <a:t>t</a:t>
            </a:r>
            <a:r>
              <a:rPr lang="en-US" sz="2800" b="1" noProof="1">
                <a:latin typeface="Times New Roman" panose="02020603050405020304" charset="0"/>
                <a:ea typeface="宋体" panose="02010600030101010101" pitchFamily="2" charset="-122"/>
                <a:cs typeface="Times New Roman" panose="02020603050405020304" charset="0"/>
              </a:rPr>
              <a:t>age lights blazing hot nad beads of perspiration trickling down Elizabeth’s face. </a:t>
            </a:r>
            <a:endParaRPr lang="en-US" sz="2800" b="1" noProof="1">
              <a:latin typeface="Times New Roman" panose="02020603050405020304" charset="0"/>
              <a:cs typeface="Times New Roman" panose="02020603050405020304" charset="0"/>
            </a:endParaRPr>
          </a:p>
        </p:txBody>
      </p:sp>
      <p:cxnSp>
        <p:nvCxnSpPr>
          <p:cNvPr id="5" name="直接连接符 4"/>
          <p:cNvCxnSpPr/>
          <p:nvPr/>
        </p:nvCxnSpPr>
        <p:spPr>
          <a:xfrm>
            <a:off x="1631950" y="2708275"/>
            <a:ext cx="1589088" cy="9525"/>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143250" y="2636838"/>
            <a:ext cx="2937510" cy="460375"/>
          </a:xfrm>
          <a:prstGeom prst="rect">
            <a:avLst/>
          </a:prstGeom>
          <a:noFill/>
          <a:ln w="9525">
            <a:noFill/>
          </a:ln>
        </p:spPr>
        <p:txBody>
          <a:bodyPr wrap="none" anchor="t" anchorCtr="0">
            <a:spAutoFit/>
          </a:bodyPr>
          <a:p>
            <a:r>
              <a:rPr lang="zh-CN" altLang="en-US" sz="2400" b="1">
                <a:solidFill>
                  <a:srgbClr val="FFC000"/>
                </a:solidFill>
                <a:latin typeface="Arial" panose="020B0604020202020204" pitchFamily="34" charset="0"/>
                <a:ea typeface="宋体" panose="02010600030101010101" pitchFamily="2" charset="-122"/>
              </a:rPr>
              <a:t>现在分词作伴随状语</a:t>
            </a:r>
            <a:endParaRPr lang="zh-CN" altLang="en-US" sz="2400" b="1">
              <a:solidFill>
                <a:srgbClr val="FFC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6" grpId="0"/>
      <p:bldP spid="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体会句法的精妙——名词动词是续写语言之基</a:t>
            </a:r>
            <a:endParaRPr 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4338" name="文本框 1"/>
          <p:cNvSpPr txBox="1"/>
          <p:nvPr/>
        </p:nvSpPr>
        <p:spPr>
          <a:xfrm>
            <a:off x="1487488" y="908050"/>
            <a:ext cx="9158287" cy="982345"/>
          </a:xfrm>
          <a:prstGeom prst="rect">
            <a:avLst/>
          </a:prstGeom>
          <a:noFill/>
          <a:ln w="9525">
            <a:noFill/>
          </a:ln>
        </p:spPr>
        <p:txBody>
          <a:bodyPr wrap="square" anchor="t" anchorCtr="0">
            <a:spAutoFit/>
          </a:bodyPr>
          <a:p>
            <a:pPr>
              <a:lnSpc>
                <a:spcPts val="3475"/>
              </a:lnSpc>
            </a:pP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伊丽莎白手里拿着玫瑰花，慢慢走向沃尔夫，舞台灯光灼热，汗珠顺着伊丽莎白的脸上滴下来。</a:t>
            </a:r>
            <a:endParaRPr lang="zh-CN" altLang="en-US" sz="2400" b="1">
              <a:latin typeface="宋体" panose="02010600030101010101" pitchFamily="2" charset="-122"/>
              <a:ea typeface="宋体" panose="02010600030101010101" pitchFamily="2" charset="-122"/>
            </a:endParaRPr>
          </a:p>
        </p:txBody>
      </p:sp>
      <p:sp>
        <p:nvSpPr>
          <p:cNvPr id="3" name="文本框 2"/>
          <p:cNvSpPr txBox="1"/>
          <p:nvPr/>
        </p:nvSpPr>
        <p:spPr>
          <a:xfrm>
            <a:off x="1511300" y="1916113"/>
            <a:ext cx="9207500" cy="2392045"/>
          </a:xfrm>
          <a:prstGeom prst="rect">
            <a:avLst/>
          </a:prstGeom>
          <a:solidFill>
            <a:schemeClr val="accent5"/>
          </a:solidFill>
        </p:spPr>
        <p:txBody>
          <a:bodyPr wrap="square" rtlCol="0">
            <a:spAutoFit/>
          </a:bodyPr>
          <a:p>
            <a:pPr>
              <a:lnSpc>
                <a:spcPts val="5980"/>
              </a:lnSpc>
            </a:pPr>
            <a:r>
              <a:rPr lang="en-US" sz="2700" b="1" noProof="1">
                <a:latin typeface="Times New Roman" panose="02020603050405020304" charset="0"/>
                <a:ea typeface="宋体" panose="02010600030101010101" pitchFamily="2" charset="-122"/>
                <a:cs typeface="Times New Roman" panose="02020603050405020304" charset="0"/>
              </a:rPr>
              <a:t>Clutching the roses, Elizabeth walked slowly towards Ms. Wolff, the s</a:t>
            </a:r>
            <a:r>
              <a:rPr lang="en-US" sz="2700" b="1" noProof="1">
                <a:latin typeface="Times New Roman" panose="02020603050405020304" charset="0"/>
                <a:ea typeface="宋体" panose="02010600030101010101" pitchFamily="2" charset="-122"/>
                <a:cs typeface="Times New Roman" panose="02020603050405020304" charset="0"/>
                <a:sym typeface="+mn-ea"/>
              </a:rPr>
              <a:t>t</a:t>
            </a:r>
            <a:r>
              <a:rPr lang="en-US" sz="2700" b="1" noProof="1">
                <a:latin typeface="Times New Roman" panose="02020603050405020304" charset="0"/>
                <a:ea typeface="宋体" panose="02010600030101010101" pitchFamily="2" charset="-122"/>
                <a:cs typeface="Times New Roman" panose="02020603050405020304" charset="0"/>
              </a:rPr>
              <a:t>age lights blazing hot </a:t>
            </a:r>
            <a:r>
              <a:rPr lang="en-US" sz="2700" b="1" noProof="1">
                <a:latin typeface="Times New Roman" panose="02020603050405020304" charset="0"/>
                <a:ea typeface="宋体" panose="02010600030101010101" pitchFamily="2" charset="-122"/>
                <a:cs typeface="Times New Roman" panose="02020603050405020304" charset="0"/>
                <a:sym typeface="+mn-ea"/>
              </a:rPr>
              <a:t>a</a:t>
            </a:r>
            <a:r>
              <a:rPr lang="en-US" sz="2700" b="1" noProof="1">
                <a:latin typeface="Times New Roman" panose="02020603050405020304" charset="0"/>
                <a:ea typeface="宋体" panose="02010600030101010101" pitchFamily="2" charset="-122"/>
                <a:cs typeface="Times New Roman" panose="02020603050405020304" charset="0"/>
              </a:rPr>
              <a:t>nd beads of perspiration trickling down Elizabeth’s face. </a:t>
            </a:r>
            <a:endParaRPr lang="en-US" sz="2700" b="1" noProof="1">
              <a:latin typeface="Times New Roman" panose="02020603050405020304" charset="0"/>
              <a:cs typeface="Times New Roman" panose="02020603050405020304" charset="0"/>
            </a:endParaRPr>
          </a:p>
        </p:txBody>
      </p:sp>
      <p:cxnSp>
        <p:nvCxnSpPr>
          <p:cNvPr id="5" name="直接连接符 4"/>
          <p:cNvCxnSpPr/>
          <p:nvPr/>
        </p:nvCxnSpPr>
        <p:spPr>
          <a:xfrm>
            <a:off x="1631950" y="2708275"/>
            <a:ext cx="1589088" cy="9525"/>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sp>
        <p:nvSpPr>
          <p:cNvPr id="14341" name="文本框 5"/>
          <p:cNvSpPr txBox="1"/>
          <p:nvPr/>
        </p:nvSpPr>
        <p:spPr>
          <a:xfrm>
            <a:off x="3143250" y="2636838"/>
            <a:ext cx="2937510" cy="460375"/>
          </a:xfrm>
          <a:prstGeom prst="rect">
            <a:avLst/>
          </a:prstGeom>
          <a:noFill/>
          <a:ln w="9525">
            <a:noFill/>
          </a:ln>
        </p:spPr>
        <p:txBody>
          <a:bodyPr wrap="none" anchor="t" anchorCtr="0">
            <a:spAutoFit/>
          </a:bodyPr>
          <a:p>
            <a:r>
              <a:rPr lang="zh-CN" altLang="en-US" sz="2400" b="1">
                <a:solidFill>
                  <a:srgbClr val="FFC000"/>
                </a:solidFill>
                <a:latin typeface="Arial" panose="020B0604020202020204" pitchFamily="34" charset="0"/>
                <a:ea typeface="宋体" panose="02010600030101010101" pitchFamily="2" charset="-122"/>
              </a:rPr>
              <a:t>现在分词作伴随状语</a:t>
            </a:r>
            <a:endParaRPr lang="zh-CN" altLang="en-US" sz="2400" b="1">
              <a:solidFill>
                <a:srgbClr val="FFC000"/>
              </a:solidFill>
              <a:latin typeface="Arial" panose="020B0604020202020204" pitchFamily="34" charset="0"/>
              <a:ea typeface="宋体" panose="02010600030101010101" pitchFamily="2" charset="-122"/>
            </a:endParaRPr>
          </a:p>
        </p:txBody>
      </p:sp>
      <p:cxnSp>
        <p:nvCxnSpPr>
          <p:cNvPr id="7" name="直接连接符 6"/>
          <p:cNvCxnSpPr/>
          <p:nvPr/>
        </p:nvCxnSpPr>
        <p:spPr>
          <a:xfrm>
            <a:off x="2566988" y="3500438"/>
            <a:ext cx="4033838"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104063" y="3429000"/>
            <a:ext cx="3240088"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31950" y="4221163"/>
            <a:ext cx="4752975"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384925" y="3716338"/>
            <a:ext cx="2631440" cy="460375"/>
          </a:xfrm>
          <a:prstGeom prst="rect">
            <a:avLst/>
          </a:prstGeom>
          <a:noFill/>
        </p:spPr>
        <p:txBody>
          <a:bodyPr wrap="none" rtlCol="0">
            <a:spAutoFit/>
          </a:bodyPr>
          <a:p>
            <a:r>
              <a:rPr lang="zh-CN" altLang="en-US" sz="2400" b="1" noProof="1">
                <a:solidFill>
                  <a:schemeClr val="accent6">
                    <a:lumMod val="60000"/>
                    <a:lumOff val="40000"/>
                  </a:schemeClr>
                </a:solidFill>
                <a:latin typeface="Arial" panose="020B0604020202020204" pitchFamily="34" charset="0"/>
                <a:ea typeface="宋体" panose="02010600030101010101" pitchFamily="2" charset="-122"/>
                <a:cs typeface="+mn-cs"/>
              </a:rPr>
              <a:t>两个独立柱格结构</a:t>
            </a:r>
            <a:endParaRPr lang="zh-CN" altLang="en-US" sz="2400" b="1" noProof="1">
              <a:solidFill>
                <a:schemeClr val="accent6">
                  <a:lumMod val="60000"/>
                  <a:lumOff val="40000"/>
                </a:schemeClr>
              </a:solidFill>
            </a:endParaRPr>
          </a:p>
        </p:txBody>
      </p:sp>
      <p:sp>
        <p:nvSpPr>
          <p:cNvPr id="11" name="文本框 10"/>
          <p:cNvSpPr txBox="1"/>
          <p:nvPr/>
        </p:nvSpPr>
        <p:spPr>
          <a:xfrm>
            <a:off x="1501775" y="4437063"/>
            <a:ext cx="9217025" cy="2506980"/>
          </a:xfrm>
          <a:prstGeom prst="rect">
            <a:avLst/>
          </a:prstGeom>
          <a:noFill/>
          <a:ln w="9525">
            <a:noFill/>
          </a:ln>
        </p:spPr>
        <p:txBody>
          <a:bodyPr wrap="square" anchor="t" anchorCtr="0">
            <a:spAutoFit/>
          </a:bodyPr>
          <a:p>
            <a:pPr>
              <a:lnSpc>
                <a:spcPts val="3140"/>
              </a:lnSpc>
            </a:pPr>
            <a:r>
              <a:rPr lang="en-US" altLang="zh-CN" sz="2200" b="1">
                <a:solidFill>
                  <a:srgbClr val="0070C0"/>
                </a:solidFill>
                <a:latin typeface="Arial" panose="020B0604020202020204" pitchFamily="34" charset="0"/>
                <a:ea typeface="宋体" panose="02010600030101010101" pitchFamily="2" charset="-122"/>
              </a:rPr>
              <a:t>  </a:t>
            </a:r>
            <a:r>
              <a:rPr lang="zh-CN" altLang="zh-CN" sz="2200" b="1">
                <a:solidFill>
                  <a:srgbClr val="0070C0"/>
                </a:solidFill>
                <a:latin typeface="Arial" panose="020B0604020202020204" pitchFamily="34" charset="0"/>
                <a:ea typeface="宋体" panose="02010600030101010101" pitchFamily="2" charset="-122"/>
              </a:rPr>
              <a:t>在本句写作中，写作者创作了合适语境，准确适用非谓语动词</a:t>
            </a:r>
            <a:r>
              <a:rPr lang="en-US" altLang="zh-CN" sz="2200" b="1">
                <a:solidFill>
                  <a:srgbClr val="0070C0"/>
                </a:solidFill>
                <a:latin typeface="Arial" panose="020B0604020202020204" pitchFamily="34" charset="0"/>
                <a:ea typeface="宋体" panose="02010600030101010101" pitchFamily="2" charset="-122"/>
              </a:rPr>
              <a:t>(</a:t>
            </a:r>
            <a:r>
              <a:rPr lang="zh-CN" altLang="zh-CN" sz="2200" b="1">
                <a:solidFill>
                  <a:srgbClr val="0070C0"/>
                </a:solidFill>
                <a:latin typeface="Arial" panose="020B0604020202020204" pitchFamily="34" charset="0"/>
                <a:ea typeface="宋体" panose="02010600030101010101" pitchFamily="2" charset="-122"/>
              </a:rPr>
              <a:t>现在分词</a:t>
            </a:r>
            <a:r>
              <a:rPr lang="en-US" altLang="zh-CN" sz="2200" b="1">
                <a:solidFill>
                  <a:srgbClr val="0070C0"/>
                </a:solidFill>
                <a:latin typeface="Arial" panose="020B0604020202020204" pitchFamily="34" charset="0"/>
                <a:ea typeface="宋体" panose="02010600030101010101" pitchFamily="2" charset="-122"/>
              </a:rPr>
              <a:t>clutching</a:t>
            </a:r>
            <a:r>
              <a:rPr lang="zh-CN" altLang="en-US" sz="2200" b="1">
                <a:solidFill>
                  <a:srgbClr val="0070C0"/>
                </a:solidFill>
                <a:latin typeface="Arial" panose="020B0604020202020204" pitchFamily="34" charset="0"/>
                <a:ea typeface="宋体" panose="02010600030101010101" pitchFamily="2" charset="-122"/>
              </a:rPr>
              <a:t>作伴随状语，两个独立柱</a:t>
            </a:r>
            <a:r>
              <a:rPr lang="en-US" altLang="zh-CN" sz="2200" b="1">
                <a:solidFill>
                  <a:srgbClr val="0070C0"/>
                </a:solidFill>
                <a:latin typeface="Arial" panose="020B0604020202020204" pitchFamily="34" charset="0"/>
                <a:ea typeface="宋体" panose="02010600030101010101" pitchFamily="2" charset="-122"/>
              </a:rPr>
              <a:t>格结构lights blazing和perspiration trickling),</a:t>
            </a:r>
            <a:r>
              <a:rPr lang="zh-CN" altLang="en-US" sz="2200" b="1">
                <a:solidFill>
                  <a:srgbClr val="0070C0"/>
                </a:solidFill>
                <a:latin typeface="Arial" panose="020B0604020202020204" pitchFamily="34" charset="0"/>
                <a:ea typeface="宋体" panose="02010600030101010101" pitchFamily="2" charset="-122"/>
              </a:rPr>
              <a:t>能让写作句子更简洁，段落更紧凑，层次更分明。</a:t>
            </a:r>
            <a:endParaRPr lang="zh-CN" altLang="en-US" sz="2200" b="1">
              <a:solidFill>
                <a:srgbClr val="0070C0"/>
              </a:solidFill>
              <a:latin typeface="Arial" panose="020B0604020202020204" pitchFamily="34" charset="0"/>
              <a:ea typeface="宋体" panose="02010600030101010101" pitchFamily="2" charset="-122"/>
            </a:endParaRPr>
          </a:p>
          <a:p>
            <a:pPr>
              <a:lnSpc>
                <a:spcPts val="3140"/>
              </a:lnSpc>
            </a:pPr>
            <a:r>
              <a:rPr lang="en-US" altLang="zh-CN" sz="2200" b="1">
                <a:solidFill>
                  <a:srgbClr val="0070C0"/>
                </a:solidFill>
                <a:latin typeface="Arial" panose="020B0604020202020204" pitchFamily="34" charset="0"/>
                <a:ea typeface="宋体" panose="02010600030101010101" pitchFamily="2" charset="-122"/>
              </a:rPr>
              <a:t>  </a:t>
            </a:r>
            <a:r>
              <a:rPr lang="zh-CN" altLang="en-US" sz="2200" b="1">
                <a:solidFill>
                  <a:srgbClr val="0070C0"/>
                </a:solidFill>
                <a:latin typeface="Arial" panose="020B0604020202020204" pitchFamily="34" charset="0"/>
                <a:ea typeface="宋体" panose="02010600030101010101" pitchFamily="2" charset="-122"/>
              </a:rPr>
              <a:t>并善用形容词性短语</a:t>
            </a:r>
            <a:r>
              <a:rPr lang="en-US" altLang="zh-CN" sz="2200" b="1">
                <a:solidFill>
                  <a:srgbClr val="0070C0"/>
                </a:solidFill>
                <a:latin typeface="Arial" panose="020B0604020202020204" pitchFamily="34" charset="0"/>
                <a:ea typeface="宋体" panose="02010600030101010101" pitchFamily="2" charset="-122"/>
              </a:rPr>
              <a:t>(beads of)</a:t>
            </a:r>
            <a:r>
              <a:rPr lang="zh-CN" altLang="en-US" sz="2200" b="1">
                <a:solidFill>
                  <a:srgbClr val="0070C0"/>
                </a:solidFill>
                <a:latin typeface="Arial" panose="020B0604020202020204" pitchFamily="34" charset="0"/>
                <a:ea typeface="宋体" panose="02010600030101010101" pitchFamily="2" charset="-122"/>
              </a:rPr>
              <a:t>、副词</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(slowly, hot)</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、介词短</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(towards down)</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，在关键处驻足，避免流水账，细化动作延缓过程，立体动感</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show</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出鲜活。</a:t>
            </a:r>
            <a:endPar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体会句法的精妙——名词动词是续写语言之基</a:t>
            </a:r>
            <a:endParaRPr 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5362" name="文本框 1"/>
          <p:cNvSpPr txBox="1"/>
          <p:nvPr/>
        </p:nvSpPr>
        <p:spPr>
          <a:xfrm>
            <a:off x="1524000" y="476250"/>
            <a:ext cx="9159875" cy="1428115"/>
          </a:xfrm>
          <a:prstGeom prst="rect">
            <a:avLst/>
          </a:prstGeom>
          <a:noFill/>
          <a:ln w="9525">
            <a:noFill/>
          </a:ln>
        </p:spPr>
        <p:txBody>
          <a:bodyPr wrap="square" anchor="t" anchorCtr="0">
            <a:spAutoFit/>
          </a:bodyPr>
          <a:p>
            <a:pPr>
              <a:lnSpc>
                <a:spcPts val="3475"/>
              </a:lnSpc>
            </a:pPr>
            <a:r>
              <a:rPr lang="en-US" altLang="zh-CN" sz="2400" b="1">
                <a:latin typeface="宋体" panose="02010600030101010101" pitchFamily="2" charset="-122"/>
                <a:ea typeface="宋体" panose="02010600030101010101" pitchFamily="2" charset="-122"/>
              </a:rPr>
              <a:t>2.</a:t>
            </a:r>
            <a:r>
              <a:rPr lang="zh-CN" altLang="en-US" sz="2400" b="1">
                <a:latin typeface="宋体" panose="02010600030101010101" pitchFamily="2" charset="-122"/>
                <a:ea typeface="宋体" panose="02010600030101010101" pitchFamily="2" charset="-122"/>
              </a:rPr>
              <a:t>沃尔夫女士优雅地走向钢琴，坐到座位上，然后开始弹琴。她的手指在琴键上翩翩起舞。她时而摇摆，时而点头，乌黑发亮的马尾辫跟着起伏摆动。她的双脚在踏板间来回穿梭。</a:t>
            </a:r>
            <a:endParaRPr lang="zh-CN" altLang="en-US" sz="2400" b="1">
              <a:latin typeface="宋体" panose="02010600030101010101" pitchFamily="2" charset="-122"/>
              <a:ea typeface="宋体" panose="02010600030101010101" pitchFamily="2" charset="-122"/>
            </a:endParaRPr>
          </a:p>
        </p:txBody>
      </p:sp>
      <p:sp>
        <p:nvSpPr>
          <p:cNvPr id="3" name="文本框 2"/>
          <p:cNvSpPr txBox="1"/>
          <p:nvPr/>
        </p:nvSpPr>
        <p:spPr>
          <a:xfrm>
            <a:off x="1552575" y="1841500"/>
            <a:ext cx="9158288" cy="3158490"/>
          </a:xfrm>
          <a:prstGeom prst="rect">
            <a:avLst/>
          </a:prstGeom>
          <a:solidFill>
            <a:schemeClr val="accent5"/>
          </a:solidFill>
        </p:spPr>
        <p:txBody>
          <a:bodyPr wrap="square" rtlCol="0">
            <a:spAutoFit/>
          </a:bodyPr>
          <a:p>
            <a:pPr>
              <a:lnSpc>
                <a:spcPts val="5980"/>
              </a:lnSpc>
            </a:pPr>
            <a:r>
              <a:rPr lang="en-US" sz="2700" b="1" noProof="1">
                <a:latin typeface="Times New Roman" panose="02020603050405020304" charset="0"/>
                <a:ea typeface="宋体" panose="02010600030101010101" pitchFamily="2" charset="-122"/>
                <a:cs typeface="Times New Roman" panose="02020603050405020304" charset="0"/>
              </a:rPr>
              <a:t>MS. Wolff made her graceful way to the piano, took her seat and then began to play. Her fingers danced across the keys. She swayed and nodded, and her shiny black ponytail bobbed. Back and forth she raced her feet among the pedals. </a:t>
            </a:r>
            <a:endParaRPr lang="en-US" sz="2700" b="1" noProof="1">
              <a:latin typeface="Times New Roman" panose="02020603050405020304" charset="0"/>
              <a:cs typeface="Times New Roman" panose="02020603050405020304" charset="0"/>
            </a:endParaRPr>
          </a:p>
        </p:txBody>
      </p:sp>
      <p:cxnSp>
        <p:nvCxnSpPr>
          <p:cNvPr id="5" name="直接连接符 4"/>
          <p:cNvCxnSpPr/>
          <p:nvPr/>
        </p:nvCxnSpPr>
        <p:spPr>
          <a:xfrm>
            <a:off x="3216275" y="2565400"/>
            <a:ext cx="3384550" cy="0"/>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587500" y="2564765"/>
            <a:ext cx="9123678" cy="460375"/>
          </a:xfrm>
          <a:prstGeom prst="rect">
            <a:avLst/>
          </a:prstGeom>
          <a:noFill/>
        </p:spPr>
        <p:txBody>
          <a:bodyPr wrap="square" rtlCol="0">
            <a:spAutoFit/>
          </a:bodyPr>
          <a:p>
            <a:r>
              <a:rPr lang="zh-CN" altLang="en-US" sz="2400" b="1" noProof="1">
                <a:gradFill>
                  <a:gsLst>
                    <a:gs pos="0">
                      <a:srgbClr val="FECF40"/>
                    </a:gs>
                    <a:gs pos="100000">
                      <a:srgbClr val="846C21"/>
                    </a:gs>
                  </a:gsLst>
                  <a:lin scaled="0"/>
                </a:gradFill>
                <a:latin typeface="Arial" panose="020B0604020202020204" pitchFamily="34" charset="0"/>
                <a:ea typeface="宋体" panose="02010600030101010101" pitchFamily="2" charset="-122"/>
                <a:cs typeface="+mn-cs"/>
              </a:rPr>
              <a:t>三个并列谓语动词表一连串动作，说明舞台经验丰富，台风稳健</a:t>
            </a:r>
            <a:endParaRPr lang="zh-CN" altLang="en-US" sz="2400" b="1" noProof="1">
              <a:gradFill>
                <a:gsLst>
                  <a:gs pos="0">
                    <a:srgbClr val="FECF40"/>
                  </a:gs>
                  <a:gs pos="100000">
                    <a:srgbClr val="846C21"/>
                  </a:gs>
                </a:gsLst>
                <a:lin scaled="0"/>
              </a:gradFill>
            </a:endParaRPr>
          </a:p>
        </p:txBody>
      </p:sp>
      <p:cxnSp>
        <p:nvCxnSpPr>
          <p:cNvPr id="8" name="直接连接符 7"/>
          <p:cNvCxnSpPr/>
          <p:nvPr/>
        </p:nvCxnSpPr>
        <p:spPr>
          <a:xfrm>
            <a:off x="6816725" y="3384550"/>
            <a:ext cx="1150938" cy="0"/>
          </a:xfrm>
          <a:prstGeom prst="line">
            <a:avLst/>
          </a:prstGeom>
          <a:ln w="38100" cmpd="sng">
            <a:solidFill>
              <a:srgbClr val="FF0066"/>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32400" y="4076700"/>
            <a:ext cx="4161790" cy="460375"/>
          </a:xfrm>
          <a:prstGeom prst="rect">
            <a:avLst/>
          </a:prstGeom>
          <a:noFill/>
        </p:spPr>
        <p:txBody>
          <a:bodyPr wrap="none" rtlCol="0">
            <a:spAutoFit/>
          </a:bodyPr>
          <a:p>
            <a:r>
              <a:rPr lang="zh-CN" altLang="en-US" sz="2400" b="1" noProof="1">
                <a:solidFill>
                  <a:schemeClr val="accent6">
                    <a:lumMod val="60000"/>
                    <a:lumOff val="40000"/>
                  </a:schemeClr>
                </a:solidFill>
                <a:latin typeface="Arial" panose="020B0604020202020204" pitchFamily="34" charset="0"/>
                <a:ea typeface="宋体" panose="02010600030101010101" pitchFamily="2" charset="-122"/>
                <a:cs typeface="+mn-cs"/>
              </a:rPr>
              <a:t>动作描写细腻真实，生动形象</a:t>
            </a:r>
            <a:endParaRPr lang="zh-CN" altLang="en-US" sz="2400" b="1" noProof="1">
              <a:solidFill>
                <a:schemeClr val="accent6">
                  <a:lumMod val="60000"/>
                  <a:lumOff val="40000"/>
                </a:schemeClr>
              </a:solidFill>
            </a:endParaRPr>
          </a:p>
        </p:txBody>
      </p:sp>
      <p:sp>
        <p:nvSpPr>
          <p:cNvPr id="11" name="文本框 10"/>
          <p:cNvSpPr txBox="1"/>
          <p:nvPr/>
        </p:nvSpPr>
        <p:spPr>
          <a:xfrm>
            <a:off x="1524000" y="5038725"/>
            <a:ext cx="9188450" cy="1701800"/>
          </a:xfrm>
          <a:prstGeom prst="rect">
            <a:avLst/>
          </a:prstGeom>
          <a:noFill/>
          <a:ln w="9525">
            <a:noFill/>
          </a:ln>
        </p:spPr>
        <p:txBody>
          <a:bodyPr wrap="square" anchor="t" anchorCtr="0">
            <a:spAutoFit/>
          </a:bodyPr>
          <a:p>
            <a:pPr>
              <a:lnSpc>
                <a:spcPts val="3140"/>
              </a:lnSpc>
            </a:pP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非谓语动词的使用并非越多越好。</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Too much is a burden! “</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唯有动作描写，人物才能立起来</a:t>
            </a:r>
            <a:r>
              <a:rPr lang="en-US" altLang="zh-CN" sz="2200" b="1">
                <a:solidFill>
                  <a:srgbClr val="0070C0"/>
                </a:solidFill>
                <a:latin typeface="Arial" panose="020B0604020202020204" pitchFamily="34" charset="0"/>
                <a:ea typeface="宋体" panose="02010600030101010101" pitchFamily="2" charset="-122"/>
                <a:sym typeface="宋体" panose="02010600030101010101" pitchFamily="2" charset="-122"/>
              </a:rPr>
              <a:t>”</a:t>
            </a:r>
            <a:r>
              <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rPr>
              <a:t>，动词和名词是描写动作性的根源。本段描写活用非谓语，动作描写精准传神，观察细致入微，灵活运用简单句，复合句以及其他多种多样的句式结构和修辞，才能让文章显得错落有致，有层次感。</a:t>
            </a:r>
            <a:endParaRPr lang="zh-CN" altLang="en-US" sz="2200" b="1">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cxnSp>
        <p:nvCxnSpPr>
          <p:cNvPr id="12" name="直接连接符 11"/>
          <p:cNvCxnSpPr/>
          <p:nvPr/>
        </p:nvCxnSpPr>
        <p:spPr>
          <a:xfrm>
            <a:off x="8543925" y="2552700"/>
            <a:ext cx="792163" cy="0"/>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071813" y="3376613"/>
            <a:ext cx="1871663" cy="11113"/>
          </a:xfrm>
          <a:prstGeom prst="line">
            <a:avLst/>
          </a:prstGeom>
          <a:ln w="38100" cmpd="sng">
            <a:solidFill>
              <a:srgbClr val="F0B500"/>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135188" y="4148138"/>
            <a:ext cx="1223963" cy="1588"/>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935413" y="4149725"/>
            <a:ext cx="1223963" cy="0"/>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558925" y="4868863"/>
            <a:ext cx="1223963" cy="1588"/>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664200" y="4868863"/>
            <a:ext cx="936625" cy="1588"/>
          </a:xfrm>
          <a:prstGeom prst="line">
            <a:avLst/>
          </a:prstGeom>
          <a:ln w="38100"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67663" y="3241675"/>
            <a:ext cx="795020" cy="460375"/>
          </a:xfrm>
          <a:prstGeom prst="rect">
            <a:avLst/>
          </a:prstGeom>
          <a:noFill/>
          <a:ln w="9525">
            <a:noFill/>
          </a:ln>
        </p:spPr>
        <p:txBody>
          <a:bodyPr wrap="none" anchor="t" anchorCtr="0">
            <a:spAutoFit/>
          </a:bodyPr>
          <a:p>
            <a:r>
              <a:rPr lang="zh-CN" altLang="en-US" sz="2400" b="1">
                <a:solidFill>
                  <a:srgbClr val="FF0000"/>
                </a:solidFill>
                <a:latin typeface="Arial" panose="020B0604020202020204" pitchFamily="34" charset="0"/>
                <a:ea typeface="宋体" panose="02010600030101010101" pitchFamily="2" charset="-122"/>
              </a:rPr>
              <a:t>拟人</a:t>
            </a:r>
            <a:endParaRPr lang="zh-CN" altLang="en-US" sz="2400" b="1">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p:bldP spid="18" grpId="1"/>
      <p:bldP spid="10" grpId="0"/>
      <p:bldP spid="10" grpId="1"/>
      <p:bldP spid="11" grpId="0"/>
      <p:bldP spid="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24000" y="0"/>
            <a:ext cx="9158602" cy="460375"/>
          </a:xfrm>
          <a:prstGeom prst="rect">
            <a:avLst/>
          </a:prstGeom>
          <a:solidFill>
            <a:schemeClr val="accent5">
              <a:lumMod val="90000"/>
            </a:schemeClr>
          </a:solidFill>
        </p:spPr>
        <p:txBody>
          <a:bodyPr wrap="square" rtlCol="0">
            <a:spAutoFit/>
          </a:bodyPr>
          <a:p>
            <a:r>
              <a:rPr lang="en-US" sz="2400" b="1" noProof="1">
                <a:ln>
                  <a:solidFill>
                    <a:sysClr val="windowText" lastClr="000000"/>
                  </a:solidFill>
                </a:ln>
                <a:latin typeface="Arial" panose="020B0604020202020204" pitchFamily="34" charset="0"/>
                <a:ea typeface="宋体" panose="02010600030101010101" pitchFamily="2" charset="-122"/>
                <a:cs typeface="+mn-cs"/>
              </a:rPr>
              <a:t>体会</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课标单词</a:t>
            </a:r>
            <a:r>
              <a:rPr lang="en-US" sz="2400" b="1" noProof="1">
                <a:ln>
                  <a:solidFill>
                    <a:sysClr val="windowText" lastClr="000000"/>
                  </a:solidFill>
                </a:ln>
                <a:latin typeface="Arial" panose="020B0604020202020204" pitchFamily="34" charset="0"/>
                <a:ea typeface="宋体" panose="02010600030101010101" pitchFamily="2" charset="-122"/>
                <a:cs typeface="+mn-cs"/>
              </a:rPr>
              <a:t>的精妙——</a:t>
            </a:r>
            <a:r>
              <a:rPr lang="zh-CN" altLang="en-US" sz="2400" b="1" noProof="1">
                <a:ln>
                  <a:solidFill>
                    <a:sysClr val="windowText" lastClr="000000"/>
                  </a:solidFill>
                </a:ln>
                <a:latin typeface="Arial" panose="020B0604020202020204" pitchFamily="34" charset="0"/>
                <a:ea typeface="宋体" panose="02010600030101010101" pitchFamily="2" charset="-122"/>
                <a:cs typeface="+mn-cs"/>
              </a:rPr>
              <a:t>活用教材词汇，靶向高考写作</a:t>
            </a:r>
            <a:endParaRPr lang="zh-CN" altLang="en-US" sz="2400" b="1" noProof="1">
              <a:ln>
                <a:solidFill>
                  <a:sysClr val="windowText" lastClr="000000"/>
                </a:solidFill>
              </a:ln>
              <a:latin typeface="Arial" panose="020B0604020202020204" pitchFamily="34" charset="0"/>
              <a:ea typeface="宋体" panose="02010600030101010101" pitchFamily="2" charset="-122"/>
              <a:cs typeface="+mn-cs"/>
            </a:endParaRPr>
          </a:p>
        </p:txBody>
      </p:sp>
      <p:sp>
        <p:nvSpPr>
          <p:cNvPr id="16386" name="文本框 1"/>
          <p:cNvSpPr txBox="1"/>
          <p:nvPr/>
        </p:nvSpPr>
        <p:spPr>
          <a:xfrm>
            <a:off x="1703388" y="549275"/>
            <a:ext cx="5892800" cy="460375"/>
          </a:xfrm>
          <a:prstGeom prst="rect">
            <a:avLst/>
          </a:prstGeom>
          <a:noFill/>
          <a:ln w="9525">
            <a:noFill/>
          </a:ln>
        </p:spPr>
        <p:txBody>
          <a:bodyPr wrap="none" anchor="t" anchorCtr="0">
            <a:spAutoFit/>
          </a:bodyPr>
          <a:p>
            <a:r>
              <a:rPr lang="en-US" altLang="zh-CN" sz="2400" b="1">
                <a:solidFill>
                  <a:srgbClr val="FFC000"/>
                </a:solidFill>
                <a:latin typeface="Arial" panose="020B0604020202020204" pitchFamily="34" charset="0"/>
                <a:ea typeface="宋体" panose="02010600030101010101" pitchFamily="2" charset="-122"/>
              </a:rPr>
              <a:t>(</a:t>
            </a:r>
            <a:r>
              <a:rPr lang="zh-CN" altLang="en-US" sz="2400" b="1">
                <a:solidFill>
                  <a:srgbClr val="FFC000"/>
                </a:solidFill>
                <a:latin typeface="Arial" panose="020B0604020202020204" pitchFamily="34" charset="0"/>
                <a:ea typeface="宋体" panose="02010600030101010101" pitchFamily="2" charset="-122"/>
              </a:rPr>
              <a:t>运用能打动你的语言表达</a:t>
            </a:r>
            <a:r>
              <a:rPr lang="en-US" altLang="zh-CN" sz="2400" b="1">
                <a:solidFill>
                  <a:srgbClr val="FFC000"/>
                </a:solidFill>
                <a:latin typeface="Arial" panose="020B0604020202020204" pitchFamily="34" charset="0"/>
                <a:ea typeface="宋体" panose="02010600030101010101" pitchFamily="2" charset="-122"/>
              </a:rPr>
              <a:t>——</a:t>
            </a:r>
            <a:r>
              <a:rPr lang="zh-CN" altLang="en-US" sz="2400" b="1">
                <a:solidFill>
                  <a:srgbClr val="FFC000"/>
                </a:solidFill>
                <a:latin typeface="Arial" panose="020B0604020202020204" pitchFamily="34" charset="0"/>
                <a:ea typeface="宋体" panose="02010600030101010101" pitchFamily="2" charset="-122"/>
              </a:rPr>
              <a:t>去打动读者</a:t>
            </a:r>
            <a:r>
              <a:rPr lang="en-US" altLang="zh-CN" sz="2400" b="1">
                <a:solidFill>
                  <a:srgbClr val="FFC000"/>
                </a:solidFill>
                <a:latin typeface="Arial" panose="020B0604020202020204" pitchFamily="34" charset="0"/>
                <a:ea typeface="宋体" panose="02010600030101010101" pitchFamily="2" charset="-122"/>
              </a:rPr>
              <a:t>)</a:t>
            </a:r>
            <a:endParaRPr lang="en-US" altLang="zh-CN" sz="2400" b="1">
              <a:solidFill>
                <a:srgbClr val="FFC000"/>
              </a:solidFill>
              <a:latin typeface="Arial" panose="020B0604020202020204" pitchFamily="34" charset="0"/>
              <a:ea typeface="宋体" panose="02010600030101010101" pitchFamily="2" charset="-122"/>
            </a:endParaRPr>
          </a:p>
        </p:txBody>
      </p:sp>
      <p:graphicFrame>
        <p:nvGraphicFramePr>
          <p:cNvPr id="3" name="表格 2"/>
          <p:cNvGraphicFramePr/>
          <p:nvPr/>
        </p:nvGraphicFramePr>
        <p:xfrm>
          <a:off x="1524000" y="1052513"/>
          <a:ext cx="9137650" cy="1746885"/>
        </p:xfrm>
        <a:graphic>
          <a:graphicData uri="http://schemas.openxmlformats.org/drawingml/2006/table">
            <a:tbl>
              <a:tblPr firstRow="1" bandRow="1">
                <a:tableStyleId>{5C22544A-7EE6-4342-B048-85BDC9FD1C3A}</a:tableStyleId>
              </a:tblPr>
              <a:tblGrid>
                <a:gridCol w="4345305"/>
                <a:gridCol w="4792345"/>
              </a:tblGrid>
              <a:tr h="558165">
                <a:tc>
                  <a:txBody>
                    <a:bodyPr/>
                    <a:p>
                      <a:pPr>
                        <a:buNone/>
                      </a:pPr>
                      <a:r>
                        <a:rPr lang="en-US" altLang="zh-CN" sz="2800">
                          <a:solidFill>
                            <a:schemeClr val="tx1"/>
                          </a:solidFill>
                          <a:latin typeface="Times New Roman" panose="02020603050405020304" charset="0"/>
                          <a:cs typeface="Times New Roman" panose="02020603050405020304" charset="0"/>
                        </a:rPr>
                        <a:t>tick</a:t>
                      </a:r>
                      <a:r>
                        <a:rPr lang="en-US" altLang="zh-CN"/>
                        <a:t> </a:t>
                      </a:r>
                      <a:endParaRPr lang="en-US" altLang="zh-CN"/>
                    </a:p>
                  </a:txBody>
                  <a:tcPr/>
                </a:tc>
                <a:tc>
                  <a:txBody>
                    <a:bodyPr/>
                    <a:p>
                      <a:pPr>
                        <a:buNone/>
                      </a:pPr>
                      <a:r>
                        <a:rPr lang="en-US" altLang="zh-CN" sz="2800">
                          <a:solidFill>
                            <a:schemeClr val="tx1"/>
                          </a:solidFill>
                          <a:latin typeface="Times New Roman" panose="02020603050405020304" charset="0"/>
                          <a:cs typeface="Times New Roman" panose="02020603050405020304" charset="0"/>
                        </a:rPr>
                        <a:t>vt. </a:t>
                      </a:r>
                      <a:r>
                        <a:rPr lang="en-US" altLang="zh-CN" sz="2400">
                          <a:solidFill>
                            <a:schemeClr val="tx1"/>
                          </a:solidFill>
                          <a:latin typeface="Times New Roman" panose="02020603050405020304" charset="0"/>
                          <a:cs typeface="Times New Roman" panose="02020603050405020304" charset="0"/>
                        </a:rPr>
                        <a:t>给......标记号，发出滴答声</a:t>
                      </a:r>
                      <a:endParaRPr lang="en-US" altLang="zh-CN" sz="2400">
                        <a:solidFill>
                          <a:schemeClr val="tx1"/>
                        </a:solidFill>
                        <a:latin typeface="Times New Roman" panose="02020603050405020304" charset="0"/>
                        <a:cs typeface="Times New Roman" panose="02020603050405020304" charset="0"/>
                      </a:endParaRPr>
                    </a:p>
                  </a:txBody>
                  <a:tcPr/>
                </a:tc>
              </a:tr>
              <a:tr h="1188720">
                <a:tc>
                  <a:txBody>
                    <a:bodyPr/>
                    <a:p>
                      <a:pPr>
                        <a:buNone/>
                      </a:pPr>
                      <a:r>
                        <a:rPr lang="en-US" altLang="zh-CN" sz="2400" u="sng">
                          <a:latin typeface="Times New Roman" panose="02020603050405020304" charset="0"/>
                          <a:cs typeface="Times New Roman" panose="02020603050405020304" charset="0"/>
                        </a:rPr>
                        <a:t>Time </a:t>
                      </a:r>
                      <a:r>
                        <a:rPr lang="en-US" altLang="zh-CN" sz="2400" b="1" u="sng">
                          <a:latin typeface="Times New Roman" panose="02020603050405020304" charset="0"/>
                          <a:cs typeface="Times New Roman" panose="02020603050405020304" charset="0"/>
                        </a:rPr>
                        <a:t>ticking</a:t>
                      </a:r>
                      <a:r>
                        <a:rPr lang="en-US" altLang="zh-CN" sz="2400" u="sng">
                          <a:latin typeface="Times New Roman" panose="02020603050405020304" charset="0"/>
                          <a:cs typeface="Times New Roman" panose="02020603050405020304" charset="0"/>
                        </a:rPr>
                        <a:t> away</a:t>
                      </a:r>
                      <a:r>
                        <a:rPr lang="en-US" altLang="zh-CN" sz="1800">
                          <a:latin typeface="Times New Roman" panose="02020603050405020304" charset="0"/>
                          <a:cs typeface="Times New Roman" panose="02020603050405020304" charset="0"/>
                        </a:rPr>
                        <a:t>(</a:t>
                      </a:r>
                      <a:r>
                        <a:rPr lang="zh-CN" altLang="en-US" sz="1800">
                          <a:latin typeface="Times New Roman" panose="02020603050405020304" charset="0"/>
                          <a:cs typeface="Times New Roman" panose="02020603050405020304" charset="0"/>
                        </a:rPr>
                        <a:t>独立柱格结构</a:t>
                      </a:r>
                      <a:r>
                        <a:rPr lang="en-US" altLang="zh-CN" sz="18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mother hadn’t been home yet, making me worry about her.</a:t>
                      </a:r>
                      <a:endParaRPr lang="en-US" altLang="zh-CN" sz="2400">
                        <a:latin typeface="Times New Roman" panose="02020603050405020304" charset="0"/>
                        <a:cs typeface="Times New Roman" panose="02020603050405020304" charset="0"/>
                      </a:endParaRPr>
                    </a:p>
                  </a:txBody>
                  <a:tcPr/>
                </a:tc>
                <a:tc>
                  <a:txBody>
                    <a:bodyPr/>
                    <a:p>
                      <a:pPr>
                        <a:buNone/>
                      </a:pPr>
                      <a:r>
                        <a:rPr lang="zh-CN" altLang="en-US" sz="2400">
                          <a:latin typeface="宋体" panose="02010600030101010101" pitchFamily="2" charset="-122"/>
                          <a:ea typeface="宋体" panose="02010600030101010101" pitchFamily="2" charset="-122"/>
                        </a:rPr>
                        <a:t>时间一分一秒过去了，母亲还没有回家，这使我很担心她。</a:t>
                      </a:r>
                      <a:r>
                        <a:rPr lang="en-US" altLang="zh-CN" sz="2400">
                          <a:solidFill>
                            <a:srgbClr val="FF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续</a:t>
                      </a:r>
                      <a:r>
                        <a:rPr lang="en-US" altLang="zh-CN" sz="2400">
                          <a:solidFill>
                            <a:srgbClr val="FF0000"/>
                          </a:solidFill>
                          <a:latin typeface="宋体" panose="02010600030101010101" pitchFamily="2" charset="-122"/>
                          <a:ea typeface="宋体" panose="02010600030101010101" pitchFamily="2" charset="-122"/>
                        </a:rPr>
                        <a:t>)</a:t>
                      </a:r>
                      <a:endParaRPr lang="en-US" altLang="zh-CN" sz="2400">
                        <a:solidFill>
                          <a:srgbClr val="FF0000"/>
                        </a:solidFill>
                        <a:latin typeface="宋体" panose="02010600030101010101" pitchFamily="2" charset="-122"/>
                        <a:ea typeface="宋体" panose="02010600030101010101" pitchFamily="2" charset="-122"/>
                      </a:endParaRPr>
                    </a:p>
                  </a:txBody>
                  <a:tcPr/>
                </a:tc>
              </a:tr>
            </a:tbl>
          </a:graphicData>
        </a:graphic>
      </p:graphicFrame>
      <p:graphicFrame>
        <p:nvGraphicFramePr>
          <p:cNvPr id="5" name="表格 4"/>
          <p:cNvGraphicFramePr/>
          <p:nvPr/>
        </p:nvGraphicFramePr>
        <p:xfrm>
          <a:off x="1544638" y="2894013"/>
          <a:ext cx="9137650" cy="3959225"/>
        </p:xfrm>
        <a:graphic>
          <a:graphicData uri="http://schemas.openxmlformats.org/drawingml/2006/table">
            <a:tbl>
              <a:tblPr firstRow="1" bandRow="1">
                <a:tableStyleId>{5C22544A-7EE6-4342-B048-85BDC9FD1C3A}</a:tableStyleId>
              </a:tblPr>
              <a:tblGrid>
                <a:gridCol w="4302125"/>
                <a:gridCol w="4835525"/>
              </a:tblGrid>
              <a:tr h="558165">
                <a:tc>
                  <a:txBody>
                    <a:bodyPr/>
                    <a:p>
                      <a:pPr>
                        <a:buNone/>
                      </a:pPr>
                      <a:r>
                        <a:rPr lang="en-US" altLang="zh-CN" sz="2400">
                          <a:solidFill>
                            <a:schemeClr val="tx1"/>
                          </a:solidFill>
                          <a:latin typeface="Times New Roman" panose="02020603050405020304" charset="0"/>
                          <a:cs typeface="Times New Roman" panose="02020603050405020304" charset="0"/>
                        </a:rPr>
                        <a:t>melt (melted; melted; melten)</a:t>
                      </a:r>
                      <a:endParaRPr lang="en-US" altLang="zh-CN" sz="2400">
                        <a:solidFill>
                          <a:schemeClr val="tx1"/>
                        </a:solidFill>
                        <a:latin typeface="Times New Roman" panose="02020603050405020304" charset="0"/>
                        <a:cs typeface="Times New Roman" panose="02020603050405020304" charset="0"/>
                      </a:endParaRPr>
                    </a:p>
                  </a:txBody>
                  <a:tcPr/>
                </a:tc>
                <a:tc>
                  <a:txBody>
                    <a:bodyPr/>
                    <a:p>
                      <a:pPr>
                        <a:buNone/>
                      </a:pPr>
                      <a:r>
                        <a:rPr lang="en-US" altLang="zh-CN" sz="2800">
                          <a:solidFill>
                            <a:schemeClr val="tx1"/>
                          </a:solidFill>
                          <a:latin typeface="Times New Roman" panose="02020603050405020304" charset="0"/>
                          <a:cs typeface="Times New Roman" panose="02020603050405020304" charset="0"/>
                        </a:rPr>
                        <a:t>vi. </a:t>
                      </a:r>
                      <a:r>
                        <a:rPr lang="en-US" altLang="zh-CN" sz="2400">
                          <a:solidFill>
                            <a:schemeClr val="tx1"/>
                          </a:solidFill>
                          <a:latin typeface="Times New Roman" panose="02020603050405020304" charset="0"/>
                          <a:cs typeface="Times New Roman" panose="02020603050405020304" charset="0"/>
                        </a:rPr>
                        <a:t>融化；熔化；软化</a:t>
                      </a:r>
                      <a:endParaRPr lang="en-US" altLang="zh-CN" sz="2400">
                        <a:solidFill>
                          <a:schemeClr val="tx1"/>
                        </a:solidFill>
                        <a:latin typeface="Times New Roman" panose="02020603050405020304" charset="0"/>
                        <a:cs typeface="Times New Roman" panose="02020603050405020304" charset="0"/>
                      </a:endParaRPr>
                    </a:p>
                  </a:txBody>
                  <a:tcPr/>
                </a:tc>
              </a:tr>
              <a:tr h="680720">
                <a:tc>
                  <a:txBody>
                    <a:bodyPr/>
                    <a:p>
                      <a:pPr>
                        <a:buNone/>
                      </a:pPr>
                      <a:r>
                        <a:rPr lang="en-US" sz="2400">
                          <a:latin typeface="Times New Roman" panose="02020603050405020304" charset="0"/>
                          <a:cs typeface="Times New Roman" panose="02020603050405020304" charset="0"/>
                        </a:rPr>
                        <a:t>1. T</a:t>
                      </a:r>
                      <a:r>
                        <a:rPr lang="en-US" altLang="zh-CN" sz="2400">
                          <a:latin typeface="Times New Roman" panose="02020603050405020304" charset="0"/>
                          <a:cs typeface="Times New Roman" panose="02020603050405020304" charset="0"/>
                        </a:rPr>
                        <a:t>he </a:t>
                      </a:r>
                      <a:r>
                        <a:rPr lang="en-US" altLang="zh-CN" sz="2400" u="sng">
                          <a:latin typeface="Times New Roman" panose="02020603050405020304" charset="0"/>
                          <a:cs typeface="Times New Roman" panose="02020603050405020304" charset="0"/>
                        </a:rPr>
                        <a:t>tension</a:t>
                      </a:r>
                      <a:r>
                        <a:rPr lang="en-US" altLang="zh-CN" sz="2400">
                          <a:latin typeface="Times New Roman" panose="02020603050405020304" charset="0"/>
                          <a:cs typeface="Times New Roman" panose="02020603050405020304" charset="0"/>
                        </a:rPr>
                        <a:t> in the room began to </a:t>
                      </a:r>
                      <a:r>
                        <a:rPr lang="en-US" altLang="zh-CN" sz="2400" b="1" u="sng">
                          <a:latin typeface="Times New Roman" panose="02020603050405020304" charset="0"/>
                          <a:cs typeface="Times New Roman" panose="02020603050405020304" charset="0"/>
                        </a:rPr>
                        <a:t>melt</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buNone/>
                      </a:pPr>
                      <a:r>
                        <a:rPr lang="en-US" altLang="zh-CN" sz="2400">
                          <a:latin typeface="Times New Roman" panose="02020603050405020304" charset="0"/>
                          <a:cs typeface="Times New Roman" panose="02020603050405020304" charset="0"/>
                        </a:rPr>
                        <a:t>2. Her </a:t>
                      </a:r>
                      <a:r>
                        <a:rPr lang="en-US" altLang="zh-CN" sz="2400" u="sng">
                          <a:latin typeface="Times New Roman" panose="02020603050405020304" charset="0"/>
                          <a:cs typeface="Times New Roman" panose="02020603050405020304" charset="0"/>
                        </a:rPr>
                        <a:t>trusting smile </a:t>
                      </a:r>
                      <a:r>
                        <a:rPr lang="en-US" altLang="zh-CN" sz="2400" b="1" u="sng">
                          <a:latin typeface="Times New Roman" panose="02020603050405020304" charset="0"/>
                          <a:cs typeface="Times New Roman" panose="02020603050405020304" charset="0"/>
                        </a:rPr>
                        <a:t>melted</a:t>
                      </a:r>
                      <a:r>
                        <a:rPr lang="en-US" altLang="zh-CN" sz="2400" u="sng">
                          <a:latin typeface="Times New Roman" panose="02020603050405020304" charset="0"/>
                          <a:cs typeface="Times New Roman" panose="02020603050405020304" charset="0"/>
                        </a:rPr>
                        <a:t> his heart</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buNone/>
                      </a:pPr>
                      <a:r>
                        <a:rPr lang="en-US" altLang="zh-CN" sz="2400">
                          <a:latin typeface="Times New Roman" panose="02020603050405020304" charset="0"/>
                          <a:cs typeface="Times New Roman" panose="02020603050405020304" charset="0"/>
                        </a:rPr>
                        <a:t>3. When hearing these words, Scot felt his </a:t>
                      </a:r>
                      <a:r>
                        <a:rPr lang="en-US" altLang="zh-CN" sz="2400" u="sng">
                          <a:latin typeface="Times New Roman" panose="02020603050405020304" charset="0"/>
                          <a:cs typeface="Times New Roman" panose="02020603050405020304" charset="0"/>
                        </a:rPr>
                        <a:t>inner doubts/anxiety </a:t>
                      </a:r>
                      <a:r>
                        <a:rPr lang="en-US" altLang="zh-CN" sz="2400" b="1" u="sng">
                          <a:latin typeface="Times New Roman" panose="02020603050405020304" charset="0"/>
                          <a:cs typeface="Times New Roman" panose="02020603050405020304" charset="0"/>
                        </a:rPr>
                        <a:t>melt</a:t>
                      </a:r>
                      <a:r>
                        <a:rPr lang="en-US" altLang="zh-CN" sz="2400" u="sng">
                          <a:latin typeface="Times New Roman" panose="02020603050405020304" charset="0"/>
                          <a:cs typeface="Times New Roman" panose="02020603050405020304" charset="0"/>
                        </a:rPr>
                        <a:t> away</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buNone/>
                      </a:pPr>
                      <a:r>
                        <a:rPr lang="en-US" altLang="zh-CN" sz="2400">
                          <a:latin typeface="Times New Roman" panose="02020603050405020304" charset="0"/>
                          <a:cs typeface="Times New Roman" panose="02020603050405020304" charset="0"/>
                        </a:rPr>
                        <a:t>4. The youths </a:t>
                      </a:r>
                      <a:r>
                        <a:rPr lang="en-US" altLang="zh-CN" sz="2400" u="sng">
                          <a:latin typeface="Times New Roman" panose="02020603050405020304" charset="0"/>
                          <a:cs typeface="Times New Roman" panose="02020603050405020304" charset="0"/>
                        </a:rPr>
                        <a:t>dispersed</a:t>
                      </a:r>
                      <a:r>
                        <a:rPr lang="en-US" altLang="zh-CN" sz="2400">
                          <a:latin typeface="Times New Roman" panose="02020603050405020304" charset="0"/>
                          <a:cs typeface="Times New Roman" panose="02020603050405020304" charset="0"/>
                        </a:rPr>
                        <a:t> and </a:t>
                      </a:r>
                      <a:r>
                        <a:rPr lang="en-US" altLang="zh-CN" sz="2400" b="1" u="sng">
                          <a:latin typeface="Times New Roman" panose="02020603050405020304" charset="0"/>
                          <a:cs typeface="Times New Roman" panose="02020603050405020304" charset="0"/>
                        </a:rPr>
                        <a:t>melted</a:t>
                      </a:r>
                      <a:r>
                        <a:rPr lang="en-US" altLang="zh-CN" sz="2400" u="sng">
                          <a:latin typeface="Times New Roman" panose="02020603050405020304" charset="0"/>
                          <a:cs typeface="Times New Roman" panose="02020603050405020304" charset="0"/>
                        </a:rPr>
                        <a:t> into the darkness</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txBody>
                  <a:tcPr/>
                </a:tc>
                <a:tc>
                  <a:txBody>
                    <a:bodyPr/>
                    <a:p>
                      <a:pPr>
                        <a:lnSpc>
                          <a:spcPts val="3380"/>
                        </a:lnSpc>
                        <a:buNone/>
                      </a:pPr>
                      <a:r>
                        <a:rPr lang="zh-CN" altLang="en-US" sz="2400">
                          <a:latin typeface="宋体" panose="02010600030101010101" pitchFamily="2" charset="-122"/>
                          <a:ea typeface="宋体" panose="02010600030101010101" pitchFamily="2" charset="-122"/>
                        </a:rPr>
                        <a:t>1.屋里的紧张气氛开始缓和。</a:t>
                      </a:r>
                      <a:r>
                        <a:rPr lang="en-US" altLang="zh-CN" sz="2400">
                          <a:solidFill>
                            <a:srgbClr val="FF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续</a:t>
                      </a:r>
                      <a:r>
                        <a:rPr lang="en-US" altLang="zh-CN" sz="2400">
                          <a:solidFill>
                            <a:srgbClr val="FF0000"/>
                          </a:solidFill>
                          <a:latin typeface="宋体" panose="02010600030101010101" pitchFamily="2" charset="-122"/>
                          <a:ea typeface="宋体" panose="02010600030101010101" pitchFamily="2" charset="-122"/>
                        </a:rPr>
                        <a:t>)</a:t>
                      </a:r>
                      <a:endParaRPr lang="en-US" altLang="zh-CN" sz="2400">
                        <a:solidFill>
                          <a:srgbClr val="FF0000"/>
                        </a:solidFill>
                        <a:latin typeface="宋体" panose="02010600030101010101" pitchFamily="2" charset="-122"/>
                        <a:ea typeface="宋体" panose="02010600030101010101" pitchFamily="2" charset="-122"/>
                      </a:endParaRPr>
                    </a:p>
                    <a:p>
                      <a:pPr>
                        <a:lnSpc>
                          <a:spcPts val="3380"/>
                        </a:lnSpc>
                        <a:buNone/>
                      </a:pPr>
                      <a:r>
                        <a:rPr lang="en-US" altLang="zh-CN" sz="2400">
                          <a:latin typeface="宋体" panose="02010600030101010101" pitchFamily="2" charset="-122"/>
                          <a:ea typeface="宋体" panose="02010600030101010101" pitchFamily="2" charset="-122"/>
                          <a:sym typeface="+mn-ea"/>
                        </a:rPr>
                        <a:t>2</a:t>
                      </a:r>
                      <a:r>
                        <a:rPr lang="zh-CN" altLang="en-US" sz="2400">
                          <a:latin typeface="宋体" panose="02010600030101010101" pitchFamily="2" charset="-122"/>
                          <a:ea typeface="宋体" panose="02010600030101010101" pitchFamily="2" charset="-122"/>
                          <a:sym typeface="+mn-ea"/>
                        </a:rPr>
                        <a:t>.她那信任的微笑使他的心变软了。</a:t>
                      </a:r>
                      <a:r>
                        <a:rPr lang="en-US" altLang="zh-CN" sz="2400">
                          <a:solidFill>
                            <a:srgbClr val="FF0000"/>
                          </a:solidFill>
                          <a:latin typeface="宋体" panose="02010600030101010101" pitchFamily="2" charset="-122"/>
                          <a:ea typeface="宋体" panose="02010600030101010101" pitchFamily="2" charset="-122"/>
                          <a:sym typeface="+mn-ea"/>
                        </a:rPr>
                        <a:t>(</a:t>
                      </a:r>
                      <a:r>
                        <a:rPr lang="zh-CN" altLang="en-US" sz="2400">
                          <a:solidFill>
                            <a:srgbClr val="FF0000"/>
                          </a:solidFill>
                          <a:latin typeface="宋体" panose="02010600030101010101" pitchFamily="2" charset="-122"/>
                          <a:ea typeface="宋体" panose="02010600030101010101" pitchFamily="2" charset="-122"/>
                          <a:sym typeface="+mn-ea"/>
                        </a:rPr>
                        <a:t>续</a:t>
                      </a:r>
                      <a:r>
                        <a:rPr lang="en-US" altLang="zh-CN" sz="2400">
                          <a:solidFill>
                            <a:srgbClr val="FF0000"/>
                          </a:solidFill>
                          <a:latin typeface="宋体" panose="02010600030101010101" pitchFamily="2" charset="-122"/>
                          <a:ea typeface="宋体" panose="02010600030101010101" pitchFamily="2" charset="-122"/>
                          <a:sym typeface="+mn-ea"/>
                        </a:rPr>
                        <a:t>)</a:t>
                      </a:r>
                      <a:endParaRPr lang="en-US" altLang="zh-CN" sz="2400">
                        <a:solidFill>
                          <a:srgbClr val="FF0000"/>
                        </a:solidFill>
                        <a:latin typeface="宋体" panose="02010600030101010101" pitchFamily="2" charset="-122"/>
                        <a:ea typeface="宋体" panose="02010600030101010101" pitchFamily="2" charset="-122"/>
                        <a:sym typeface="+mn-ea"/>
                      </a:endParaRPr>
                    </a:p>
                    <a:p>
                      <a:pPr>
                        <a:lnSpc>
                          <a:spcPts val="3380"/>
                        </a:lnSpc>
                        <a:buNone/>
                      </a:pPr>
                      <a:r>
                        <a:rPr lang="zh-CN" altLang="en-US" sz="2400">
                          <a:latin typeface="宋体" panose="02010600030101010101" pitchFamily="2" charset="-122"/>
                          <a:ea typeface="宋体" panose="02010600030101010101" pitchFamily="2" charset="-122"/>
                          <a:sym typeface="+mn-ea"/>
                        </a:rPr>
                        <a:t>3. 听到这些话，斯科特觉得内心的疑惑焦虑消失了。</a:t>
                      </a:r>
                      <a:r>
                        <a:rPr lang="en-US" altLang="zh-CN" sz="2400">
                          <a:solidFill>
                            <a:srgbClr val="FF0000"/>
                          </a:solidFill>
                          <a:latin typeface="宋体" panose="02010600030101010101" pitchFamily="2" charset="-122"/>
                          <a:ea typeface="宋体" panose="02010600030101010101" pitchFamily="2" charset="-122"/>
                          <a:sym typeface="+mn-ea"/>
                        </a:rPr>
                        <a:t>(</a:t>
                      </a:r>
                      <a:r>
                        <a:rPr lang="zh-CN" altLang="en-US" sz="2400">
                          <a:solidFill>
                            <a:srgbClr val="FF0000"/>
                          </a:solidFill>
                          <a:latin typeface="宋体" panose="02010600030101010101" pitchFamily="2" charset="-122"/>
                          <a:ea typeface="宋体" panose="02010600030101010101" pitchFamily="2" charset="-122"/>
                          <a:sym typeface="+mn-ea"/>
                        </a:rPr>
                        <a:t>续</a:t>
                      </a:r>
                      <a:r>
                        <a:rPr lang="en-US" altLang="zh-CN" sz="2400">
                          <a:solidFill>
                            <a:srgbClr val="FF0000"/>
                          </a:solidFill>
                          <a:latin typeface="宋体" panose="02010600030101010101" pitchFamily="2" charset="-122"/>
                          <a:ea typeface="宋体" panose="02010600030101010101" pitchFamily="2" charset="-122"/>
                          <a:sym typeface="+mn-ea"/>
                        </a:rPr>
                        <a:t>)</a:t>
                      </a:r>
                      <a:endParaRPr lang="en-US" altLang="zh-CN" sz="2400">
                        <a:solidFill>
                          <a:srgbClr val="FF0000"/>
                        </a:solidFill>
                        <a:latin typeface="宋体" panose="02010600030101010101" pitchFamily="2" charset="-122"/>
                        <a:ea typeface="宋体" panose="02010600030101010101" pitchFamily="2" charset="-122"/>
                        <a:sym typeface="+mn-ea"/>
                      </a:endParaRPr>
                    </a:p>
                    <a:p>
                      <a:pPr>
                        <a:lnSpc>
                          <a:spcPts val="3380"/>
                        </a:lnSpc>
                        <a:buNone/>
                      </a:pPr>
                      <a:r>
                        <a:rPr lang="zh-CN" altLang="en-US" sz="2400">
                          <a:latin typeface="宋体" panose="02010600030101010101" pitchFamily="2" charset="-122"/>
                          <a:ea typeface="宋体" panose="02010600030101010101" pitchFamily="2" charset="-122"/>
                          <a:sym typeface="+mn-ea"/>
                        </a:rPr>
                        <a:t>4. 年轻人们散开了，消失在夜色中。</a:t>
                      </a:r>
                      <a:r>
                        <a:rPr lang="en-US" altLang="zh-CN" sz="2400">
                          <a:solidFill>
                            <a:srgbClr val="FF0000"/>
                          </a:solidFill>
                          <a:latin typeface="宋体" panose="02010600030101010101" pitchFamily="2" charset="-122"/>
                          <a:ea typeface="宋体" panose="02010600030101010101" pitchFamily="2" charset="-122"/>
                          <a:sym typeface="+mn-ea"/>
                        </a:rPr>
                        <a:t>(</a:t>
                      </a:r>
                      <a:r>
                        <a:rPr lang="zh-CN" altLang="en-US" sz="2400">
                          <a:solidFill>
                            <a:srgbClr val="FF0000"/>
                          </a:solidFill>
                          <a:latin typeface="宋体" panose="02010600030101010101" pitchFamily="2" charset="-122"/>
                          <a:ea typeface="宋体" panose="02010600030101010101" pitchFamily="2" charset="-122"/>
                          <a:sym typeface="+mn-ea"/>
                        </a:rPr>
                        <a:t>续</a:t>
                      </a:r>
                      <a:r>
                        <a:rPr lang="en-US" altLang="zh-CN" sz="2400">
                          <a:solidFill>
                            <a:srgbClr val="FF0000"/>
                          </a:solidFill>
                          <a:latin typeface="宋体" panose="02010600030101010101" pitchFamily="2" charset="-122"/>
                          <a:ea typeface="宋体" panose="02010600030101010101" pitchFamily="2" charset="-122"/>
                          <a:sym typeface="+mn-ea"/>
                        </a:rPr>
                        <a:t>)</a:t>
                      </a:r>
                      <a:endParaRPr lang="en-US" altLang="zh-CN" sz="2400">
                        <a:solidFill>
                          <a:srgbClr val="FF0000"/>
                        </a:solidFill>
                        <a:latin typeface="宋体" panose="02010600030101010101" pitchFamily="2" charset="-122"/>
                        <a:ea typeface="宋体" panose="02010600030101010101" pitchFamily="2" charset="-122"/>
                      </a:endParaRPr>
                    </a:p>
                    <a:p>
                      <a:pPr>
                        <a:buNone/>
                      </a:pPr>
                      <a:r>
                        <a:rPr lang="en-US" altLang="zh-CN" sz="2000" b="1">
                          <a:solidFill>
                            <a:srgbClr val="FF0000"/>
                          </a:solidFill>
                          <a:latin typeface="宋体" panose="02010600030101010101" pitchFamily="2" charset="-122"/>
                          <a:ea typeface="宋体" panose="02010600030101010101" pitchFamily="2" charset="-122"/>
                        </a:rPr>
                        <a:t>  disperse/dɪˈspɜːs/ v.</a:t>
                      </a:r>
                      <a:r>
                        <a:rPr lang="zh-CN" altLang="en-US" sz="2000" b="1">
                          <a:solidFill>
                            <a:srgbClr val="FF0000"/>
                          </a:solidFill>
                          <a:latin typeface="宋体" panose="02010600030101010101" pitchFamily="2" charset="-122"/>
                          <a:ea typeface="宋体" panose="02010600030101010101" pitchFamily="2" charset="-122"/>
                        </a:rPr>
                        <a:t>分散；传播</a:t>
                      </a:r>
                      <a:r>
                        <a:rPr lang="en-US" altLang="zh-CN" sz="2000" b="1">
                          <a:solidFill>
                            <a:srgbClr val="FF0000"/>
                          </a:solidFill>
                          <a:latin typeface="宋体" panose="02010600030101010101" pitchFamily="2" charset="-122"/>
                          <a:ea typeface="宋体" panose="02010600030101010101" pitchFamily="2" charset="-122"/>
                        </a:rPr>
                        <a:t> </a:t>
                      </a:r>
                      <a:endParaRPr lang="en-US" altLang="zh-CN" sz="2000" b="1">
                        <a:solidFill>
                          <a:srgbClr val="FF0000"/>
                        </a:solidFill>
                        <a:latin typeface="宋体" panose="02010600030101010101" pitchFamily="2" charset="-122"/>
                        <a:ea typeface="宋体" panose="02010600030101010101" pitchFamily="2" charset="-122"/>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63500"/>
            <a:ext cx="8769985" cy="521970"/>
          </a:xfrm>
          <a:prstGeom prst="rect">
            <a:avLst/>
          </a:prstGeom>
          <a:noFill/>
          <a:ln w="9525">
            <a:noFill/>
          </a:ln>
        </p:spPr>
        <p:txBody>
          <a:bodyPr wrap="square">
            <a:spAutoFit/>
          </a:bodyPr>
          <a:p>
            <a:pPr indent="0"/>
            <a:r>
              <a:rPr lang="en-US" sz="2800" b="0">
                <a:latin typeface="Calibri" panose="020F0502020204030204" charset="0"/>
                <a:ea typeface="宋体" panose="02010600030101010101" pitchFamily="2" charset="-122"/>
              </a:rPr>
              <a:t>5. </a:t>
            </a:r>
            <a:r>
              <a:rPr lang="zh-CN" sz="2800" b="0">
                <a:latin typeface="Calibri" panose="020F0502020204030204" charset="0"/>
                <a:ea typeface="宋体" panose="02010600030101010101" pitchFamily="2" charset="-122"/>
              </a:rPr>
              <a:t>高考方向和预测——偏好体美，全面考察</a:t>
            </a:r>
            <a:r>
              <a:rPr lang="zh-CN" sz="2800" b="0">
                <a:solidFill>
                  <a:srgbClr val="FF0000"/>
                </a:solidFill>
                <a:latin typeface="Calibri" panose="020F0502020204030204" charset="0"/>
                <a:ea typeface="宋体" panose="02010600030101010101" pitchFamily="2" charset="-122"/>
              </a:rPr>
              <a:t>德智体美劳</a:t>
            </a:r>
            <a:endParaRPr lang="zh-CN" altLang="en-US" sz="2800" b="0">
              <a:solidFill>
                <a:srgbClr val="FF0000"/>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0" y="363220"/>
          <a:ext cx="12192635" cy="2438400"/>
        </p:xfrm>
        <a:graphic>
          <a:graphicData uri="http://schemas.openxmlformats.org/drawingml/2006/table">
            <a:tbl>
              <a:tblPr firstRow="1" bandRow="1">
                <a:tableStyleId>{5940675A-B579-460E-94D1-54222C63F5DA}</a:tableStyleId>
              </a:tblPr>
              <a:tblGrid>
                <a:gridCol w="659765"/>
                <a:gridCol w="995045"/>
                <a:gridCol w="1039495"/>
                <a:gridCol w="1067435"/>
                <a:gridCol w="1163955"/>
                <a:gridCol w="1162050"/>
                <a:gridCol w="1162685"/>
                <a:gridCol w="1163320"/>
                <a:gridCol w="1170940"/>
                <a:gridCol w="1400810"/>
                <a:gridCol w="1207135"/>
              </a:tblGrid>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年份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2016-10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2019-06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写作体裁</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咨询信</a:t>
                      </a:r>
                      <a:r>
                        <a:rPr lang="en-US" sz="2000" b="0">
                          <a:latin typeface="宋体" panose="02010600030101010101" pitchFamily="2" charset="-122"/>
                          <a:ea typeface="宋体" panose="02010600030101010101" pitchFamily="2" charset="-122"/>
                          <a:cs typeface="宋体" panose="02010600030101010101" pitchFamily="2" charset="-122"/>
                        </a:rPr>
                        <a:t>7.75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应聘信</a:t>
                      </a:r>
                      <a:r>
                        <a:rPr lang="en-US" sz="2000" b="0">
                          <a:latin typeface="宋体" panose="02010600030101010101" pitchFamily="2" charset="-122"/>
                          <a:ea typeface="宋体" panose="02010600030101010101" pitchFamily="2" charset="-122"/>
                          <a:cs typeface="宋体" panose="02010600030101010101" pitchFamily="2" charset="-122"/>
                        </a:rPr>
                        <a:t>7.05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求助信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感谢信</a:t>
                      </a:r>
                      <a:r>
                        <a:rPr lang="en-US" sz="2000" b="0">
                          <a:latin typeface="宋体" panose="02010600030101010101" pitchFamily="2" charset="-122"/>
                          <a:ea typeface="宋体" panose="02010600030101010101" pitchFamily="2" charset="-122"/>
                          <a:cs typeface="宋体" panose="02010600030101010101" pitchFamily="2" charset="-122"/>
                        </a:rPr>
                        <a:t>7.85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慰问+告知信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新闻报道</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欢迎辞</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背景信息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交换生</a:t>
                      </a:r>
                      <a:r>
                        <a:rPr lang="en-US" sz="2000" b="0">
                          <a:latin typeface="宋体" panose="02010600030101010101" pitchFamily="2" charset="-122"/>
                          <a:ea typeface="宋体" panose="02010600030101010101" pitchFamily="2" charset="-122"/>
                          <a:cs typeface="宋体" panose="02010600030101010101" pitchFamily="2" charset="-122"/>
                        </a:rPr>
                        <a:t>咨询情况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爬山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到家过春节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应聘志愿者，接待</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国外学生</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钱包遗失，向</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国际航空</a:t>
                      </a:r>
                      <a:r>
                        <a:rPr lang="en-US" sz="2000" b="0">
                          <a:latin typeface="宋体" panose="02010600030101010101" pitchFamily="2" charset="-122"/>
                          <a:ea typeface="宋体" panose="02010600030101010101" pitchFamily="2" charset="-122"/>
                          <a:cs typeface="宋体" panose="02010600030101010101" pitchFamily="2" charset="-122"/>
                        </a:rPr>
                        <a:t>求助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对将回国的</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表感谢</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中文演讲比赛</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因病回国休假，表慰问</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写报道，越野赛车活动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外国学生</a:t>
                      </a:r>
                      <a:r>
                        <a:rPr lang="en-US" sz="2000" b="0">
                          <a:latin typeface="宋体" panose="02010600030101010101" pitchFamily="2" charset="-122"/>
                          <a:ea typeface="宋体" panose="02010600030101010101" pitchFamily="2" charset="-122"/>
                          <a:cs typeface="宋体" panose="02010600030101010101" pitchFamily="2" charset="-122"/>
                        </a:rPr>
                        <a:t>访问你校，致欢迎辞</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3175" y="2801620"/>
          <a:ext cx="12195175" cy="4004310"/>
        </p:xfrm>
        <a:graphic>
          <a:graphicData uri="http://schemas.openxmlformats.org/drawingml/2006/table">
            <a:tbl>
              <a:tblPr firstRow="1" bandRow="1">
                <a:tableStyleId>{5940675A-B579-460E-94D1-54222C63F5DA}</a:tableStyleId>
              </a:tblPr>
              <a:tblGrid>
                <a:gridCol w="1029970"/>
                <a:gridCol w="11165205"/>
              </a:tblGrid>
              <a:tr h="4004310">
                <a:tc>
                  <a:txBody>
                    <a:bodyPr/>
                    <a:p>
                      <a:pPr indent="0" algn="r">
                        <a:buNone/>
                      </a:pPr>
                      <a:r>
                        <a:rPr lang="en-US" sz="3200" b="0">
                          <a:latin typeface="宋体" panose="02010600030101010101" pitchFamily="2" charset="-122"/>
                          <a:ea typeface="宋体" panose="02010600030101010101" pitchFamily="2" charset="-122"/>
                          <a:cs typeface="宋体" panose="02010600030101010101" pitchFamily="2" charset="-122"/>
                        </a:rPr>
                        <a:t>高考预测</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开展常见的跨文化交际或交流活动（老外）：语言学习，活动展开，人际交往，国际交流，参观访问考察较全面，偏好</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体美</a:t>
                      </a:r>
                      <a:r>
                        <a:rPr lang="en-US" sz="2000" b="0">
                          <a:latin typeface="宋体" panose="02010600030101010101" pitchFamily="2" charset="-122"/>
                          <a:ea typeface="宋体" panose="02010600030101010101" pitchFamily="2" charset="-122"/>
                          <a:cs typeface="宋体" panose="02010600030101010101" pitchFamily="2" charset="-122"/>
                        </a:rPr>
                        <a:t>：全面考察</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德智体美劳</a:t>
                      </a:r>
                      <a:r>
                        <a:rPr lang="en-US" sz="2000" b="0">
                          <a:latin typeface="宋体" panose="02010600030101010101" pitchFamily="2" charset="-122"/>
                          <a:ea typeface="宋体" panose="02010600030101010101" pitchFamily="2" charset="-122"/>
                          <a:cs typeface="宋体" panose="02010600030101010101" pitchFamily="2" charset="-122"/>
                        </a:rPr>
                        <a:t>，在巩固德育，坚守智育的基础上，加强对健康意识、审美情趣和劳动精神的考察，引导学生的全面发展。</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16II</a:t>
                      </a:r>
                      <a:r>
                        <a:rPr lang="zh-CN" sz="2000" b="0">
                          <a:ea typeface="宋体" panose="02010600030101010101" pitchFamily="2" charset="-122"/>
                        </a:rPr>
                        <a:t>邀请英国朋友为摄影展提供作品（</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17III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留学生</a:t>
                      </a:r>
                      <a:r>
                        <a:rPr lang="zh-CN" sz="2000" b="0">
                          <a:ea typeface="宋体" panose="02010600030101010101" pitchFamily="2" charset="-122"/>
                        </a:rPr>
                        <a:t>参加校乒乓球比赛（</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18III</a:t>
                      </a:r>
                      <a:r>
                        <a:rPr lang="zh-CN" sz="2000" b="0">
                          <a:solidFill>
                            <a:srgbClr val="FF0000"/>
                          </a:solidFill>
                          <a:ea typeface="宋体" panose="02010600030101010101" pitchFamily="2" charset="-122"/>
                        </a:rPr>
                        <a:t>回信告知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你校学生体育运动的情况（</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a:t>
                      </a:r>
                      <a:r>
                        <a:rPr lang="zh-CN" sz="2000" b="0">
                          <a:solidFill>
                            <a:srgbClr val="FF0000"/>
                          </a:solidFill>
                          <a:ea typeface="宋体" panose="02010600030101010101" pitchFamily="2" charset="-122"/>
                        </a:rPr>
                        <a:t>申请</a:t>
                      </a:r>
                      <a:r>
                        <a:rPr lang="zh-CN" sz="2000" b="0">
                          <a:ea typeface="宋体" panose="02010600030101010101" pitchFamily="2" charset="-122"/>
                        </a:rPr>
                        <a:t>到</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伦敦当地的美术馆</a:t>
                      </a:r>
                      <a:r>
                        <a:rPr lang="zh-CN" sz="2000" b="0">
                          <a:ea typeface="宋体" panose="02010600030101010101" pitchFamily="2" charset="-122"/>
                        </a:rPr>
                        <a:t>当中国画展志愿者（</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a:t>
                      </a:r>
                      <a:r>
                        <a:rPr lang="zh-CN" sz="2000" b="0">
                          <a:solidFill>
                            <a:srgbClr val="FF0000"/>
                          </a:solidFill>
                          <a:ea typeface="宋体" panose="02010600030101010101" pitchFamily="2" charset="-122"/>
                        </a:rPr>
                        <a:t>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队友Chris</a:t>
                      </a:r>
                      <a:r>
                        <a:rPr lang="zh-CN" sz="2000" b="0">
                          <a:ea typeface="宋体" panose="02010600030101010101" pitchFamily="2" charset="-122"/>
                        </a:rPr>
                        <a:t>排球队近期比赛信息（</a:t>
                      </a:r>
                      <a:r>
                        <a:rPr lang="zh-CN" sz="2000" b="0">
                          <a:solidFill>
                            <a:srgbClr val="FF0000"/>
                          </a:solidFill>
                          <a:ea typeface="宋体" panose="02010600030101010101" pitchFamily="2" charset="-122"/>
                        </a:rPr>
                        <a:t>体</a:t>
                      </a:r>
                      <a:r>
                        <a:rPr lang="en-US" sz="2000" b="0">
                          <a:latin typeface="Calibri" panose="020F0502020204030204" charset="0"/>
                          <a:ea typeface="宋体" panose="02010600030101010101" pitchFamily="2" charset="-122"/>
                        </a:rPr>
                        <a:t>)</a:t>
                      </a:r>
                      <a:endParaRPr lang="en-US" sz="2000" b="0">
                        <a:latin typeface="Calibri" panose="020F0502020204030204" charset="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参加校音乐节</a:t>
                      </a:r>
                      <a:r>
                        <a:rPr lang="zh-CN" sz="2000">
                          <a:ea typeface="宋体" panose="02010600030101010101" pitchFamily="2" charset="-122"/>
                          <a:sym typeface="+mn-ea"/>
                        </a:rPr>
                        <a:t>（</a:t>
                      </a:r>
                      <a:r>
                        <a:rPr lang="zh-CN" sz="2000">
                          <a:solidFill>
                            <a:srgbClr val="FF0000"/>
                          </a:solidFill>
                          <a:ea typeface="宋体" panose="02010600030101010101" pitchFamily="2" charset="-122"/>
                          <a:sym typeface="+mn-ea"/>
                        </a:rPr>
                        <a:t>美</a:t>
                      </a:r>
                      <a:r>
                        <a:rPr lang="zh-CN" sz="2000">
                          <a:ea typeface="宋体" panose="02010600030101010101" pitchFamily="2" charset="-122"/>
                          <a:sym typeface="+mn-ea"/>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英语</a:t>
                      </a:r>
                      <a:r>
                        <a:rPr lang="zh-CN" sz="2000" b="0">
                          <a:solidFill>
                            <a:srgbClr val="FF0000"/>
                          </a:solidFill>
                          <a:ea typeface="宋体" panose="02010600030101010101" pitchFamily="2" charset="-122"/>
                        </a:rPr>
                        <a:t>作文比赛</a:t>
                      </a:r>
                      <a:r>
                        <a:rPr lang="zh-CN" sz="2000" b="0">
                          <a:ea typeface="宋体" panose="02010600030101010101" pitchFamily="2" charset="-122"/>
                        </a:rPr>
                        <a:t>“身边值得尊敬和爱戴的人”（简介和原因）（</a:t>
                      </a:r>
                      <a:r>
                        <a:rPr lang="zh-CN" sz="2000" b="0">
                          <a:solidFill>
                            <a:srgbClr val="FF0000"/>
                          </a:solidFill>
                          <a:ea typeface="宋体" panose="02010600030101010101" pitchFamily="2" charset="-122"/>
                        </a:rPr>
                        <a:t>德</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a:t>
                      </a:r>
                      <a:r>
                        <a:rPr lang="zh-CN" sz="2000" b="0">
                          <a:ea typeface="宋体" panose="02010600030101010101" pitchFamily="2" charset="-122"/>
                        </a:rPr>
                        <a:t>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班级英语角</a:t>
                      </a:r>
                      <a:r>
                        <a:rPr lang="zh-CN" sz="2000" b="0">
                          <a:solidFill>
                            <a:srgbClr val="FF0000"/>
                          </a:solidFill>
                          <a:ea typeface="宋体" panose="02010600030101010101" pitchFamily="2" charset="-122"/>
                        </a:rPr>
                        <a:t>介绍</a:t>
                      </a:r>
                      <a:r>
                        <a:rPr lang="zh-CN" sz="2000" b="0">
                          <a:ea typeface="宋体" panose="02010600030101010101" pitchFamily="2" charset="-122"/>
                        </a:rPr>
                        <a:t>农场采摘</a:t>
                      </a:r>
                      <a:r>
                        <a:rPr lang="zh-CN" sz="2000" b="0">
                          <a:solidFill>
                            <a:srgbClr val="FF0000"/>
                          </a:solidFill>
                          <a:ea typeface="宋体" panose="02010600030101010101" pitchFamily="2" charset="-122"/>
                        </a:rPr>
                        <a:t>活动</a:t>
                      </a:r>
                      <a:r>
                        <a:rPr lang="zh-CN" sz="2000" b="0">
                          <a:ea typeface="宋体" panose="02010600030101010101" pitchFamily="2" charset="-122"/>
                        </a:rPr>
                        <a:t>（农场情况，采摘过程，个人感受）（</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20III</a:t>
                      </a:r>
                      <a:r>
                        <a:rPr lang="zh-CN" sz="2000" b="0">
                          <a:solidFill>
                            <a:srgbClr val="FF0000"/>
                          </a:solidFill>
                          <a:ea typeface="宋体" panose="02010600030101010101" pitchFamily="2" charset="-122"/>
                        </a:rPr>
                        <a:t>求助</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外教</a:t>
                      </a:r>
                      <a:r>
                        <a:rPr lang="zh-CN" sz="2000" b="0">
                          <a:ea typeface="宋体" panose="02010600030101010101" pitchFamily="2" charset="-122"/>
                        </a:rPr>
                        <a:t>帮忙指导英语课文改编（剧情简介；指导内容；商定时间地点）（</a:t>
                      </a:r>
                      <a:r>
                        <a:rPr lang="zh-CN" sz="2000" b="0">
                          <a:solidFill>
                            <a:srgbClr val="FF0000"/>
                          </a:solidFill>
                          <a:ea typeface="宋体" panose="02010600030101010101" pitchFamily="2" charset="-122"/>
                        </a:rPr>
                        <a:t>文学语言</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20年新高考卷（山东）为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a:t>
                      </a:r>
                      <a:r>
                        <a:rPr lang="zh-CN" sz="2000" b="0">
                          <a:solidFill>
                            <a:srgbClr val="FF0000"/>
                          </a:solidFill>
                          <a:ea typeface="宋体" panose="02010600030101010101" pitchFamily="2" charset="-122"/>
                        </a:rPr>
                        <a:t>新闻报道</a:t>
                      </a:r>
                      <a:r>
                        <a:rPr lang="en-US" sz="2000" b="0">
                          <a:latin typeface="宋体" panose="02010600030101010101" pitchFamily="2" charset="-122"/>
                          <a:ea typeface="宋体" panose="02010600030101010101" pitchFamily="2" charset="-122"/>
                          <a:cs typeface="宋体" panose="02010600030101010101" pitchFamily="2" charset="-122"/>
                        </a:rPr>
                        <a:t>；越野赛跑活动（</a:t>
                      </a:r>
                      <a:r>
                        <a:rPr lang="zh-CN" sz="2000" b="0">
                          <a:solidFill>
                            <a:srgbClr val="FF0000"/>
                          </a:solidFill>
                          <a:ea typeface="宋体" panose="02010600030101010101" pitchFamily="2" charset="-122"/>
                        </a:rPr>
                        <a:t>体</a:t>
                      </a: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 name="文本框 1"/>
          <p:cNvSpPr txBox="1"/>
          <p:nvPr/>
        </p:nvSpPr>
        <p:spPr>
          <a:xfrm>
            <a:off x="2115820" y="2156460"/>
            <a:ext cx="592455" cy="645160"/>
          </a:xfrm>
          <a:prstGeom prst="rect">
            <a:avLst/>
          </a:prstGeom>
          <a:noFill/>
          <a:ln>
            <a:solidFill>
              <a:schemeClr val="bg2"/>
            </a:solidFill>
          </a:ln>
        </p:spPr>
        <p:txBody>
          <a:bodyPr wrap="square" rtlCol="0">
            <a:spAutoFit/>
          </a:bodyPr>
          <a:p>
            <a:r>
              <a:rPr lang="zh-CN" altLang="en-US" sz="3600" b="1"/>
              <a:t>体</a:t>
            </a:r>
            <a:endParaRPr lang="zh-CN" altLang="en-US" sz="3600" b="1"/>
          </a:p>
        </p:txBody>
      </p:sp>
      <p:sp>
        <p:nvSpPr>
          <p:cNvPr id="3" name="文本框 2"/>
          <p:cNvSpPr txBox="1"/>
          <p:nvPr/>
        </p:nvSpPr>
        <p:spPr>
          <a:xfrm>
            <a:off x="10412730" y="2156460"/>
            <a:ext cx="592455" cy="645160"/>
          </a:xfrm>
          <a:prstGeom prst="rect">
            <a:avLst/>
          </a:prstGeom>
          <a:noFill/>
          <a:ln>
            <a:solidFill>
              <a:schemeClr val="bg2"/>
            </a:solidFill>
          </a:ln>
        </p:spPr>
        <p:txBody>
          <a:bodyPr wrap="square" rtlCol="0">
            <a:spAutoFit/>
          </a:bodyPr>
          <a:p>
            <a:r>
              <a:rPr lang="zh-CN" altLang="en-US" sz="3600" b="1"/>
              <a:t>体</a:t>
            </a:r>
            <a:endParaRPr lang="zh-CN" altLang="en-US" sz="3600" b="1"/>
          </a:p>
        </p:txBody>
      </p:sp>
      <p:cxnSp>
        <p:nvCxnSpPr>
          <p:cNvPr id="5" name="直接连接符 4"/>
          <p:cNvCxnSpPr/>
          <p:nvPr/>
        </p:nvCxnSpPr>
        <p:spPr>
          <a:xfrm flipV="1">
            <a:off x="1078865" y="5672455"/>
            <a:ext cx="7842250" cy="1016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0" y="0"/>
            <a:ext cx="8644890" cy="521970"/>
          </a:xfrm>
          <a:prstGeom prst="rect">
            <a:avLst/>
          </a:prstGeom>
          <a:noFill/>
        </p:spPr>
        <p:txBody>
          <a:bodyPr wrap="none" rtlCol="0" anchor="t">
            <a:spAutoFit/>
          </a:bodyPr>
          <a:p>
            <a:r>
              <a:rPr lang="en-US" sz="2800">
                <a:latin typeface="Calibri" panose="020F0502020204030204" charset="0"/>
                <a:ea typeface="宋体" panose="02010600030101010101" pitchFamily="2" charset="-122"/>
                <a:sym typeface="+mn-ea"/>
              </a:rPr>
              <a:t>5. </a:t>
            </a:r>
            <a:r>
              <a:rPr lang="zh-CN" sz="2800">
                <a:latin typeface="Calibri" panose="020F0502020204030204" charset="0"/>
                <a:ea typeface="宋体" panose="02010600030101010101" pitchFamily="2" charset="-122"/>
                <a:sym typeface="+mn-ea"/>
              </a:rPr>
              <a:t>高考方向和预测——偏好体美，全面考察</a:t>
            </a:r>
            <a:r>
              <a:rPr lang="zh-CN" sz="2800">
                <a:solidFill>
                  <a:srgbClr val="FF0000"/>
                </a:solidFill>
                <a:latin typeface="Calibri" panose="020F0502020204030204" charset="0"/>
                <a:ea typeface="宋体" panose="02010600030101010101" pitchFamily="2" charset="-122"/>
                <a:sym typeface="+mn-ea"/>
              </a:rPr>
              <a:t>德智体美劳</a:t>
            </a:r>
            <a:endParaRPr lang="zh-CN" altLang="en-US"/>
          </a:p>
        </p:txBody>
      </p:sp>
      <p:graphicFrame>
        <p:nvGraphicFramePr>
          <p:cNvPr id="4" name="表格 3"/>
          <p:cNvGraphicFramePr/>
          <p:nvPr>
            <p:custDataLst>
              <p:tags r:id="rId1"/>
            </p:custDataLst>
          </p:nvPr>
        </p:nvGraphicFramePr>
        <p:xfrm>
          <a:off x="0" y="363220"/>
          <a:ext cx="12192635" cy="2438400"/>
        </p:xfrm>
        <a:graphic>
          <a:graphicData uri="http://schemas.openxmlformats.org/drawingml/2006/table">
            <a:tbl>
              <a:tblPr firstRow="1" bandRow="1">
                <a:tableStyleId>{5940675A-B579-460E-94D1-54222C63F5DA}</a:tableStyleId>
              </a:tblPr>
              <a:tblGrid>
                <a:gridCol w="659765"/>
                <a:gridCol w="995045"/>
                <a:gridCol w="1039495"/>
                <a:gridCol w="1067435"/>
                <a:gridCol w="1163955"/>
                <a:gridCol w="1162050"/>
                <a:gridCol w="1162685"/>
                <a:gridCol w="1163320"/>
                <a:gridCol w="1170940"/>
                <a:gridCol w="1400810"/>
                <a:gridCol w="1207135"/>
              </a:tblGrid>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年份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2016-10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2019-06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写作体裁</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咨询信</a:t>
                      </a:r>
                      <a:r>
                        <a:rPr lang="en-US" sz="2000" b="0">
                          <a:latin typeface="宋体" panose="02010600030101010101" pitchFamily="2" charset="-122"/>
                          <a:ea typeface="宋体" panose="02010600030101010101" pitchFamily="2" charset="-122"/>
                          <a:cs typeface="宋体" panose="02010600030101010101" pitchFamily="2" charset="-122"/>
                        </a:rPr>
                        <a:t>7.75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应聘信</a:t>
                      </a:r>
                      <a:r>
                        <a:rPr lang="en-US" sz="2000" b="0">
                          <a:latin typeface="宋体" panose="02010600030101010101" pitchFamily="2" charset="-122"/>
                          <a:ea typeface="宋体" panose="02010600030101010101" pitchFamily="2" charset="-122"/>
                          <a:cs typeface="宋体" panose="02010600030101010101" pitchFamily="2" charset="-122"/>
                        </a:rPr>
                        <a:t>7.05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求助信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感谢信</a:t>
                      </a:r>
                      <a:r>
                        <a:rPr lang="en-US" sz="2000" b="0">
                          <a:latin typeface="宋体" panose="02010600030101010101" pitchFamily="2" charset="-122"/>
                          <a:ea typeface="宋体" panose="02010600030101010101" pitchFamily="2" charset="-122"/>
                          <a:cs typeface="宋体" panose="02010600030101010101" pitchFamily="2" charset="-122"/>
                        </a:rPr>
                        <a:t>7.85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慰问+告知信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新闻报道</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欢迎辞</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背景信息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交换生</a:t>
                      </a:r>
                      <a:r>
                        <a:rPr lang="en-US" sz="2000" b="0">
                          <a:latin typeface="宋体" panose="02010600030101010101" pitchFamily="2" charset="-122"/>
                          <a:ea typeface="宋体" panose="02010600030101010101" pitchFamily="2" charset="-122"/>
                          <a:cs typeface="宋体" panose="02010600030101010101" pitchFamily="2" charset="-122"/>
                        </a:rPr>
                        <a:t>咨询情况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爬山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到家过春节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应聘志愿者，接待</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国外学生</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钱包遗失，向</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国际航空</a:t>
                      </a:r>
                      <a:r>
                        <a:rPr lang="en-US" sz="2000" b="0">
                          <a:latin typeface="宋体" panose="02010600030101010101" pitchFamily="2" charset="-122"/>
                          <a:ea typeface="宋体" panose="02010600030101010101" pitchFamily="2" charset="-122"/>
                          <a:cs typeface="宋体" panose="02010600030101010101" pitchFamily="2" charset="-122"/>
                        </a:rPr>
                        <a:t>求助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对将回国的</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表感谢</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中文演讲比赛</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因病回国休假，表慰问</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写报道，越野赛车活动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外国学生</a:t>
                      </a:r>
                      <a:r>
                        <a:rPr lang="en-US" sz="2000" b="0">
                          <a:latin typeface="宋体" panose="02010600030101010101" pitchFamily="2" charset="-122"/>
                          <a:ea typeface="宋体" panose="02010600030101010101" pitchFamily="2" charset="-122"/>
                          <a:cs typeface="宋体" panose="02010600030101010101" pitchFamily="2" charset="-122"/>
                        </a:rPr>
                        <a:t>访问你校，致欢迎辞</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1" name="表格 10"/>
          <p:cNvGraphicFramePr/>
          <p:nvPr/>
        </p:nvGraphicFramePr>
        <p:xfrm>
          <a:off x="-635" y="2801620"/>
          <a:ext cx="12192635" cy="3399790"/>
        </p:xfrm>
        <a:graphic>
          <a:graphicData uri="http://schemas.openxmlformats.org/drawingml/2006/table">
            <a:tbl>
              <a:tblPr firstRow="1" bandRow="1">
                <a:tableStyleId>{5940675A-B579-460E-94D1-54222C63F5DA}</a:tableStyleId>
              </a:tblPr>
              <a:tblGrid>
                <a:gridCol w="1029970"/>
                <a:gridCol w="11162665"/>
              </a:tblGrid>
              <a:tr h="3399790">
                <a:tc>
                  <a:txBody>
                    <a:bodyPr/>
                    <a:p>
                      <a:pPr indent="0">
                        <a:buNone/>
                      </a:pPr>
                      <a:r>
                        <a:rPr lang="en-US" sz="4000" b="0">
                          <a:latin typeface="宋体" panose="02010600030101010101" pitchFamily="2" charset="-122"/>
                          <a:ea typeface="宋体" panose="02010600030101010101" pitchFamily="2" charset="-122"/>
                          <a:cs typeface="宋体" panose="02010600030101010101" pitchFamily="2" charset="-122"/>
                        </a:rPr>
                        <a:t>高考</a:t>
                      </a:r>
                      <a:endParaRPr lang="en-US" sz="4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4000" b="0">
                          <a:latin typeface="宋体" panose="02010600030101010101" pitchFamily="2" charset="-122"/>
                          <a:ea typeface="宋体" panose="02010600030101010101" pitchFamily="2" charset="-122"/>
                          <a:cs typeface="宋体" panose="02010600030101010101" pitchFamily="2" charset="-122"/>
                        </a:rPr>
                        <a:t>预测</a:t>
                      </a:r>
                      <a:endParaRPr lang="en-US" altLang="en-US" sz="4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1. 开展常见的跨文化交际或交流活动（老外）：语言学习，活动展开，人际交往，国际交流，参观访问</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2.</a:t>
                      </a: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未来话语，中国梦的话语建构</a:t>
                      </a:r>
                      <a:r>
                        <a:rPr lang="en-US" sz="2400" b="0">
                          <a:latin typeface="宋体" panose="02010600030101010101" pitchFamily="2" charset="-122"/>
                          <a:ea typeface="宋体" panose="02010600030101010101" pitchFamily="2" charset="-122"/>
                          <a:cs typeface="宋体" panose="02010600030101010101" pitchFamily="2" charset="-122"/>
                        </a:rPr>
                        <a:t>：融入</a:t>
                      </a: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中华传统文化</a:t>
                      </a:r>
                      <a:r>
                        <a:rPr lang="en-US" sz="2400" b="0">
                          <a:latin typeface="宋体" panose="02010600030101010101" pitchFamily="2" charset="-122"/>
                          <a:ea typeface="宋体" panose="02010600030101010101" pitchFamily="2" charset="-122"/>
                          <a:cs typeface="宋体" panose="02010600030101010101" pitchFamily="2" charset="-122"/>
                        </a:rPr>
                        <a:t>，体现跨文化交际，重视培育学生中国情怀和国际视野，鼓励其“用英语讲好中国故事，传播优秀传统文化。”</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19全国I</a:t>
                      </a:r>
                      <a:r>
                        <a:rPr lang="zh-CN" sz="2400" b="0">
                          <a:solidFill>
                            <a:srgbClr val="FF0000"/>
                          </a:solidFill>
                          <a:ea typeface="宋体" panose="02010600030101010101" pitchFamily="2" charset="-122"/>
                        </a:rPr>
                        <a:t>申请</a:t>
                      </a:r>
                      <a:r>
                        <a:rPr lang="zh-CN" sz="2400" b="0">
                          <a:ea typeface="宋体" panose="02010600030101010101" pitchFamily="2" charset="-122"/>
                        </a:rPr>
                        <a:t>到</a:t>
                      </a:r>
                      <a:r>
                        <a:rPr lang="zh-CN" sz="2400" b="0">
                          <a:solidFill>
                            <a:srgbClr val="00B0F0"/>
                          </a:solidFill>
                          <a:ea typeface="宋体" panose="02010600030101010101" pitchFamily="2" charset="-122"/>
                        </a:rPr>
                        <a:t>伦敦当地美术馆</a:t>
                      </a:r>
                      <a:r>
                        <a:rPr lang="zh-CN" sz="2400" b="0">
                          <a:ea typeface="宋体" panose="02010600030101010101" pitchFamily="2" charset="-122"/>
                        </a:rPr>
                        <a:t>当</a:t>
                      </a:r>
                      <a:r>
                        <a:rPr lang="zh-CN" sz="2400" b="0">
                          <a:solidFill>
                            <a:srgbClr val="FF0000"/>
                          </a:solidFill>
                          <a:ea typeface="宋体" panose="02010600030101010101" pitchFamily="2" charset="-122"/>
                        </a:rPr>
                        <a:t>中国画展</a:t>
                      </a:r>
                      <a:r>
                        <a:rPr lang="zh-CN" sz="2400" b="0">
                          <a:ea typeface="宋体" panose="02010600030101010101" pitchFamily="2" charset="-122"/>
                        </a:rPr>
                        <a:t>志愿者</a:t>
                      </a:r>
                      <a:endParaRPr lang="zh-CN" sz="2400" b="0">
                        <a:ea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18全国I</a:t>
                      </a:r>
                      <a:r>
                        <a:rPr lang="zh-CN" sz="2400" b="0">
                          <a:solidFill>
                            <a:srgbClr val="FF0000"/>
                          </a:solidFill>
                          <a:ea typeface="宋体" panose="02010600030101010101" pitchFamily="2" charset="-122"/>
                        </a:rPr>
                        <a:t>告知</a:t>
                      </a:r>
                      <a:r>
                        <a:rPr lang="zh-CN" sz="2400" b="0">
                          <a:solidFill>
                            <a:srgbClr val="00B0F0"/>
                          </a:solidFill>
                          <a:ea typeface="宋体" panose="02010600030101010101" pitchFamily="2" charset="-122"/>
                        </a:rPr>
                        <a:t>新西兰朋友</a:t>
                      </a:r>
                      <a:r>
                        <a:rPr lang="zh-CN" sz="2400" b="0">
                          <a:ea typeface="宋体" panose="02010600030101010101" pitchFamily="2" charset="-122"/>
                        </a:rPr>
                        <a:t>在</a:t>
                      </a:r>
                      <a:r>
                        <a:rPr lang="zh-CN" sz="2400" b="0">
                          <a:solidFill>
                            <a:srgbClr val="FF0000"/>
                          </a:solidFill>
                          <a:ea typeface="宋体" panose="02010600030101010101" pitchFamily="2" charset="-122"/>
                        </a:rPr>
                        <a:t>中国家庭做客的基本习俗</a:t>
                      </a:r>
                      <a:endParaRPr lang="zh-CN" sz="2400" b="0">
                        <a:solidFill>
                          <a:srgbClr val="FF0000"/>
                        </a:solidFill>
                        <a:ea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17全国I</a:t>
                      </a:r>
                      <a:r>
                        <a:rPr lang="zh-CN" sz="2400" b="0">
                          <a:solidFill>
                            <a:srgbClr val="FF0000"/>
                          </a:solidFill>
                          <a:ea typeface="宋体" panose="02010600030101010101" pitchFamily="2" charset="-122"/>
                        </a:rPr>
                        <a:t>告知</a:t>
                      </a:r>
                      <a:r>
                        <a:rPr lang="zh-CN" sz="2400" b="0">
                          <a:solidFill>
                            <a:srgbClr val="00B0F0"/>
                          </a:solidFill>
                          <a:ea typeface="宋体" panose="02010600030101010101" pitchFamily="2" charset="-122"/>
                        </a:rPr>
                        <a:t>英国朋友</a:t>
                      </a:r>
                      <a:r>
                        <a:rPr lang="zh-CN" sz="2400" b="0">
                          <a:ea typeface="宋体" panose="02010600030101010101" pitchFamily="2" charset="-122"/>
                        </a:rPr>
                        <a:t>下次</a:t>
                      </a:r>
                      <a:r>
                        <a:rPr lang="zh-CN" sz="2400" b="0">
                          <a:solidFill>
                            <a:srgbClr val="FF0000"/>
                          </a:solidFill>
                          <a:ea typeface="宋体" panose="02010600030101010101" pitchFamily="2" charset="-122"/>
                        </a:rPr>
                        <a:t>学习汉语课（唐诗）计划</a:t>
                      </a:r>
                      <a:endParaRPr lang="zh-CN" sz="2400" b="0">
                        <a:solidFill>
                          <a:srgbClr val="FF0000"/>
                        </a:solidFill>
                        <a:ea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17全国II</a:t>
                      </a:r>
                      <a:r>
                        <a:rPr lang="zh-CN" sz="2400" b="0">
                          <a:solidFill>
                            <a:srgbClr val="FF0000"/>
                          </a:solidFill>
                          <a:ea typeface="宋体" panose="02010600030101010101" pitchFamily="2" charset="-122"/>
                        </a:rPr>
                        <a:t>邀请</a:t>
                      </a:r>
                      <a:r>
                        <a:rPr lang="zh-CN" sz="2400" b="0">
                          <a:solidFill>
                            <a:srgbClr val="00B0F0"/>
                          </a:solidFill>
                          <a:ea typeface="宋体" panose="02010600030101010101" pitchFamily="2" charset="-122"/>
                        </a:rPr>
                        <a:t>外教</a:t>
                      </a:r>
                      <a:r>
                        <a:rPr lang="zh-CN" sz="2400" b="0">
                          <a:ea typeface="宋体" panose="02010600030101010101" pitchFamily="2" charset="-122"/>
                        </a:rPr>
                        <a:t>参加</a:t>
                      </a:r>
                      <a:r>
                        <a:rPr lang="zh-CN" sz="2400" b="0">
                          <a:solidFill>
                            <a:srgbClr val="FF0000"/>
                          </a:solidFill>
                          <a:ea typeface="宋体" panose="02010600030101010101" pitchFamily="2" charset="-122"/>
                        </a:rPr>
                        <a:t>中国剪纸艺术展</a:t>
                      </a:r>
                      <a:endParaRPr lang="zh-CN" alt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文本框 11"/>
          <p:cNvSpPr txBox="1"/>
          <p:nvPr/>
        </p:nvSpPr>
        <p:spPr>
          <a:xfrm>
            <a:off x="8471535" y="5074285"/>
            <a:ext cx="3250565" cy="953135"/>
          </a:xfrm>
          <a:prstGeom prst="rect">
            <a:avLst/>
          </a:prstGeom>
          <a:noFill/>
          <a:ln w="9525">
            <a:solidFill>
              <a:schemeClr val="bg2">
                <a:lumMod val="90000"/>
              </a:schemeClr>
            </a:solidFill>
          </a:ln>
        </p:spPr>
        <p:txBody>
          <a:bodyPr wrap="square">
            <a:spAutoFit/>
          </a:bodyPr>
          <a:p>
            <a:pPr indent="0"/>
            <a:r>
              <a:rPr lang="zh-CN" sz="2800" b="1">
                <a:latin typeface="Calibri" panose="020F0502020204030204" charset="0"/>
                <a:ea typeface="宋体" panose="02010600030101010101" pitchFamily="2" charset="-122"/>
              </a:rPr>
              <a:t>回避政治敏感话题；</a:t>
            </a:r>
            <a:endParaRPr lang="zh-CN" sz="2800" b="1">
              <a:latin typeface="Calibri" panose="020F0502020204030204" charset="0"/>
              <a:ea typeface="宋体" panose="02010600030101010101" pitchFamily="2" charset="-122"/>
            </a:endParaRPr>
          </a:p>
          <a:p>
            <a:pPr indent="0"/>
            <a:r>
              <a:rPr lang="zh-CN" sz="2800" b="1">
                <a:latin typeface="Calibri" panose="020F0502020204030204" charset="0"/>
                <a:ea typeface="宋体" panose="02010600030101010101" pitchFamily="2" charset="-122"/>
              </a:rPr>
              <a:t>促进中外文化交流</a:t>
            </a:r>
            <a:endParaRPr lang="zh-CN" altLang="en-US" sz="2800" b="1"/>
          </a:p>
        </p:txBody>
      </p:sp>
      <p:sp>
        <p:nvSpPr>
          <p:cNvPr id="13" name="文本框 12"/>
          <p:cNvSpPr txBox="1"/>
          <p:nvPr/>
        </p:nvSpPr>
        <p:spPr>
          <a:xfrm>
            <a:off x="2862580" y="1104900"/>
            <a:ext cx="1715135" cy="521970"/>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
        <p:nvSpPr>
          <p:cNvPr id="14" name="文本框 13"/>
          <p:cNvSpPr txBox="1"/>
          <p:nvPr/>
        </p:nvSpPr>
        <p:spPr>
          <a:xfrm>
            <a:off x="7332980" y="889635"/>
            <a:ext cx="931545" cy="953135"/>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
        <p:nvSpPr>
          <p:cNvPr id="15" name="文本框 14"/>
          <p:cNvSpPr txBox="1"/>
          <p:nvPr/>
        </p:nvSpPr>
        <p:spPr>
          <a:xfrm>
            <a:off x="10477500" y="1104900"/>
            <a:ext cx="1715135" cy="521970"/>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
        <p:nvSpPr>
          <p:cNvPr id="16" name="文本框 15"/>
          <p:cNvSpPr txBox="1"/>
          <p:nvPr/>
        </p:nvSpPr>
        <p:spPr>
          <a:xfrm>
            <a:off x="8644890" y="889000"/>
            <a:ext cx="931545" cy="953135"/>
          </a:xfrm>
          <a:prstGeom prst="rect">
            <a:avLst/>
          </a:prstGeom>
          <a:solidFill>
            <a:schemeClr val="bg1">
              <a:lumMod val="75000"/>
            </a:schemeClr>
          </a:solidFill>
        </p:spPr>
        <p:txBody>
          <a:bodyPr wrap="square" rtlCol="0">
            <a:spAutoFit/>
          </a:bodyPr>
          <a:p>
            <a:r>
              <a:rPr lang="zh-CN" altLang="en-US" sz="2800"/>
              <a:t>文化活动</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6" grpId="0" bldLvl="0" animBg="1"/>
      <p:bldP spid="15" grpId="0" bldLvl="0" animBg="1"/>
      <p:bldP spid="12"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8769985" cy="521970"/>
          </a:xfrm>
          <a:prstGeom prst="rect">
            <a:avLst/>
          </a:prstGeom>
          <a:noFill/>
          <a:ln w="9525">
            <a:noFill/>
          </a:ln>
        </p:spPr>
        <p:txBody>
          <a:bodyPr wrap="square">
            <a:spAutoFit/>
          </a:bodyPr>
          <a:p>
            <a:pPr indent="0"/>
            <a:r>
              <a:rPr lang="en-US" sz="2800" b="0">
                <a:latin typeface="Calibri" panose="020F0502020204030204" charset="0"/>
                <a:ea typeface="宋体" panose="02010600030101010101" pitchFamily="2" charset="-122"/>
              </a:rPr>
              <a:t>5. </a:t>
            </a:r>
            <a:r>
              <a:rPr lang="zh-CN" sz="2800" b="0">
                <a:latin typeface="Calibri" panose="020F0502020204030204" charset="0"/>
                <a:ea typeface="宋体" panose="02010600030101010101" pitchFamily="2" charset="-122"/>
              </a:rPr>
              <a:t>高考方向和预测——未来话语，中国梦的话语建构</a:t>
            </a:r>
            <a:endParaRPr lang="zh-CN" sz="2800" b="0">
              <a:latin typeface="Calibri" panose="020F0502020204030204" charset="0"/>
              <a:ea typeface="宋体" panose="02010600030101010101" pitchFamily="2" charset="-122"/>
            </a:endParaRPr>
          </a:p>
        </p:txBody>
      </p:sp>
      <p:sp>
        <p:nvSpPr>
          <p:cNvPr id="2" name="文本框 1"/>
          <p:cNvSpPr txBox="1"/>
          <p:nvPr/>
        </p:nvSpPr>
        <p:spPr>
          <a:xfrm>
            <a:off x="0" y="407670"/>
            <a:ext cx="9302115" cy="3169285"/>
          </a:xfrm>
          <a:prstGeom prst="rect">
            <a:avLst/>
          </a:prstGeom>
          <a:noFill/>
          <a:ln w="34925">
            <a:solidFill>
              <a:schemeClr val="accent2"/>
            </a:solidFill>
          </a:ln>
        </p:spPr>
        <p:txBody>
          <a:bodyPr wrap="square">
            <a:spAutoFit/>
          </a:bodyPr>
          <a:p>
            <a:pPr indent="0" algn="just" fontAlgn="auto">
              <a:lnSpc>
                <a:spcPts val="3000"/>
              </a:lnSpc>
            </a:pPr>
            <a:r>
              <a:rPr lang="en-US" sz="3600" b="0">
                <a:latin typeface="Calibri" panose="020F0502020204030204" charset="0"/>
                <a:ea typeface="宋体" panose="02010600030101010101" pitchFamily="2" charset="-122"/>
              </a:rPr>
              <a:t>During your visit, we will do a lot of interesting things together, including </a:t>
            </a:r>
            <a:r>
              <a:rPr lang="en-US" sz="3600" b="0">
                <a:solidFill>
                  <a:srgbClr val="FF0000"/>
                </a:solidFill>
                <a:latin typeface="Calibri" panose="020F0502020204030204" charset="0"/>
                <a:ea typeface="宋体" panose="02010600030101010101" pitchFamily="2" charset="-122"/>
              </a:rPr>
              <a:t>watching</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kungfu</a:t>
            </a:r>
            <a:r>
              <a:rPr lang="en-US" sz="3600" b="0">
                <a:latin typeface="Calibri" panose="020F0502020204030204" charset="0"/>
                <a:ea typeface="宋体" panose="02010600030101010101" pitchFamily="2" charset="-122"/>
              </a:rPr>
              <a:t>, </a:t>
            </a:r>
            <a:r>
              <a:rPr lang="en-US" sz="3600" b="0">
                <a:solidFill>
                  <a:srgbClr val="FF0000"/>
                </a:solidFill>
                <a:latin typeface="Calibri" panose="020F0502020204030204" charset="0"/>
                <a:ea typeface="宋体" panose="02010600030101010101" pitchFamily="2" charset="-122"/>
              </a:rPr>
              <a:t>visiting</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a tea museum</a:t>
            </a:r>
            <a:r>
              <a:rPr lang="en-US" sz="3600" b="0">
                <a:latin typeface="Calibri" panose="020F0502020204030204" charset="0"/>
                <a:ea typeface="宋体" panose="02010600030101010101" pitchFamily="2" charset="-122"/>
              </a:rPr>
              <a:t>,</a:t>
            </a:r>
            <a:r>
              <a:rPr lang="en-US" sz="3600" b="0">
                <a:solidFill>
                  <a:srgbClr val="FF0000"/>
                </a:solidFill>
                <a:latin typeface="Calibri" panose="020F0502020204030204" charset="0"/>
                <a:ea typeface="宋体" panose="02010600030101010101" pitchFamily="2" charset="-122"/>
              </a:rPr>
              <a:t> learning</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ink painting</a:t>
            </a:r>
            <a:r>
              <a:rPr lang="en-US" sz="3600" b="0">
                <a:latin typeface="Calibri" panose="020F0502020204030204" charset="0"/>
                <a:ea typeface="宋体" panose="02010600030101010101" pitchFamily="2" charset="-122"/>
              </a:rPr>
              <a:t>, and </a:t>
            </a:r>
            <a:r>
              <a:rPr lang="en-US" sz="3600" b="0">
                <a:solidFill>
                  <a:srgbClr val="FFC000"/>
                </a:solidFill>
                <a:latin typeface="Calibri" panose="020F0502020204030204" charset="0"/>
                <a:ea typeface="宋体" panose="02010600030101010101" pitchFamily="2" charset="-122"/>
              </a:rPr>
              <a:t>trying different kinds of Chinese food.</a:t>
            </a:r>
            <a:r>
              <a:rPr lang="en-US" sz="3600" b="0">
                <a:latin typeface="Calibri" panose="020F0502020204030204" charset="0"/>
                <a:ea typeface="宋体" panose="02010600030101010101" pitchFamily="2" charset="-122"/>
              </a:rPr>
              <a:t> We will </a:t>
            </a:r>
            <a:r>
              <a:rPr lang="en-US" sz="3600" b="0">
                <a:solidFill>
                  <a:srgbClr val="FFC000"/>
                </a:solidFill>
                <a:latin typeface="Calibri" panose="020F0502020204030204" charset="0"/>
                <a:ea typeface="宋体" panose="02010600030101010101" pitchFamily="2" charset="-122"/>
              </a:rPr>
              <a:t>also take you to an ancient town</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where you will </a:t>
            </a:r>
            <a:r>
              <a:rPr lang="en-US" sz="3600" b="0">
                <a:solidFill>
                  <a:srgbClr val="FF0000"/>
                </a:solidFill>
                <a:latin typeface="Calibri" panose="020F0502020204030204" charset="0"/>
                <a:ea typeface="宋体" panose="02010600030101010101" pitchFamily="2" charset="-122"/>
              </a:rPr>
              <a:t>learn </a:t>
            </a:r>
            <a:r>
              <a:rPr lang="en-US" sz="3600" b="0">
                <a:solidFill>
                  <a:srgbClr val="FFC000"/>
                </a:solidFill>
                <a:latin typeface="Calibri" panose="020F0502020204030204" charset="0"/>
                <a:ea typeface="宋体" panose="02010600030101010101" pitchFamily="2" charset="-122"/>
              </a:rPr>
              <a:t>about the local culture</a:t>
            </a:r>
            <a:r>
              <a:rPr lang="en-US" sz="3600" b="0">
                <a:latin typeface="Calibri" panose="020F0502020204030204" charset="0"/>
                <a:ea typeface="宋体" panose="02010600030101010101" pitchFamily="2" charset="-122"/>
              </a:rPr>
              <a:t>. Finally we really look forward to interacting with you and wish you have a good time here.(</a:t>
            </a:r>
            <a:r>
              <a:rPr lang="zh-CN" sz="3600" b="0">
                <a:latin typeface="Calibri" panose="020F0502020204030204" charset="0"/>
                <a:ea typeface="宋体" panose="02010600030101010101" pitchFamily="2" charset="-122"/>
              </a:rPr>
              <a:t>考试中心范文）</a:t>
            </a:r>
            <a:endParaRPr lang="zh-CN" altLang="en-US" sz="3600"/>
          </a:p>
        </p:txBody>
      </p:sp>
      <p:sp>
        <p:nvSpPr>
          <p:cNvPr id="3" name="文本框 2"/>
          <p:cNvSpPr txBox="1"/>
          <p:nvPr/>
        </p:nvSpPr>
        <p:spPr>
          <a:xfrm>
            <a:off x="635" y="3688715"/>
            <a:ext cx="9301480" cy="3169285"/>
          </a:xfrm>
          <a:prstGeom prst="rect">
            <a:avLst/>
          </a:prstGeom>
          <a:noFill/>
          <a:ln w="41275">
            <a:solidFill>
              <a:schemeClr val="accent2"/>
            </a:solidFill>
          </a:ln>
        </p:spPr>
        <p:txBody>
          <a:bodyPr wrap="square">
            <a:spAutoFit/>
          </a:bodyPr>
          <a:p>
            <a:pPr indent="0" algn="just" fontAlgn="auto">
              <a:lnSpc>
                <a:spcPts val="3000"/>
              </a:lnSpc>
            </a:pPr>
            <a:r>
              <a:rPr lang="en-US" sz="3600" b="0">
                <a:latin typeface="Calibri" panose="020F0502020204030204" charset="0"/>
                <a:ea typeface="宋体" panose="02010600030101010101" pitchFamily="2" charset="-122"/>
              </a:rPr>
              <a:t>After the welcome meeting, we will show you around the school so that you can be more familiar with it.Then you will </a:t>
            </a:r>
            <a:r>
              <a:rPr lang="en-US" sz="3600" b="0">
                <a:solidFill>
                  <a:srgbClr val="FFC000"/>
                </a:solidFill>
                <a:latin typeface="Calibri" panose="020F0502020204030204" charset="0"/>
                <a:ea typeface="宋体" panose="02010600030101010101" pitchFamily="2" charset="-122"/>
              </a:rPr>
              <a:t>attend a Chinese class</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where you can</a:t>
            </a:r>
            <a:r>
              <a:rPr lang="en-US" sz="3600" b="0">
                <a:solidFill>
                  <a:srgbClr val="FF0000"/>
                </a:solidFill>
                <a:latin typeface="Calibri" panose="020F0502020204030204" charset="0"/>
                <a:ea typeface="宋体" panose="02010600030101010101" pitchFamily="2" charset="-122"/>
              </a:rPr>
              <a:t> savour </a:t>
            </a:r>
            <a:r>
              <a:rPr lang="en-US" sz="3600" b="0">
                <a:solidFill>
                  <a:srgbClr val="FFC000"/>
                </a:solidFill>
                <a:latin typeface="Calibri" panose="020F0502020204030204" charset="0"/>
                <a:ea typeface="宋体" panose="02010600030101010101" pitchFamily="2" charset="-122"/>
              </a:rPr>
              <a:t>a dip of the</a:t>
            </a:r>
            <a:r>
              <a:rPr lang="en-US" sz="3600" b="0">
                <a:latin typeface="Calibri" panose="020F0502020204030204" charset="0"/>
                <a:ea typeface="宋体" panose="02010600030101010101" pitchFamily="2" charset="-122"/>
              </a:rPr>
              <a:t> </a:t>
            </a:r>
            <a:r>
              <a:rPr lang="en-US" sz="3600" b="1" u="sng">
                <a:gradFill>
                  <a:gsLst>
                    <a:gs pos="0">
                      <a:srgbClr val="7B32B2"/>
                    </a:gs>
                    <a:gs pos="100000">
                      <a:srgbClr val="401A5D"/>
                    </a:gs>
                  </a:gsLst>
                  <a:lin scaled="0"/>
                </a:gradFill>
                <a:latin typeface="Calibri" panose="020F0502020204030204" charset="0"/>
                <a:ea typeface="宋体" panose="02010600030101010101" pitchFamily="2" charset="-122"/>
              </a:rPr>
              <a:t>beauty</a:t>
            </a:r>
            <a:r>
              <a:rPr lang="en-US" sz="3600" b="1">
                <a:gradFill>
                  <a:gsLst>
                    <a:gs pos="0">
                      <a:srgbClr val="7B32B2"/>
                    </a:gs>
                    <a:gs pos="100000">
                      <a:srgbClr val="401A5D"/>
                    </a:gs>
                  </a:gsLst>
                  <a:lin scaled="0"/>
                </a:gradFill>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of Chinese</a:t>
            </a:r>
            <a:r>
              <a:rPr lang="en-US" sz="3600" b="0">
                <a:latin typeface="Calibri" panose="020F0502020204030204" charset="0"/>
                <a:ea typeface="宋体" panose="02010600030101010101" pitchFamily="2" charset="-122"/>
              </a:rPr>
              <a:t>. At noon, you can </a:t>
            </a:r>
            <a:r>
              <a:rPr lang="en-US" sz="3600" b="0">
                <a:solidFill>
                  <a:srgbClr val="FF0000"/>
                </a:solidFill>
                <a:latin typeface="Calibri" panose="020F0502020204030204" charset="0"/>
                <a:ea typeface="宋体" panose="02010600030101010101" pitchFamily="2" charset="-122"/>
              </a:rPr>
              <a:t>enjoy </a:t>
            </a:r>
            <a:r>
              <a:rPr lang="en-US" sz="3600" b="0">
                <a:solidFill>
                  <a:srgbClr val="FFC000"/>
                </a:solidFill>
                <a:latin typeface="Calibri" panose="020F0502020204030204" charset="0"/>
                <a:ea typeface="宋体" panose="02010600030101010101" pitchFamily="2" charset="-122"/>
              </a:rPr>
              <a:t>some traditional Chinese delicacies.</a:t>
            </a:r>
            <a:r>
              <a:rPr lang="en-US" sz="3600" b="0">
                <a:latin typeface="Calibri" panose="020F0502020204030204" charset="0"/>
                <a:ea typeface="宋体" panose="02010600030101010101" pitchFamily="2" charset="-122"/>
              </a:rPr>
              <a:t>The following hours you will </a:t>
            </a:r>
            <a:r>
              <a:rPr lang="en-US" sz="3600" b="0">
                <a:solidFill>
                  <a:srgbClr val="FF0000"/>
                </a:solidFill>
                <a:latin typeface="Calibri" panose="020F0502020204030204" charset="0"/>
                <a:ea typeface="宋体" panose="02010600030101010101" pitchFamily="2" charset="-122"/>
              </a:rPr>
              <a:t>experience</a:t>
            </a:r>
            <a:r>
              <a:rPr lang="en-US" sz="3600" b="0">
                <a:latin typeface="Calibri" panose="020F0502020204030204" charset="0"/>
                <a:ea typeface="宋体" panose="02010600030101010101" pitchFamily="2" charset="-122"/>
              </a:rPr>
              <a:t> </a:t>
            </a:r>
            <a:r>
              <a:rPr lang="en-US" sz="3600" b="0">
                <a:solidFill>
                  <a:srgbClr val="FFC000"/>
                </a:solidFill>
                <a:latin typeface="Calibri" panose="020F0502020204030204" charset="0"/>
                <a:ea typeface="宋体" panose="02010600030101010101" pitchFamily="2" charset="-122"/>
              </a:rPr>
              <a:t>paper cutting</a:t>
            </a:r>
            <a:r>
              <a:rPr lang="en-US" sz="3600" b="0">
                <a:latin typeface="Calibri" panose="020F0502020204030204" charset="0"/>
                <a:ea typeface="宋体" panose="02010600030101010101" pitchFamily="2" charset="-122"/>
              </a:rPr>
              <a:t>, </a:t>
            </a:r>
            <a:r>
              <a:rPr lang="en-US" sz="3600" b="0">
                <a:solidFill>
                  <a:srgbClr val="FF0000"/>
                </a:solidFill>
                <a:latin typeface="Calibri" panose="020F0502020204030204" charset="0"/>
                <a:ea typeface="宋体" panose="02010600030101010101" pitchFamily="2" charset="-122"/>
              </a:rPr>
              <a:t>exploring</a:t>
            </a:r>
            <a:r>
              <a:rPr lang="en-US" sz="3600" b="0">
                <a:solidFill>
                  <a:srgbClr val="FFC000"/>
                </a:solidFill>
                <a:latin typeface="Calibri" panose="020F0502020204030204" charset="0"/>
                <a:ea typeface="宋体" panose="02010600030101010101" pitchFamily="2" charset="-122"/>
              </a:rPr>
              <a:t> the</a:t>
            </a:r>
            <a:r>
              <a:rPr lang="en-US" sz="3600" b="1" u="sng">
                <a:gradFill>
                  <a:gsLst>
                    <a:gs pos="0">
                      <a:srgbClr val="7B32B2"/>
                    </a:gs>
                    <a:gs pos="100000">
                      <a:srgbClr val="401A5D"/>
                    </a:gs>
                  </a:gsLst>
                  <a:lin scaled="0"/>
                </a:gradFill>
                <a:latin typeface="Calibri" panose="020F0502020204030204" charset="0"/>
                <a:ea typeface="宋体" panose="02010600030101010101" pitchFamily="2" charset="-122"/>
              </a:rPr>
              <a:t> magic </a:t>
            </a:r>
            <a:r>
              <a:rPr lang="en-US" sz="3600" b="0">
                <a:solidFill>
                  <a:srgbClr val="FFC000"/>
                </a:solidFill>
                <a:latin typeface="Calibri" panose="020F0502020204030204" charset="0"/>
                <a:ea typeface="宋体" panose="02010600030101010101" pitchFamily="2" charset="-122"/>
              </a:rPr>
              <a:t>of Chinese art.</a:t>
            </a:r>
            <a:r>
              <a:rPr lang="en-US" sz="3600" b="0">
                <a:latin typeface="Calibri" panose="020F0502020204030204" charset="0"/>
                <a:ea typeface="宋体" panose="02010600030101010101" pitchFamily="2" charset="-122"/>
              </a:rPr>
              <a:t>(14</a:t>
            </a:r>
            <a:r>
              <a:rPr lang="zh-CN" sz="3600" b="0">
                <a:latin typeface="Calibri" panose="020F0502020204030204" charset="0"/>
                <a:ea typeface="宋体" panose="02010600030101010101" pitchFamily="2" charset="-122"/>
              </a:rPr>
              <a:t>分样卷）</a:t>
            </a:r>
            <a:endParaRPr lang="zh-CN" altLang="en-US" sz="3600"/>
          </a:p>
        </p:txBody>
      </p:sp>
      <p:sp>
        <p:nvSpPr>
          <p:cNvPr id="4" name="文本框 3"/>
          <p:cNvSpPr txBox="1"/>
          <p:nvPr/>
        </p:nvSpPr>
        <p:spPr>
          <a:xfrm>
            <a:off x="9502775" y="582930"/>
            <a:ext cx="2689225" cy="5692775"/>
          </a:xfrm>
          <a:prstGeom prst="rect">
            <a:avLst/>
          </a:prstGeom>
          <a:noFill/>
          <a:ln w="34925">
            <a:solidFill>
              <a:schemeClr val="accent2"/>
            </a:solidFill>
          </a:ln>
        </p:spPr>
        <p:txBody>
          <a:bodyPr wrap="square" rtlCol="0">
            <a:spAutoFit/>
          </a:bodyPr>
          <a:p>
            <a:r>
              <a:rPr lang="zh-CN" altLang="en-US" sz="2800"/>
              <a:t>假如你是李华，下周新西兰学生访问你校，你将作为学生代表</a:t>
            </a:r>
            <a:r>
              <a:rPr lang="zh-CN" altLang="en-US" sz="2800">
                <a:solidFill>
                  <a:srgbClr val="FF0000"/>
                </a:solidFill>
              </a:rPr>
              <a:t>致欢迎词</a:t>
            </a:r>
            <a:r>
              <a:rPr lang="zh-CN" altLang="en-US" sz="2800"/>
              <a:t>。请为此写一篇发言稿，内容包括：</a:t>
            </a:r>
            <a:endParaRPr lang="zh-CN" altLang="en-US" sz="2800"/>
          </a:p>
          <a:p>
            <a:r>
              <a:rPr lang="en-US" altLang="zh-CN" sz="2800"/>
              <a:t>1.</a:t>
            </a:r>
            <a:r>
              <a:rPr lang="zh-CN" altLang="en-US" sz="2800"/>
              <a:t>表示欢迎；</a:t>
            </a:r>
            <a:endParaRPr lang="zh-CN" altLang="en-US" sz="2800"/>
          </a:p>
          <a:p>
            <a:r>
              <a:rPr lang="en-US" altLang="zh-CN" sz="2800"/>
              <a:t>2.</a:t>
            </a:r>
            <a:r>
              <a:rPr lang="zh-CN" altLang="en-US" sz="2800"/>
              <a:t>介绍</a:t>
            </a:r>
            <a:r>
              <a:rPr lang="zh-CN" altLang="en-US" sz="2800">
                <a:solidFill>
                  <a:srgbClr val="FFC000"/>
                </a:solidFill>
              </a:rPr>
              <a:t>活动安排</a:t>
            </a:r>
            <a:r>
              <a:rPr lang="zh-CN" altLang="en-US" sz="2800"/>
              <a:t>；</a:t>
            </a:r>
            <a:r>
              <a:rPr lang="en-US" altLang="zh-CN" sz="2800"/>
              <a:t>3.</a:t>
            </a:r>
            <a:r>
              <a:rPr lang="zh-CN" altLang="en-US" sz="2800"/>
              <a:t>表达祝愿（</a:t>
            </a:r>
            <a:r>
              <a:rPr lang="en-US" altLang="zh-CN" sz="2800"/>
              <a:t>2021</a:t>
            </a:r>
            <a:r>
              <a:rPr lang="zh-CN" altLang="en-US" sz="2800"/>
              <a:t>年</a:t>
            </a:r>
            <a:r>
              <a:rPr lang="en-US" altLang="zh-CN" sz="2800"/>
              <a:t>1</a:t>
            </a:r>
            <a:r>
              <a:rPr lang="zh-CN" altLang="en-US" sz="2800"/>
              <a:t>月浙江高考</a:t>
            </a:r>
            <a:r>
              <a:rPr lang="en-US" altLang="zh-CN" sz="2800"/>
              <a:t>-</a:t>
            </a:r>
            <a:r>
              <a:rPr lang="zh-CN" altLang="en-US" sz="2800"/>
              <a:t>致欢迎词）</a:t>
            </a:r>
            <a:endParaRPr lang="zh-CN" altLang="en-US" sz="2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63500"/>
            <a:ext cx="8769985" cy="521970"/>
          </a:xfrm>
          <a:prstGeom prst="rect">
            <a:avLst/>
          </a:prstGeom>
          <a:noFill/>
          <a:ln w="9525">
            <a:noFill/>
          </a:ln>
        </p:spPr>
        <p:txBody>
          <a:bodyPr wrap="square">
            <a:spAutoFit/>
          </a:bodyPr>
          <a:p>
            <a:pPr indent="0"/>
            <a:r>
              <a:rPr lang="en-US" sz="2800" b="0">
                <a:latin typeface="Calibri" panose="020F0502020204030204" charset="0"/>
                <a:ea typeface="宋体" panose="02010600030101010101" pitchFamily="2" charset="-122"/>
              </a:rPr>
              <a:t>5. </a:t>
            </a:r>
            <a:r>
              <a:rPr lang="zh-CN" sz="2800" b="0">
                <a:latin typeface="Calibri" panose="020F0502020204030204" charset="0"/>
                <a:ea typeface="宋体" panose="02010600030101010101" pitchFamily="2" charset="-122"/>
              </a:rPr>
              <a:t>高考方向和预测——偏好体美，全面考察</a:t>
            </a:r>
            <a:r>
              <a:rPr lang="zh-CN" sz="2800" b="0">
                <a:solidFill>
                  <a:srgbClr val="FF0000"/>
                </a:solidFill>
                <a:latin typeface="Calibri" panose="020F0502020204030204" charset="0"/>
                <a:ea typeface="宋体" panose="02010600030101010101" pitchFamily="2" charset="-122"/>
              </a:rPr>
              <a:t>德智体美劳</a:t>
            </a:r>
            <a:endParaRPr lang="zh-CN" altLang="en-US" sz="2800" b="0">
              <a:solidFill>
                <a:srgbClr val="FF0000"/>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0" y="363220"/>
          <a:ext cx="12192635" cy="2438400"/>
        </p:xfrm>
        <a:graphic>
          <a:graphicData uri="http://schemas.openxmlformats.org/drawingml/2006/table">
            <a:tbl>
              <a:tblPr firstRow="1" bandRow="1">
                <a:tableStyleId>{5940675A-B579-460E-94D1-54222C63F5DA}</a:tableStyleId>
              </a:tblPr>
              <a:tblGrid>
                <a:gridCol w="659765"/>
                <a:gridCol w="995045"/>
                <a:gridCol w="1039495"/>
                <a:gridCol w="1067435"/>
                <a:gridCol w="1163955"/>
                <a:gridCol w="1162050"/>
                <a:gridCol w="1162685"/>
                <a:gridCol w="1163320"/>
                <a:gridCol w="1170940"/>
                <a:gridCol w="1400810"/>
                <a:gridCol w="1207135"/>
              </a:tblGrid>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年份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2016-10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2017-11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2018-11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2019-06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2021-01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写作体裁</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咨询信</a:t>
                      </a:r>
                      <a:r>
                        <a:rPr lang="en-US" sz="2000" b="0">
                          <a:latin typeface="宋体" panose="02010600030101010101" pitchFamily="2" charset="-122"/>
                          <a:ea typeface="宋体" panose="02010600030101010101" pitchFamily="2" charset="-122"/>
                          <a:cs typeface="宋体" panose="02010600030101010101" pitchFamily="2" charset="-122"/>
                        </a:rPr>
                        <a:t>7.75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邀请信</a:t>
                      </a:r>
                      <a:r>
                        <a:rPr lang="en-US" sz="2000" b="0">
                          <a:latin typeface="宋体" panose="02010600030101010101" pitchFamily="2" charset="-122"/>
                          <a:ea typeface="宋体" panose="02010600030101010101" pitchFamily="2" charset="-122"/>
                          <a:cs typeface="宋体" panose="02010600030101010101" pitchFamily="2" charset="-122"/>
                        </a:rPr>
                        <a:t>7.1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应聘信</a:t>
                      </a:r>
                      <a:r>
                        <a:rPr lang="en-US" sz="2000" b="0">
                          <a:latin typeface="宋体" panose="02010600030101010101" pitchFamily="2" charset="-122"/>
                          <a:ea typeface="宋体" panose="02010600030101010101" pitchFamily="2" charset="-122"/>
                          <a:cs typeface="宋体" panose="02010600030101010101" pitchFamily="2" charset="-122"/>
                        </a:rPr>
                        <a:t>7.05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求助信</a:t>
                      </a:r>
                      <a:r>
                        <a:rPr lang="en-US" sz="2000" b="0">
                          <a:latin typeface="宋体" panose="02010600030101010101" pitchFamily="2" charset="-122"/>
                          <a:ea typeface="宋体" panose="02010600030101010101" pitchFamily="2" charset="-122"/>
                          <a:cs typeface="宋体" panose="02010600030101010101" pitchFamily="2" charset="-122"/>
                        </a:rPr>
                        <a:t>7.3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感谢信</a:t>
                      </a:r>
                      <a:r>
                        <a:rPr lang="en-US" sz="2000" b="0">
                          <a:latin typeface="宋体" panose="02010600030101010101" pitchFamily="2" charset="-122"/>
                          <a:ea typeface="宋体" panose="02010600030101010101" pitchFamily="2" charset="-122"/>
                          <a:cs typeface="宋体" panose="02010600030101010101" pitchFamily="2" charset="-122"/>
                        </a:rPr>
                        <a:t>7.85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邀请+告知信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慰问+告知信</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新闻报道</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欢迎辞</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背景信息</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交换生</a:t>
                      </a:r>
                      <a:r>
                        <a:rPr lang="en-US" sz="2000" b="0">
                          <a:latin typeface="宋体" panose="02010600030101010101" pitchFamily="2" charset="-122"/>
                          <a:ea typeface="宋体" panose="02010600030101010101" pitchFamily="2" charset="-122"/>
                          <a:cs typeface="宋体" panose="02010600030101010101" pitchFamily="2" charset="-122"/>
                        </a:rPr>
                        <a:t>咨询情况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爬山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到家过春节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应聘志愿者，接待</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国外学生</a:t>
                      </a:r>
                      <a:endParaRPr lang="en-US" altLang="en-US" sz="20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钱包遗失，向</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国际航空</a:t>
                      </a:r>
                      <a:r>
                        <a:rPr lang="en-US" sz="2000" b="0">
                          <a:latin typeface="宋体" panose="02010600030101010101" pitchFamily="2" charset="-122"/>
                          <a:ea typeface="宋体" panose="02010600030101010101" pitchFamily="2" charset="-122"/>
                          <a:cs typeface="宋体" panose="02010600030101010101" pitchFamily="2" charset="-122"/>
                        </a:rPr>
                        <a:t>求助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对将回国的</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表感谢</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邀请</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外国朋友</a:t>
                      </a:r>
                      <a:r>
                        <a:rPr lang="en-US" sz="2000" b="0">
                          <a:latin typeface="宋体" panose="02010600030101010101" pitchFamily="2" charset="-122"/>
                          <a:ea typeface="宋体" panose="02010600030101010101" pitchFamily="2" charset="-122"/>
                          <a:cs typeface="宋体" panose="02010600030101010101" pitchFamily="2" charset="-122"/>
                        </a:rPr>
                        <a:t>中文演讲比赛</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外教</a:t>
                      </a:r>
                      <a:r>
                        <a:rPr lang="en-US" sz="2000" b="0">
                          <a:latin typeface="宋体" panose="02010600030101010101" pitchFamily="2" charset="-122"/>
                          <a:ea typeface="宋体" panose="02010600030101010101" pitchFamily="2" charset="-122"/>
                          <a:cs typeface="宋体" panose="02010600030101010101" pitchFamily="2" charset="-122"/>
                        </a:rPr>
                        <a:t>因病回国休假，表慰问</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为</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写报道，越野赛车活动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外国学生</a:t>
                      </a:r>
                      <a:r>
                        <a:rPr lang="en-US" sz="2000" b="0">
                          <a:latin typeface="宋体" panose="02010600030101010101" pitchFamily="2" charset="-122"/>
                          <a:ea typeface="宋体" panose="02010600030101010101" pitchFamily="2" charset="-122"/>
                          <a:cs typeface="宋体" panose="02010600030101010101" pitchFamily="2" charset="-122"/>
                        </a:rPr>
                        <a:t>访问你校，致欢迎辞</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3175" y="2801620"/>
          <a:ext cx="12195175" cy="4004310"/>
        </p:xfrm>
        <a:graphic>
          <a:graphicData uri="http://schemas.openxmlformats.org/drawingml/2006/table">
            <a:tbl>
              <a:tblPr firstRow="1" bandRow="1">
                <a:tableStyleId>{5940675A-B579-460E-94D1-54222C63F5DA}</a:tableStyleId>
              </a:tblPr>
              <a:tblGrid>
                <a:gridCol w="1029970"/>
                <a:gridCol w="11165205"/>
              </a:tblGrid>
              <a:tr h="4004310">
                <a:tc>
                  <a:txBody>
                    <a:bodyPr/>
                    <a:p>
                      <a:pPr indent="0" algn="r">
                        <a:buNone/>
                      </a:pPr>
                      <a:r>
                        <a:rPr lang="en-US" sz="3200" b="0">
                          <a:latin typeface="宋体" panose="02010600030101010101" pitchFamily="2" charset="-122"/>
                          <a:ea typeface="宋体" panose="02010600030101010101" pitchFamily="2" charset="-122"/>
                          <a:cs typeface="宋体" panose="02010600030101010101" pitchFamily="2" charset="-122"/>
                        </a:rPr>
                        <a:t>高考预测</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开展常见的跨文化交际或交流活动（老外）：语言学习，活动展开，人际交往，国际交流，参观访问考察较全面，偏好</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体美</a:t>
                      </a:r>
                      <a:r>
                        <a:rPr lang="en-US" sz="2000" b="0">
                          <a:latin typeface="宋体" panose="02010600030101010101" pitchFamily="2" charset="-122"/>
                          <a:ea typeface="宋体" panose="02010600030101010101" pitchFamily="2" charset="-122"/>
                          <a:cs typeface="宋体" panose="02010600030101010101" pitchFamily="2" charset="-122"/>
                        </a:rPr>
                        <a:t>：全面考察</a:t>
                      </a:r>
                      <a:r>
                        <a:rPr lang="en-US" sz="2000" b="0">
                          <a:solidFill>
                            <a:srgbClr val="FF0000"/>
                          </a:solidFill>
                          <a:latin typeface="宋体" panose="02010600030101010101" pitchFamily="2" charset="-122"/>
                          <a:ea typeface="宋体" panose="02010600030101010101" pitchFamily="2" charset="-122"/>
                          <a:cs typeface="宋体" panose="02010600030101010101" pitchFamily="2" charset="-122"/>
                        </a:rPr>
                        <a:t>德智体美劳</a:t>
                      </a:r>
                      <a:r>
                        <a:rPr lang="en-US" sz="2000" b="0">
                          <a:latin typeface="宋体" panose="02010600030101010101" pitchFamily="2" charset="-122"/>
                          <a:ea typeface="宋体" panose="02010600030101010101" pitchFamily="2" charset="-122"/>
                          <a:cs typeface="宋体" panose="02010600030101010101" pitchFamily="2" charset="-122"/>
                        </a:rPr>
                        <a:t>，在巩固德育，坚守智育的基础上，加强对健康意识、审美情趣和劳动精神的考察，引导学生的全面发展。</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16II</a:t>
                      </a:r>
                      <a:r>
                        <a:rPr lang="zh-CN" sz="2000" b="0">
                          <a:ea typeface="宋体" panose="02010600030101010101" pitchFamily="2" charset="-122"/>
                        </a:rPr>
                        <a:t>邀请英国朋友为摄影展提供作品（</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17III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留学生</a:t>
                      </a:r>
                      <a:r>
                        <a:rPr lang="zh-CN" sz="2000" b="0">
                          <a:ea typeface="宋体" panose="02010600030101010101" pitchFamily="2" charset="-122"/>
                        </a:rPr>
                        <a:t>参加校乒乓球比赛（</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18III</a:t>
                      </a:r>
                      <a:r>
                        <a:rPr lang="zh-CN" sz="2000" b="0">
                          <a:solidFill>
                            <a:srgbClr val="FF0000"/>
                          </a:solidFill>
                          <a:ea typeface="宋体" panose="02010600030101010101" pitchFamily="2" charset="-122"/>
                        </a:rPr>
                        <a:t>回信告知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你校学生体育运动的情况（</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a:t>
                      </a:r>
                      <a:r>
                        <a:rPr lang="zh-CN" sz="2000" b="0">
                          <a:solidFill>
                            <a:srgbClr val="FF0000"/>
                          </a:solidFill>
                          <a:ea typeface="宋体" panose="02010600030101010101" pitchFamily="2" charset="-122"/>
                        </a:rPr>
                        <a:t>申请</a:t>
                      </a:r>
                      <a:r>
                        <a:rPr lang="zh-CN" sz="2000" b="0">
                          <a:ea typeface="宋体" panose="02010600030101010101" pitchFamily="2" charset="-122"/>
                        </a:rPr>
                        <a:t>到</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伦敦当地的美术馆</a:t>
                      </a:r>
                      <a:r>
                        <a:rPr lang="zh-CN" sz="2000" b="0">
                          <a:ea typeface="宋体" panose="02010600030101010101" pitchFamily="2" charset="-122"/>
                        </a:rPr>
                        <a:t>当中国画展志愿者（</a:t>
                      </a:r>
                      <a:r>
                        <a:rPr lang="zh-CN" sz="2000" b="0">
                          <a:solidFill>
                            <a:srgbClr val="FF0000"/>
                          </a:solidFill>
                          <a:ea typeface="宋体" panose="02010600030101010101" pitchFamily="2" charset="-122"/>
                        </a:rPr>
                        <a:t>美</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a:t>
                      </a:r>
                      <a:r>
                        <a:rPr lang="zh-CN" sz="2000" b="0">
                          <a:solidFill>
                            <a:srgbClr val="FF0000"/>
                          </a:solidFill>
                          <a:ea typeface="宋体" panose="02010600030101010101" pitchFamily="2" charset="-122"/>
                        </a:rPr>
                        <a:t>告知</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队友Chris</a:t>
                      </a:r>
                      <a:r>
                        <a:rPr lang="zh-CN" sz="2000" b="0">
                          <a:ea typeface="宋体" panose="02010600030101010101" pitchFamily="2" charset="-122"/>
                        </a:rPr>
                        <a:t>排球队近期比赛信息（</a:t>
                      </a:r>
                      <a:r>
                        <a:rPr lang="zh-CN" sz="2000" b="0">
                          <a:solidFill>
                            <a:srgbClr val="FF0000"/>
                          </a:solidFill>
                          <a:ea typeface="宋体" panose="02010600030101010101" pitchFamily="2" charset="-122"/>
                        </a:rPr>
                        <a:t>体</a:t>
                      </a:r>
                      <a:r>
                        <a:rPr lang="en-US" sz="2000" b="0">
                          <a:latin typeface="Calibri" panose="020F0502020204030204" charset="0"/>
                          <a:ea typeface="宋体" panose="02010600030101010101" pitchFamily="2" charset="-122"/>
                        </a:rPr>
                        <a:t>)</a:t>
                      </a:r>
                      <a:endParaRPr lang="en-US" sz="2000" b="0">
                        <a:latin typeface="Calibri" panose="020F0502020204030204" charset="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19III</a:t>
                      </a:r>
                      <a:r>
                        <a:rPr lang="zh-CN" sz="2000" b="0">
                          <a:solidFill>
                            <a:srgbClr val="FF0000"/>
                          </a:solidFill>
                          <a:ea typeface="宋体" panose="02010600030101010101" pitchFamily="2" charset="-122"/>
                        </a:rPr>
                        <a:t>邀请</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英国朋友</a:t>
                      </a:r>
                      <a:r>
                        <a:rPr lang="zh-CN" sz="2000" b="0">
                          <a:ea typeface="宋体" panose="02010600030101010101" pitchFamily="2" charset="-122"/>
                        </a:rPr>
                        <a:t>参加校音乐节</a:t>
                      </a:r>
                      <a:r>
                        <a:rPr lang="zh-CN" sz="2000">
                          <a:ea typeface="宋体" panose="02010600030101010101" pitchFamily="2" charset="-122"/>
                          <a:sym typeface="+mn-ea"/>
                        </a:rPr>
                        <a:t>（</a:t>
                      </a:r>
                      <a:r>
                        <a:rPr lang="zh-CN" sz="2000">
                          <a:solidFill>
                            <a:srgbClr val="FF0000"/>
                          </a:solidFill>
                          <a:ea typeface="宋体" panose="02010600030101010101" pitchFamily="2" charset="-122"/>
                          <a:sym typeface="+mn-ea"/>
                        </a:rPr>
                        <a:t>美</a:t>
                      </a:r>
                      <a:r>
                        <a:rPr lang="zh-CN" sz="2000">
                          <a:ea typeface="宋体" panose="02010600030101010101" pitchFamily="2" charset="-122"/>
                          <a:sym typeface="+mn-ea"/>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英语</a:t>
                      </a:r>
                      <a:r>
                        <a:rPr lang="zh-CN" sz="2000" b="0">
                          <a:solidFill>
                            <a:srgbClr val="FF0000"/>
                          </a:solidFill>
                          <a:ea typeface="宋体" panose="02010600030101010101" pitchFamily="2" charset="-122"/>
                        </a:rPr>
                        <a:t>作文比赛</a:t>
                      </a:r>
                      <a:r>
                        <a:rPr lang="zh-CN" sz="2000" b="0">
                          <a:ea typeface="宋体" panose="02010600030101010101" pitchFamily="2" charset="-122"/>
                        </a:rPr>
                        <a:t>“身边值得尊敬和爱戴的人”（简介和原因）（</a:t>
                      </a:r>
                      <a:r>
                        <a:rPr lang="zh-CN" sz="2000" b="0">
                          <a:solidFill>
                            <a:srgbClr val="FF0000"/>
                          </a:solidFill>
                          <a:ea typeface="宋体" panose="02010600030101010101" pitchFamily="2" charset="-122"/>
                        </a:rPr>
                        <a:t>德</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a:t>
                      </a:r>
                      <a:r>
                        <a:rPr lang="zh-CN" sz="2000" b="0">
                          <a:ea typeface="宋体" panose="02010600030101010101" pitchFamily="2" charset="-122"/>
                        </a:rPr>
                        <a:t>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班级英语角</a:t>
                      </a:r>
                      <a:r>
                        <a:rPr lang="zh-CN" sz="2000" b="0">
                          <a:solidFill>
                            <a:srgbClr val="FF0000"/>
                          </a:solidFill>
                          <a:ea typeface="宋体" panose="02010600030101010101" pitchFamily="2" charset="-122"/>
                        </a:rPr>
                        <a:t>介绍</a:t>
                      </a:r>
                      <a:r>
                        <a:rPr lang="zh-CN" sz="2000" b="0">
                          <a:ea typeface="宋体" panose="02010600030101010101" pitchFamily="2" charset="-122"/>
                        </a:rPr>
                        <a:t>农场采摘</a:t>
                      </a:r>
                      <a:r>
                        <a:rPr lang="zh-CN" sz="2000" b="0">
                          <a:solidFill>
                            <a:srgbClr val="FF0000"/>
                          </a:solidFill>
                          <a:ea typeface="宋体" panose="02010600030101010101" pitchFamily="2" charset="-122"/>
                        </a:rPr>
                        <a:t>活动</a:t>
                      </a:r>
                      <a:r>
                        <a:rPr lang="zh-CN" sz="2000" b="0">
                          <a:ea typeface="宋体" panose="02010600030101010101" pitchFamily="2" charset="-122"/>
                        </a:rPr>
                        <a:t>（农场情况，采摘过程，个人感受）（</a:t>
                      </a:r>
                      <a:r>
                        <a:rPr lang="zh-CN" sz="2000" b="0">
                          <a:solidFill>
                            <a:srgbClr val="FF0000"/>
                          </a:solidFill>
                          <a:ea typeface="宋体" panose="02010600030101010101" pitchFamily="2" charset="-122"/>
                        </a:rPr>
                        <a:t>体</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20III</a:t>
                      </a:r>
                      <a:r>
                        <a:rPr lang="zh-CN" sz="2000" b="0">
                          <a:solidFill>
                            <a:srgbClr val="FF0000"/>
                          </a:solidFill>
                          <a:ea typeface="宋体" panose="02010600030101010101" pitchFamily="2" charset="-122"/>
                        </a:rPr>
                        <a:t>求助</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外教</a:t>
                      </a:r>
                      <a:r>
                        <a:rPr lang="zh-CN" sz="2000" b="0">
                          <a:ea typeface="宋体" panose="02010600030101010101" pitchFamily="2" charset="-122"/>
                        </a:rPr>
                        <a:t>帮忙指导英语课文改编（剧情简介；指导内容；商定时间地点）（</a:t>
                      </a:r>
                      <a:r>
                        <a:rPr lang="zh-CN" sz="2000" b="0">
                          <a:solidFill>
                            <a:srgbClr val="FF0000"/>
                          </a:solidFill>
                          <a:ea typeface="宋体" panose="02010600030101010101" pitchFamily="2" charset="-122"/>
                        </a:rPr>
                        <a:t>文学语言</a:t>
                      </a:r>
                      <a:r>
                        <a:rPr lang="zh-CN" sz="2000" b="0">
                          <a:ea typeface="宋体" panose="02010600030101010101" pitchFamily="2" charset="-122"/>
                        </a:rPr>
                        <a:t>）</a:t>
                      </a:r>
                      <a:endParaRPr lang="zh-CN" sz="2000" b="0">
                        <a:ea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20年新高考卷（山东）为</a:t>
                      </a:r>
                      <a:r>
                        <a:rPr lang="en-US" sz="2000" b="0">
                          <a:gradFill>
                            <a:gsLst>
                              <a:gs pos="0">
                                <a:srgbClr val="7B32B2"/>
                              </a:gs>
                              <a:gs pos="100000">
                                <a:srgbClr val="401A5D"/>
                              </a:gs>
                            </a:gsLst>
                            <a:lin scaled="0"/>
                          </a:gradFill>
                          <a:latin typeface="宋体" panose="02010600030101010101" pitchFamily="2" charset="-122"/>
                          <a:ea typeface="宋体" panose="02010600030101010101" pitchFamily="2" charset="-122"/>
                          <a:cs typeface="宋体" panose="02010600030101010101" pitchFamily="2" charset="-122"/>
                        </a:rPr>
                        <a:t>校英文报</a:t>
                      </a:r>
                      <a:r>
                        <a:rPr lang="en-US" sz="2000" b="0">
                          <a:latin typeface="宋体" panose="02010600030101010101" pitchFamily="2" charset="-122"/>
                          <a:ea typeface="宋体" panose="02010600030101010101" pitchFamily="2" charset="-122"/>
                          <a:cs typeface="宋体" panose="02010600030101010101" pitchFamily="2" charset="-122"/>
                        </a:rPr>
                        <a:t>写</a:t>
                      </a:r>
                      <a:r>
                        <a:rPr lang="zh-CN" sz="2000" b="0">
                          <a:solidFill>
                            <a:srgbClr val="FF0000"/>
                          </a:solidFill>
                          <a:ea typeface="宋体" panose="02010600030101010101" pitchFamily="2" charset="-122"/>
                        </a:rPr>
                        <a:t>新闻报道</a:t>
                      </a:r>
                      <a:r>
                        <a:rPr lang="en-US" sz="2000" b="0">
                          <a:latin typeface="宋体" panose="02010600030101010101" pitchFamily="2" charset="-122"/>
                          <a:ea typeface="宋体" panose="02010600030101010101" pitchFamily="2" charset="-122"/>
                          <a:cs typeface="宋体" panose="02010600030101010101" pitchFamily="2" charset="-122"/>
                        </a:rPr>
                        <a:t>；越野赛跑活动（</a:t>
                      </a:r>
                      <a:r>
                        <a:rPr lang="zh-CN" sz="2000" b="0">
                          <a:solidFill>
                            <a:srgbClr val="FF0000"/>
                          </a:solidFill>
                          <a:ea typeface="宋体" panose="02010600030101010101" pitchFamily="2" charset="-122"/>
                        </a:rPr>
                        <a:t>体</a:t>
                      </a: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10050780" y="975360"/>
            <a:ext cx="1779270" cy="645160"/>
          </a:xfrm>
          <a:prstGeom prst="rect">
            <a:avLst/>
          </a:prstGeom>
          <a:solidFill>
            <a:schemeClr val="tx2">
              <a:lumMod val="20000"/>
              <a:lumOff val="80000"/>
            </a:schemeClr>
          </a:solidFill>
          <a:ln>
            <a:solidFill>
              <a:schemeClr val="bg2"/>
            </a:solidFill>
          </a:ln>
        </p:spPr>
        <p:txBody>
          <a:bodyPr wrap="square" rtlCol="0">
            <a:spAutoFit/>
          </a:bodyPr>
          <a:p>
            <a:r>
              <a:rPr lang="zh-CN" altLang="en-US" sz="3600" b="1"/>
              <a:t>非书信</a:t>
            </a:r>
            <a:endParaRPr lang="zh-CN" altLang="en-US" sz="3600" b="1"/>
          </a:p>
        </p:txBody>
      </p:sp>
      <p:cxnSp>
        <p:nvCxnSpPr>
          <p:cNvPr id="5" name="直接连接符 4"/>
          <p:cNvCxnSpPr/>
          <p:nvPr/>
        </p:nvCxnSpPr>
        <p:spPr>
          <a:xfrm flipV="1">
            <a:off x="1078865" y="5672455"/>
            <a:ext cx="7842250" cy="1016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内容占位符 6"/>
          <p:cNvSpPr>
            <a:spLocks noGrp="1"/>
          </p:cNvSpPr>
          <p:nvPr>
            <p:ph idx="1"/>
          </p:nvPr>
        </p:nvSpPr>
        <p:spPr>
          <a:xfrm>
            <a:off x="7467600" y="3435985"/>
            <a:ext cx="4725035" cy="1922780"/>
          </a:xfrm>
          <a:solidFill>
            <a:schemeClr val="bg2"/>
          </a:solidFill>
          <a:ln w="34925">
            <a:solidFill>
              <a:schemeClr val="accent2"/>
            </a:solidFill>
          </a:ln>
        </p:spPr>
        <p:txBody>
          <a:bodyPr>
            <a:normAutofit fontScale="80000"/>
          </a:bodyPr>
          <a:p>
            <a:pPr marL="0" indent="0" fontAlgn="auto">
              <a:lnSpc>
                <a:spcPts val="2000"/>
              </a:lnSpc>
              <a:spcBef>
                <a:spcPts val="0"/>
              </a:spcBef>
              <a:buNone/>
            </a:pPr>
            <a:endParaRPr lang="zh-CN" altLang="en-US" sz="2665"/>
          </a:p>
          <a:p>
            <a:pPr indent="0" fontAlgn="auto">
              <a:lnSpc>
                <a:spcPts val="2000"/>
              </a:lnSpc>
              <a:spcBef>
                <a:spcPts val="0"/>
              </a:spcBef>
            </a:pPr>
            <a:r>
              <a:rPr lang="zh-CN" altLang="en-US" sz="2665"/>
              <a:t>1.邀请信和告知信备受命题者喜爱</a:t>
            </a:r>
            <a:endParaRPr lang="zh-CN" altLang="en-US" sz="2665"/>
          </a:p>
          <a:p>
            <a:pPr indent="0" fontAlgn="auto">
              <a:lnSpc>
                <a:spcPts val="2000"/>
              </a:lnSpc>
              <a:spcBef>
                <a:spcPts val="0"/>
              </a:spcBef>
            </a:pPr>
            <a:r>
              <a:rPr lang="zh-CN" altLang="en-US" sz="2665"/>
              <a:t>2.五年内未考：建议信；道歉信；祝贺信；通知</a:t>
            </a:r>
            <a:endParaRPr lang="zh-CN" altLang="en-US" sz="2665"/>
          </a:p>
          <a:p>
            <a:pPr indent="0" fontAlgn="auto">
              <a:lnSpc>
                <a:spcPts val="2000"/>
              </a:lnSpc>
              <a:spcBef>
                <a:spcPts val="0"/>
              </a:spcBef>
            </a:pPr>
            <a:r>
              <a:rPr lang="zh-CN" altLang="en-US" sz="2665"/>
              <a:t>发言稿  投诉信？（演讲？欢迎  欢送）</a:t>
            </a:r>
            <a:endParaRPr lang="zh-CN" altLang="en-US" sz="266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animEffect transition="in" filter="wipe(down)">
                                      <p:cBhvr>
                                        <p:cTn id="17" dur="500"/>
                                        <p:tgtEl>
                                          <p:spTgt spid="7">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down)">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down)">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wipe(down)">
                                      <p:cBhvr>
                                        <p:cTn id="3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animBg="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aphicFrame>
        <p:nvGraphicFramePr>
          <p:cNvPr id="7" name="表格 6"/>
          <p:cNvGraphicFramePr/>
          <p:nvPr/>
        </p:nvGraphicFramePr>
        <p:xfrm>
          <a:off x="117475" y="692150"/>
          <a:ext cx="11931650" cy="4138613"/>
        </p:xfrm>
        <a:graphic>
          <a:graphicData uri="http://schemas.openxmlformats.org/drawingml/2006/table">
            <a:tbl>
              <a:tblPr firstRow="1" bandRow="1">
                <a:tableStyleId>{5C22544A-7EE6-4342-B048-85BDC9FD1C3A}</a:tableStyleId>
              </a:tblPr>
              <a:tblGrid>
                <a:gridCol w="720725"/>
                <a:gridCol w="1021080"/>
                <a:gridCol w="1046480"/>
                <a:gridCol w="1088390"/>
                <a:gridCol w="1156335"/>
                <a:gridCol w="1062355"/>
                <a:gridCol w="1047750"/>
                <a:gridCol w="1047750"/>
                <a:gridCol w="1033145"/>
                <a:gridCol w="1509395"/>
                <a:gridCol w="1198245"/>
              </a:tblGrid>
              <a:tr h="299720">
                <a:tc>
                  <a:txBody>
                    <a:bodyPr/>
                    <a:p>
                      <a:pPr algn="ctr">
                        <a:buNone/>
                      </a:pPr>
                      <a:r>
                        <a:rPr lang="zh-CN" altLang="en-US" b="1">
                          <a:solidFill>
                            <a:schemeClr val="tx1"/>
                          </a:solidFill>
                        </a:rPr>
                        <a:t>年份</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2016-10</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2017-06</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2017-11</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2018-06</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2018-11</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2019-06</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2020-01</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2020-07</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2020-07</a:t>
                      </a:r>
                      <a:r>
                        <a:rPr lang="zh-CN" altLang="en-US" b="1">
                          <a:solidFill>
                            <a:schemeClr val="tx1"/>
                          </a:solidFill>
                        </a:rPr>
                        <a:t>山东</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en-US" altLang="zh-CN" b="1">
                          <a:solidFill>
                            <a:schemeClr val="tx1"/>
                          </a:solidFill>
                        </a:rPr>
                        <a:t>2021-01</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640080">
                <a:tc>
                  <a:txBody>
                    <a:bodyPr/>
                    <a:p>
                      <a:pPr algn="ctr">
                        <a:buNone/>
                      </a:pPr>
                      <a:r>
                        <a:rPr lang="zh-CN" altLang="en-US" b="1">
                          <a:solidFill>
                            <a:schemeClr val="tx1"/>
                          </a:solidFill>
                        </a:rPr>
                        <a:t>写作体裁</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咨询信</a:t>
                      </a:r>
                      <a:endParaRPr lang="zh-CN" altLang="en-US" b="1">
                        <a:solidFill>
                          <a:srgbClr val="C00000"/>
                        </a:solidFill>
                      </a:endParaRPr>
                    </a:p>
                    <a:p>
                      <a:pPr algn="ctr">
                        <a:buNone/>
                      </a:pPr>
                      <a:r>
                        <a:rPr lang="en-US" altLang="zh-CN" b="1">
                          <a:solidFill>
                            <a:schemeClr val="tx1"/>
                          </a:solidFill>
                        </a:rPr>
                        <a:t>7.75</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邀请信</a:t>
                      </a:r>
                      <a:endParaRPr lang="zh-CN" altLang="en-US" b="1">
                        <a:solidFill>
                          <a:schemeClr val="tx1"/>
                        </a:solidFill>
                      </a:endParaRPr>
                    </a:p>
                    <a:p>
                      <a:pPr algn="ctr">
                        <a:buNone/>
                      </a:pPr>
                      <a:r>
                        <a:rPr lang="en-US" altLang="zh-CN" b="1">
                          <a:solidFill>
                            <a:schemeClr val="tx1"/>
                          </a:solidFill>
                        </a:rPr>
                        <a:t>7.3</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邀请信</a:t>
                      </a:r>
                      <a:endParaRPr lang="zh-CN" altLang="en-US" b="1">
                        <a:solidFill>
                          <a:schemeClr val="tx1"/>
                        </a:solidFill>
                      </a:endParaRPr>
                    </a:p>
                    <a:p>
                      <a:pPr algn="ctr">
                        <a:buNone/>
                      </a:pPr>
                      <a:r>
                        <a:rPr lang="en-US" altLang="zh-CN" b="1">
                          <a:solidFill>
                            <a:schemeClr val="tx1"/>
                          </a:solidFill>
                        </a:rPr>
                        <a:t>7.1</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应聘信</a:t>
                      </a:r>
                      <a:endParaRPr lang="zh-CN" altLang="en-US" b="1">
                        <a:solidFill>
                          <a:schemeClr val="tx1"/>
                        </a:solidFill>
                      </a:endParaRPr>
                    </a:p>
                    <a:p>
                      <a:pPr algn="ctr">
                        <a:buNone/>
                      </a:pPr>
                      <a:r>
                        <a:rPr lang="en-US" altLang="zh-CN" b="1">
                          <a:solidFill>
                            <a:schemeClr val="tx1"/>
                          </a:solidFill>
                        </a:rPr>
                        <a:t>7.05</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求助信</a:t>
                      </a:r>
                      <a:endParaRPr lang="zh-CN" altLang="en-US" b="1">
                        <a:solidFill>
                          <a:srgbClr val="C00000"/>
                        </a:solidFill>
                      </a:endParaRPr>
                    </a:p>
                    <a:p>
                      <a:pPr algn="ctr">
                        <a:buNone/>
                      </a:pPr>
                      <a:r>
                        <a:rPr lang="en-US" altLang="zh-CN" b="1">
                          <a:solidFill>
                            <a:schemeClr val="tx1"/>
                          </a:solidFill>
                        </a:rPr>
                        <a:t>7.3</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感谢信</a:t>
                      </a:r>
                      <a:endParaRPr lang="zh-CN" altLang="en-US" b="1">
                        <a:solidFill>
                          <a:schemeClr val="tx1"/>
                        </a:solidFill>
                      </a:endParaRPr>
                    </a:p>
                    <a:p>
                      <a:pPr algn="ctr">
                        <a:buNone/>
                      </a:pPr>
                      <a:r>
                        <a:rPr lang="en-US" altLang="zh-CN" b="1">
                          <a:solidFill>
                            <a:schemeClr val="tx1"/>
                          </a:solidFill>
                        </a:rPr>
                        <a:t>7.85</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邀请+告知信</a:t>
                      </a:r>
                      <a:endParaRPr lang="zh-CN" altLang="en-US" b="1">
                        <a:solidFill>
                          <a:srgbClr val="C0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慰问+告知信</a:t>
                      </a:r>
                      <a:endParaRPr lang="zh-CN" altLang="en-US" b="1">
                        <a:solidFill>
                          <a:srgbClr val="C0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ClrTx/>
                        <a:buSzTx/>
                        <a:buFontTx/>
                        <a:buNone/>
                      </a:pPr>
                      <a:r>
                        <a:rPr lang="zh-CN" altLang="en-US" b="1">
                          <a:solidFill>
                            <a:srgbClr val="C00000"/>
                          </a:solidFill>
                        </a:rPr>
                        <a:t>新闻报道</a:t>
                      </a:r>
                      <a:endParaRPr lang="zh-CN" altLang="en-US" b="1">
                        <a:solidFill>
                          <a:srgbClr val="C0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ClrTx/>
                        <a:buSzTx/>
                        <a:buFontTx/>
                        <a:buNone/>
                      </a:pPr>
                      <a:r>
                        <a:rPr lang="zh-CN" altLang="en-US" b="1">
                          <a:solidFill>
                            <a:srgbClr val="C00000"/>
                          </a:solidFill>
                        </a:rPr>
                        <a:t>欢迎词</a:t>
                      </a:r>
                      <a:endParaRPr lang="zh-CN" altLang="en-US" b="1">
                        <a:solidFill>
                          <a:srgbClr val="C0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038860">
                <a:tc>
                  <a:txBody>
                    <a:bodyPr/>
                    <a:p>
                      <a:pPr algn="ctr">
                        <a:buNone/>
                      </a:pPr>
                      <a:r>
                        <a:rPr lang="zh-CN" altLang="en-US" b="1">
                          <a:solidFill>
                            <a:schemeClr val="tx1"/>
                          </a:solidFill>
                        </a:rPr>
                        <a:t>背景信息</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作为</a:t>
                      </a:r>
                      <a:r>
                        <a:rPr lang="zh-CN" altLang="en-US" b="1">
                          <a:solidFill>
                            <a:srgbClr val="C00000"/>
                          </a:solidFill>
                        </a:rPr>
                        <a:t>交换生</a:t>
                      </a:r>
                      <a:r>
                        <a:rPr lang="zh-CN" altLang="en-US" b="1">
                          <a:solidFill>
                            <a:schemeClr val="tx1"/>
                          </a:solidFill>
                        </a:rPr>
                        <a:t>咨询情况</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邀请</a:t>
                      </a:r>
                      <a:r>
                        <a:rPr lang="zh-CN" altLang="en-US" b="1">
                          <a:solidFill>
                            <a:srgbClr val="C00000"/>
                          </a:solidFill>
                        </a:rPr>
                        <a:t>外国朋友</a:t>
                      </a:r>
                      <a:r>
                        <a:rPr lang="zh-CN" altLang="en-US" b="1">
                          <a:solidFill>
                            <a:schemeClr val="tx1"/>
                          </a:solidFill>
                        </a:rPr>
                        <a:t>爬山</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邀请</a:t>
                      </a:r>
                      <a:r>
                        <a:rPr lang="zh-CN" altLang="en-US" b="1">
                          <a:solidFill>
                            <a:srgbClr val="C00000"/>
                          </a:solidFill>
                        </a:rPr>
                        <a:t>外教</a:t>
                      </a:r>
                      <a:r>
                        <a:rPr lang="zh-CN" altLang="en-US" b="1">
                          <a:solidFill>
                            <a:schemeClr val="tx1"/>
                          </a:solidFill>
                        </a:rPr>
                        <a:t>到家过春节</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应聘志愿者，接待</a:t>
                      </a:r>
                      <a:r>
                        <a:rPr lang="zh-CN" altLang="en-US" b="1">
                          <a:solidFill>
                            <a:srgbClr val="C00000"/>
                          </a:solidFill>
                        </a:rPr>
                        <a:t>国外学生</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钱包遗失，向</a:t>
                      </a:r>
                      <a:r>
                        <a:rPr lang="zh-CN" altLang="en-US" b="1">
                          <a:solidFill>
                            <a:srgbClr val="C00000"/>
                          </a:solidFill>
                        </a:rPr>
                        <a:t>国际航空</a:t>
                      </a:r>
                      <a:r>
                        <a:rPr lang="zh-CN" altLang="en-US" b="1">
                          <a:solidFill>
                            <a:schemeClr val="tx1"/>
                          </a:solidFill>
                        </a:rPr>
                        <a:t>求助</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对将回国的</a:t>
                      </a:r>
                      <a:r>
                        <a:rPr lang="zh-CN" altLang="en-US" b="1">
                          <a:solidFill>
                            <a:srgbClr val="C00000"/>
                          </a:solidFill>
                        </a:rPr>
                        <a:t>外国朋友</a:t>
                      </a:r>
                      <a:r>
                        <a:rPr lang="zh-CN" altLang="en-US" b="1">
                          <a:solidFill>
                            <a:schemeClr val="tx1"/>
                          </a:solidFill>
                        </a:rPr>
                        <a:t>表感谢</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邀请</a:t>
                      </a:r>
                      <a:r>
                        <a:rPr lang="zh-CN" altLang="en-US" b="1">
                          <a:solidFill>
                            <a:srgbClr val="C00000"/>
                          </a:solidFill>
                        </a:rPr>
                        <a:t>外国朋友</a:t>
                      </a:r>
                      <a:r>
                        <a:rPr lang="zh-CN" altLang="en-US" b="1">
                          <a:solidFill>
                            <a:schemeClr val="tx1"/>
                          </a:solidFill>
                        </a:rPr>
                        <a:t>中文演讲比赛</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外教</a:t>
                      </a:r>
                      <a:r>
                        <a:rPr lang="zh-CN" altLang="en-US" b="1">
                          <a:solidFill>
                            <a:schemeClr val="tx1"/>
                          </a:solidFill>
                        </a:rPr>
                        <a:t>因病回国休假，表慰问</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为</a:t>
                      </a:r>
                      <a:r>
                        <a:rPr lang="zh-CN" altLang="en-US" b="1">
                          <a:solidFill>
                            <a:srgbClr val="C00000"/>
                          </a:solidFill>
                        </a:rPr>
                        <a:t>校英文报</a:t>
                      </a:r>
                      <a:r>
                        <a:rPr lang="zh-CN" altLang="en-US" b="1">
                          <a:solidFill>
                            <a:schemeClr val="tx1"/>
                          </a:solidFill>
                        </a:rPr>
                        <a:t>写报道，越野赛跑活动</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rgbClr val="C00000"/>
                          </a:solidFill>
                        </a:rPr>
                        <a:t>外国学生</a:t>
                      </a:r>
                      <a:r>
                        <a:rPr lang="zh-CN" altLang="en-US" b="1">
                          <a:solidFill>
                            <a:schemeClr val="tx1"/>
                          </a:solidFill>
                        </a:rPr>
                        <a:t>访问你校，致欢迎词</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778510">
                <a:tc>
                  <a:txBody>
                    <a:bodyPr/>
                    <a:p>
                      <a:pPr algn="ctr">
                        <a:buNone/>
                      </a:pPr>
                      <a:r>
                        <a:rPr lang="zh-CN" altLang="en-US" b="1">
                          <a:solidFill>
                            <a:schemeClr val="tx1"/>
                          </a:solidFill>
                        </a:rPr>
                        <a:t>开放要点</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询问应做何准备</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活动：登山、野餐</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春节活动安排</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口语能力和相关经验</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钱包特征</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回顾朋友的帮助</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告知演讲话题</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分享班级最新消息</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活动反响</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accent6">
                              <a:lumMod val="60000"/>
                              <a:lumOff val="40000"/>
                            </a:schemeClr>
                          </a:solidFill>
                        </a:rPr>
                        <a:t>介绍活动安排</a:t>
                      </a:r>
                      <a:endParaRPr lang="zh-CN" altLang="en-US" b="1">
                        <a:solidFill>
                          <a:schemeClr val="accent6">
                            <a:lumMod val="60000"/>
                            <a:lumOff val="40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1029335">
                <a:tc>
                  <a:txBody>
                    <a:bodyPr/>
                    <a:p>
                      <a:pPr algn="ctr">
                        <a:buNone/>
                      </a:pPr>
                      <a:r>
                        <a:rPr lang="zh-CN" altLang="en-US" b="1">
                          <a:solidFill>
                            <a:schemeClr val="tx1"/>
                          </a:solidFill>
                        </a:rPr>
                        <a:t>素养体现</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社交能力和适应社会</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组织能力</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文化输出和交流意识</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自信的品格和社会责任感</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社交和生存能力</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社交能力和感恩之心</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文化输出和沟通能力</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人文关怀和社交能力</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关注体育，倡导健康生活理念</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lgn="ctr">
                        <a:buNone/>
                      </a:pPr>
                      <a:r>
                        <a:rPr lang="zh-CN" altLang="en-US" b="1">
                          <a:solidFill>
                            <a:schemeClr val="tx1"/>
                          </a:solidFill>
                        </a:rPr>
                        <a:t>文化输出和社交能力</a:t>
                      </a:r>
                      <a:endParaRPr lang="zh-CN" altLang="en-US"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
        <p:nvSpPr>
          <p:cNvPr id="10" name="文本框 9"/>
          <p:cNvSpPr txBox="1"/>
          <p:nvPr/>
        </p:nvSpPr>
        <p:spPr>
          <a:xfrm>
            <a:off x="180975" y="4854575"/>
            <a:ext cx="11699875" cy="830263"/>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2400" b="1" strike="noStrike" noProof="1">
                <a:solidFill>
                  <a:srgbClr val="FFFF00"/>
                </a:solidFill>
              </a:rPr>
              <a:t>李华总体形象：</a:t>
            </a:r>
            <a:r>
              <a:rPr lang="zh-CN" sz="2400" b="1" strike="noStrike" noProof="1">
                <a:solidFill>
                  <a:schemeClr val="bg1"/>
                </a:solidFill>
              </a:rPr>
              <a:t>要展示正确的价值观、自信自强的良好品格、跨文化沟通能力和传播中华文化的能力。</a:t>
            </a:r>
            <a:endParaRPr lang="zh-CN" sz="2400" b="1" strike="noStrike" noProof="1">
              <a:solidFill>
                <a:schemeClr val="bg1"/>
              </a:solidFill>
            </a:endParaRPr>
          </a:p>
        </p:txBody>
      </p:sp>
      <p:sp>
        <p:nvSpPr>
          <p:cNvPr id="13" name="文本框 12"/>
          <p:cNvSpPr txBox="1"/>
          <p:nvPr/>
        </p:nvSpPr>
        <p:spPr>
          <a:xfrm>
            <a:off x="252413" y="5788025"/>
            <a:ext cx="11699875" cy="828675"/>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2400" b="1" strike="noStrike" noProof="1">
                <a:solidFill>
                  <a:srgbClr val="FFFF00"/>
                </a:solidFill>
              </a:rPr>
              <a:t>李华具体角色：</a:t>
            </a:r>
            <a:r>
              <a:rPr lang="zh-CN" sz="2400" b="1" strike="noStrike" noProof="1">
                <a:solidFill>
                  <a:schemeClr val="bg1"/>
                </a:solidFill>
              </a:rPr>
              <a:t>第一层级信息</a:t>
            </a:r>
            <a:r>
              <a:rPr lang="en-US" altLang="zh-CN" sz="2400" b="1" strike="noStrike" noProof="1">
                <a:solidFill>
                  <a:schemeClr val="bg1"/>
                </a:solidFill>
              </a:rPr>
              <a:t>-----</a:t>
            </a:r>
            <a:r>
              <a:rPr lang="zh-CN" altLang="en-US" sz="2400" b="1" strike="noStrike" noProof="1">
                <a:solidFill>
                  <a:schemeClr val="bg1"/>
                </a:solidFill>
              </a:rPr>
              <a:t>背景信息（很多考生忽视背景信息，只关注内容要点）</a:t>
            </a:r>
            <a:r>
              <a:rPr lang="en-US" altLang="zh-CN" sz="2400" b="1" strike="noStrike" noProof="1">
                <a:solidFill>
                  <a:schemeClr val="bg1"/>
                </a:solidFill>
              </a:rPr>
              <a:t>           </a:t>
            </a:r>
            <a:r>
              <a:rPr lang="zh-CN" altLang="en-US" sz="2400" b="1" strike="noStrike" noProof="1">
                <a:solidFill>
                  <a:schemeClr val="bg1"/>
                </a:solidFill>
              </a:rPr>
              <a:t>方向和拓展真实有效的交际内容。</a:t>
            </a:r>
            <a:endParaRPr lang="zh-CN" altLang="en-US" sz="2400" b="1" strike="noStrike" noProof="1">
              <a:solidFill>
                <a:schemeClr val="bg1"/>
              </a:solidFill>
            </a:endParaRPr>
          </a:p>
        </p:txBody>
      </p:sp>
      <p:cxnSp>
        <p:nvCxnSpPr>
          <p:cNvPr id="14" name="直接箭头连接符 13"/>
          <p:cNvCxnSpPr/>
          <p:nvPr/>
        </p:nvCxnSpPr>
        <p:spPr>
          <a:xfrm>
            <a:off x="984250" y="6375400"/>
            <a:ext cx="692150"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bldLvl="0" animBg="1"/>
      <p:bldP spid="10" grpId="1"/>
      <p:bldP spid="13" grpId="0" bldLvl="0" animBg="1"/>
      <p:bldP spid="1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p:nvPr>
            <p:ph idx="1"/>
          </p:nvPr>
        </p:nvSpPr>
        <p:spPr>
          <a:xfrm>
            <a:off x="0" y="0"/>
            <a:ext cx="11943715" cy="3914140"/>
          </a:xfrm>
        </p:spPr>
        <p:txBody>
          <a:bodyPr>
            <a:normAutofit lnSpcReduction="10000"/>
          </a:bodyPr>
          <a:p>
            <a:pPr marL="0" indent="0">
              <a:buNone/>
            </a:pPr>
            <a:r>
              <a:rPr lang="zh-CN" altLang="en-US"/>
              <a:t>6.应用文考前30天备考策略——熟能生巧，胸有成竹</a:t>
            </a:r>
            <a:endParaRPr lang="zh-CN" altLang="en-US"/>
          </a:p>
          <a:p>
            <a:pPr marL="0" indent="0">
              <a:buNone/>
            </a:pPr>
            <a:r>
              <a:rPr lang="zh-CN" altLang="en-US"/>
              <a:t>典型主题活动时间、地点、主题、内容的重点记忆（10个）</a:t>
            </a:r>
            <a:endParaRPr lang="zh-CN" altLang="en-US"/>
          </a:p>
          <a:p>
            <a:pPr marL="0" indent="0">
              <a:buNone/>
            </a:pPr>
            <a:r>
              <a:rPr lang="zh-CN" altLang="en-US"/>
              <a:t>1）文化交流中</a:t>
            </a:r>
            <a:r>
              <a:rPr lang="zh-CN" altLang="en-US">
                <a:solidFill>
                  <a:srgbClr val="FF0000"/>
                </a:solidFill>
              </a:rPr>
              <a:t>个人特长</a:t>
            </a:r>
            <a:r>
              <a:rPr lang="zh-CN" altLang="en-US"/>
              <a:t>或</a:t>
            </a:r>
            <a:r>
              <a:rPr lang="zh-CN" altLang="en-US">
                <a:solidFill>
                  <a:srgbClr val="FF0000"/>
                </a:solidFill>
              </a:rPr>
              <a:t>志愿者</a:t>
            </a:r>
            <a:r>
              <a:rPr lang="zh-CN" altLang="en-US"/>
              <a:t>的自荐、</a:t>
            </a:r>
            <a:r>
              <a:rPr lang="zh-CN" altLang="en-US">
                <a:solidFill>
                  <a:schemeClr val="accent4"/>
                </a:solidFill>
              </a:rPr>
              <a:t>推荐、招聘</a:t>
            </a:r>
            <a:endParaRPr lang="zh-CN" altLang="en-US">
              <a:solidFill>
                <a:schemeClr val="accent4"/>
              </a:solidFill>
            </a:endParaRPr>
          </a:p>
          <a:p>
            <a:pPr marL="0" indent="0">
              <a:buNone/>
            </a:pPr>
            <a:r>
              <a:rPr lang="zh-CN" altLang="en-US"/>
              <a:t>2）旅行或文体活动求助、</a:t>
            </a:r>
            <a:r>
              <a:rPr lang="zh-CN" altLang="en-US">
                <a:solidFill>
                  <a:schemeClr val="accent4"/>
                </a:solidFill>
              </a:rPr>
              <a:t>建议、致歉</a:t>
            </a:r>
            <a:r>
              <a:rPr lang="zh-CN" altLang="en-US"/>
              <a:t>、感谢</a:t>
            </a:r>
            <a:endParaRPr lang="zh-CN" altLang="en-US"/>
          </a:p>
          <a:p>
            <a:pPr marL="0" indent="0">
              <a:buNone/>
            </a:pPr>
            <a:r>
              <a:rPr lang="zh-CN" altLang="en-US"/>
              <a:t>3）户外活动、</a:t>
            </a:r>
            <a:r>
              <a:rPr lang="zh-CN" altLang="en-US">
                <a:solidFill>
                  <a:srgbClr val="FF0000"/>
                </a:solidFill>
              </a:rPr>
              <a:t>环保</a:t>
            </a:r>
            <a:r>
              <a:rPr lang="zh-CN" altLang="en-US"/>
              <a:t>或</a:t>
            </a:r>
            <a:r>
              <a:rPr lang="zh-CN" altLang="en-US">
                <a:solidFill>
                  <a:srgbClr val="FF0000"/>
                </a:solidFill>
              </a:rPr>
              <a:t>劳动</a:t>
            </a:r>
            <a:r>
              <a:rPr lang="zh-CN" altLang="en-US"/>
              <a:t>报道、邀请</a:t>
            </a:r>
            <a:endParaRPr lang="zh-CN" altLang="en-US"/>
          </a:p>
          <a:p>
            <a:pPr marL="0" indent="0">
              <a:buNone/>
            </a:pPr>
            <a:r>
              <a:rPr lang="zh-CN" altLang="en-US"/>
              <a:t>4）学校（跨文化）文化活动或</a:t>
            </a:r>
            <a:r>
              <a:rPr lang="zh-CN" altLang="en-US">
                <a:solidFill>
                  <a:srgbClr val="FF0000"/>
                </a:solidFill>
              </a:rPr>
              <a:t>志愿者活动</a:t>
            </a:r>
            <a:r>
              <a:rPr lang="zh-CN" altLang="en-US"/>
              <a:t>的邀请、</a:t>
            </a:r>
            <a:r>
              <a:rPr lang="zh-CN" altLang="en-US">
                <a:solidFill>
                  <a:schemeClr val="accent4"/>
                </a:solidFill>
              </a:rPr>
              <a:t>通知</a:t>
            </a:r>
            <a:endParaRPr lang="zh-CN" altLang="en-US">
              <a:solidFill>
                <a:schemeClr val="accent4"/>
              </a:solidFill>
            </a:endParaRPr>
          </a:p>
          <a:p>
            <a:pPr marL="0" indent="0">
              <a:buNone/>
            </a:pPr>
            <a:r>
              <a:rPr lang="zh-CN" altLang="en-US"/>
              <a:t>5）传统文化活动交流中国画展、剪纸、唐诗宋词的告知</a:t>
            </a:r>
            <a:r>
              <a:rPr lang="zh-CN" altLang="en-US">
                <a:solidFill>
                  <a:schemeClr val="accent4"/>
                </a:solidFill>
              </a:rPr>
              <a:t>安排</a:t>
            </a:r>
            <a:r>
              <a:rPr lang="zh-CN" altLang="en-US"/>
              <a:t>......</a:t>
            </a:r>
            <a:endParaRPr lang="zh-CN" altLang="en-US"/>
          </a:p>
        </p:txBody>
      </p:sp>
      <p:graphicFrame>
        <p:nvGraphicFramePr>
          <p:cNvPr id="5" name="表格 4"/>
          <p:cNvGraphicFramePr/>
          <p:nvPr>
            <p:custDataLst>
              <p:tags r:id="rId1"/>
            </p:custDataLst>
          </p:nvPr>
        </p:nvGraphicFramePr>
        <p:xfrm>
          <a:off x="0" y="3306445"/>
          <a:ext cx="11278235" cy="1798955"/>
        </p:xfrm>
        <a:graphic>
          <a:graphicData uri="http://schemas.openxmlformats.org/drawingml/2006/table">
            <a:tbl>
              <a:tblPr firstRow="1" bandRow="1">
                <a:tableStyleId>{5940675A-B579-460E-94D1-54222C63F5DA}</a:tableStyleId>
              </a:tblPr>
              <a:tblGrid>
                <a:gridCol w="11278235"/>
              </a:tblGrid>
              <a:tr h="1798955">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假定你是李华，你的新西兰朋友Leo准备来中国学习，他来信向你咨询有关</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学习汉语的建议</a:t>
                      </a:r>
                      <a:r>
                        <a:rPr lang="en-US" sz="2800" b="0">
                          <a:latin typeface="宋体" panose="02010600030101010101" pitchFamily="2" charset="-122"/>
                          <a:ea typeface="宋体" panose="02010600030101010101" pitchFamily="2" charset="-122"/>
                          <a:cs typeface="宋体" panose="02010600030101010101" pitchFamily="2" charset="-122"/>
                        </a:rPr>
                        <a:t>。请用英语给他写一封回信。内容包括：1.表示欢迎  2.</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提出建议</a:t>
                      </a:r>
                      <a:r>
                        <a:rPr lang="en-US" sz="2800" b="0">
                          <a:latin typeface="宋体" panose="02010600030101010101" pitchFamily="2" charset="-122"/>
                          <a:ea typeface="宋体" panose="02010600030101010101" pitchFamily="2" charset="-122"/>
                          <a:cs typeface="宋体" panose="02010600030101010101" pitchFamily="2" charset="-122"/>
                        </a:rPr>
                        <a:t>  3.表达期待(2020学年第二学期五校联考试题  学军中学</a:t>
                      </a:r>
                      <a:r>
                        <a:rPr lang="zh-CN" altLang="en-US" sz="2800" b="0">
                          <a:latin typeface="宋体" panose="02010600030101010101" pitchFamily="2" charset="-122"/>
                          <a:ea typeface="宋体" panose="02010600030101010101" pitchFamily="2" charset="-122"/>
                          <a:cs typeface="宋体" panose="02010600030101010101" pitchFamily="2" charset="-122"/>
                        </a:rPr>
                        <a:t>）</a:t>
                      </a:r>
                      <a:endParaRPr lang="zh-CN"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0" y="5151120"/>
          <a:ext cx="11277600" cy="1706880"/>
        </p:xfrm>
        <a:graphic>
          <a:graphicData uri="http://schemas.openxmlformats.org/drawingml/2006/table">
            <a:tbl>
              <a:tblPr firstRow="1" bandRow="1">
                <a:tableStyleId>{5940675A-B579-460E-94D1-54222C63F5DA}</a:tableStyleId>
              </a:tblPr>
              <a:tblGrid>
                <a:gridCol w="11277600"/>
              </a:tblGrid>
              <a:tr h="1706880">
                <a:tc>
                  <a:txBody>
                    <a:bodyPr/>
                    <a:p>
                      <a:pPr indent="0" algn="just">
                        <a:buNone/>
                      </a:pPr>
                      <a:r>
                        <a:rPr lang="en-US" sz="2800" b="0">
                          <a:latin typeface="宋体" panose="02010600030101010101" pitchFamily="2" charset="-122"/>
                          <a:ea typeface="宋体" panose="02010600030101010101" pitchFamily="2" charset="-122"/>
                          <a:cs typeface="宋体" panose="02010600030101010101" pitchFamily="2" charset="-122"/>
                        </a:rPr>
                        <a:t>假如你是李华，你的英国笔友Tom 准备拍摄一个</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“Hello, China</a:t>
                      </a:r>
                      <a:r>
                        <a:rPr lang="en-US" sz="2800" b="0">
                          <a:solidFill>
                            <a:srgbClr val="FF0000"/>
                          </a:solidFill>
                          <a:latin typeface="Calibri" panose="020F0502020204030204" charset="0"/>
                          <a:cs typeface="Calibri" panose="020F0502020204030204" charset="0"/>
                        </a:rPr>
                        <a:t>”</a:t>
                      </a:r>
                      <a:r>
                        <a:rPr lang="en-US" sz="2800" b="0">
                          <a:latin typeface="宋体" panose="02010600030101010101" pitchFamily="2" charset="-122"/>
                          <a:ea typeface="宋体" panose="02010600030101010101" pitchFamily="2" charset="-122"/>
                          <a:cs typeface="宋体" panose="02010600030101010101" pitchFamily="2" charset="-122"/>
                        </a:rPr>
                        <a:t>的短视频，他写信请你帮忙策划主题，使视频更好地体现中国元素。请你用英文写一封回信，内容包括：1.拍摄主题  2.</a:t>
                      </a:r>
                      <a:r>
                        <a:rPr lang="en-US" sz="2800" b="0">
                          <a:solidFill>
                            <a:srgbClr val="FF0000"/>
                          </a:solidFill>
                          <a:latin typeface="宋体" panose="02010600030101010101" pitchFamily="2" charset="-122"/>
                          <a:ea typeface="宋体" panose="02010600030101010101" pitchFamily="2" charset="-122"/>
                          <a:cs typeface="宋体" panose="02010600030101010101" pitchFamily="2" charset="-122"/>
                        </a:rPr>
                        <a:t>推荐原因</a:t>
                      </a:r>
                      <a:r>
                        <a:rPr lang="en-US" sz="2800" b="0">
                          <a:latin typeface="宋体" panose="02010600030101010101" pitchFamily="2" charset="-122"/>
                          <a:ea typeface="宋体" panose="02010600030101010101" pitchFamily="2" charset="-122"/>
                          <a:cs typeface="宋体" panose="02010600030101010101" pitchFamily="2" charset="-122"/>
                        </a:rPr>
                        <a:t>3.表达祝愿（2021年5月嵊州二模）</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263525"/>
            <a:ext cx="10515600" cy="4351338"/>
          </a:xfrm>
        </p:spPr>
        <p:txBody>
          <a:bodyPr>
            <a:noAutofit/>
          </a:bodyPr>
          <a:p>
            <a:pPr marL="0" indent="0">
              <a:buNone/>
            </a:pPr>
            <a:r>
              <a:rPr lang="zh-CN" altLang="en-US" sz="3600"/>
              <a:t>6.应用文考前30天备考策略——熟能生巧，胸有成竹</a:t>
            </a:r>
            <a:endParaRPr lang="zh-CN" altLang="en-US" sz="3600"/>
          </a:p>
          <a:p>
            <a:pPr marL="0" indent="0">
              <a:buNone/>
            </a:pPr>
            <a:r>
              <a:rPr lang="zh-CN" altLang="en-US" sz="3600">
                <a:solidFill>
                  <a:srgbClr val="FF0000"/>
                </a:solidFill>
              </a:rPr>
              <a:t>审题的专项训练</a:t>
            </a:r>
            <a:endParaRPr lang="zh-CN" altLang="en-US" sz="3600">
              <a:solidFill>
                <a:srgbClr val="FF0000"/>
              </a:solidFill>
            </a:endParaRPr>
          </a:p>
          <a:p>
            <a:pPr marL="0" indent="0">
              <a:buNone/>
            </a:pPr>
            <a:r>
              <a:rPr lang="zh-CN" altLang="en-US" sz="3600"/>
              <a:t>1）4个要点（合理拓展，语意连贯，彰显思维）</a:t>
            </a:r>
            <a:endParaRPr lang="zh-CN" altLang="en-US" sz="3600"/>
          </a:p>
          <a:p>
            <a:pPr marL="0" indent="0">
              <a:buNone/>
            </a:pPr>
            <a:r>
              <a:rPr lang="zh-CN" altLang="en-US" sz="3600"/>
              <a:t>2）共情能力，角色代入，内容要点服从于角色</a:t>
            </a:r>
            <a:endParaRPr lang="zh-CN" altLang="en-US" sz="3600"/>
          </a:p>
          <a:p>
            <a:pPr marL="0" indent="0">
              <a:buNone/>
            </a:pPr>
            <a:r>
              <a:rPr lang="zh-CN" altLang="en-US" sz="3600"/>
              <a:t>3）格式不能出错，时间地点的表达</a:t>
            </a:r>
            <a:endParaRPr lang="zh-CN" altLang="en-US" sz="3600"/>
          </a:p>
          <a:p>
            <a:pPr marL="0" indent="0">
              <a:buNone/>
            </a:pPr>
            <a:r>
              <a:rPr lang="zh-CN" altLang="en-US" sz="3600"/>
              <a:t>4）跨文化意识，传播中华文化的能力</a:t>
            </a:r>
            <a:endParaRPr lang="zh-CN" altLang="en-US" sz="3600"/>
          </a:p>
          <a:p>
            <a:pPr marL="0" indent="0">
              <a:buNone/>
            </a:pPr>
            <a:r>
              <a:rPr lang="zh-CN" altLang="en-US" sz="3600"/>
              <a:t>5）体现社会主义核心价值观的新课标”立德树人“的育人目标</a:t>
            </a:r>
            <a:endParaRPr lang="zh-CN" altLang="en-US" sz="3600"/>
          </a:p>
          <a:p>
            <a:pPr marL="0" indent="0">
              <a:buNone/>
            </a:pPr>
            <a:endParaRPr lang="zh-CN" altLang="en-US" sz="3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635"/>
            <a:ext cx="12191365" cy="6857365"/>
          </a:xfrm>
        </p:spPr>
        <p:txBody>
          <a:bodyPr>
            <a:noAutofit/>
          </a:bodyPr>
          <a:p>
            <a:pPr marL="0" indent="0" fontAlgn="auto">
              <a:lnSpc>
                <a:spcPts val="2500"/>
              </a:lnSpc>
              <a:buNone/>
            </a:pPr>
            <a:r>
              <a:rPr lang="zh-CN" altLang="en-US" sz="3100">
                <a:solidFill>
                  <a:schemeClr val="accent4"/>
                </a:solidFill>
                <a:latin typeface="Times New Roman" panose="02020603050405020304" charset="0"/>
                <a:cs typeface="Times New Roman" panose="02020603050405020304" charset="0"/>
              </a:rPr>
              <a:t>6.应用文考前30天备考策略——熟能生巧，胸有成竹</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solidFill>
                  <a:srgbClr val="FF0000"/>
                </a:solidFill>
                <a:latin typeface="Times New Roman" panose="02020603050405020304" charset="0"/>
                <a:cs typeface="Times New Roman" panose="02020603050405020304" charset="0"/>
              </a:rPr>
              <a:t>称呼语</a:t>
            </a:r>
            <a:r>
              <a:rPr lang="zh-CN" altLang="en-US" sz="3100">
                <a:latin typeface="Times New Roman" panose="02020603050405020304" charset="0"/>
                <a:cs typeface="Times New Roman" panose="02020603050405020304" charset="0"/>
              </a:rPr>
              <a:t>、开头、结尾和落款的套路</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信件邮件：</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熟悉的朋友（Dear+first name)但要注意的是， “Mr/Ms.+名字”是不规范的写法，不应该使用Mr. Jason或 Ms. Sara</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James/Sara,</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第一次发邮件联系对方（最为妥当的方式使用“Dear Mr./Ms. +对方姓氏family name.不知道已婚或者未婚的女士，一律用Ms. 最为稳妥）</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Mr Bennet/Ms white/Miss Ellis,</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不知道对方的姓名（但知道对方的头衔、身份，使用 “Dear +title”来称呼对方，这样也显得非常礼貌）</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Teacher/Editor/Headmaster/Manager,</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latin typeface="Times New Roman" panose="02020603050405020304" charset="0"/>
                <a:cs typeface="Times New Roman" panose="02020603050405020304" charset="0"/>
              </a:rPr>
              <a:t>至相关人员、敬启者、致有关人士（无法确定对方身份和具体称呼时候才使用）</a:t>
            </a:r>
            <a:endParaRPr lang="zh-CN" altLang="en-US" sz="3100">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Dear Sir or Madam,</a:t>
            </a:r>
            <a:endParaRPr lang="zh-CN" altLang="en-US" sz="3100">
              <a:solidFill>
                <a:schemeClr val="accent4"/>
              </a:solidFill>
              <a:latin typeface="Times New Roman" panose="02020603050405020304" charset="0"/>
              <a:cs typeface="Times New Roman" panose="02020603050405020304" charset="0"/>
            </a:endParaRPr>
          </a:p>
          <a:p>
            <a:pPr fontAlgn="auto">
              <a:lnSpc>
                <a:spcPts val="2500"/>
              </a:lnSpc>
            </a:pPr>
            <a:r>
              <a:rPr lang="zh-CN" altLang="en-US" sz="3100">
                <a:solidFill>
                  <a:schemeClr val="accent4"/>
                </a:solidFill>
                <a:latin typeface="Times New Roman" panose="02020603050405020304" charset="0"/>
                <a:cs typeface="Times New Roman" panose="02020603050405020304" charset="0"/>
              </a:rPr>
              <a:t>To whom it may concern,</a:t>
            </a:r>
            <a:endParaRPr lang="zh-CN" altLang="en-US" sz="3100">
              <a:solidFill>
                <a:schemeClr val="accent4"/>
              </a:solidFill>
              <a:latin typeface="Times New Roman" panose="02020603050405020304" charset="0"/>
              <a:cs typeface="Times New Roman" panose="020206030504050203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0"/>
            <a:ext cx="12191365" cy="6594475"/>
          </a:xfrm>
        </p:spPr>
        <p:txBody>
          <a:bodyPr>
            <a:noAutofit/>
          </a:bodyPr>
          <a:p>
            <a:pPr marL="0" indent="0" fontAlgn="auto">
              <a:lnSpc>
                <a:spcPts val="2000"/>
              </a:lnSpc>
              <a:buNone/>
            </a:pPr>
            <a:r>
              <a:rPr lang="zh-CN" altLang="en-US" sz="3200">
                <a:latin typeface="Times New Roman" panose="02020603050405020304" charset="0"/>
                <a:cs typeface="Times New Roman" panose="02020603050405020304" charset="0"/>
              </a:rPr>
              <a:t>6.应用文考前30天备考策略——熟能生巧，胸有成竹</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solidFill>
                  <a:srgbClr val="FF0000"/>
                </a:solidFill>
                <a:latin typeface="Times New Roman" panose="02020603050405020304" charset="0"/>
                <a:cs typeface="Times New Roman" panose="02020603050405020304" charset="0"/>
              </a:rPr>
              <a:t>称呼语</a:t>
            </a:r>
            <a:r>
              <a:rPr lang="zh-CN" altLang="en-US" sz="3200">
                <a:latin typeface="Times New Roman" panose="02020603050405020304" charset="0"/>
                <a:cs typeface="Times New Roman" panose="02020603050405020304" charset="0"/>
              </a:rPr>
              <a:t>、开头、结尾和落款的套路</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solidFill>
                  <a:schemeClr val="accent1"/>
                </a:solidFill>
                <a:latin typeface="Times New Roman" panose="02020603050405020304" charset="0"/>
                <a:cs typeface="Times New Roman" panose="02020603050405020304" charset="0"/>
              </a:rPr>
              <a:t>致词</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Good evening, dear teachers and fellow students!</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Dear American friends,/Dear fellow students,/Ladies and gentleman.</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招聘信</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Volunteer wanted</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书面通知</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Notice</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口头通知</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Announcement</a:t>
            </a:r>
            <a:endParaRPr lang="zh-CN" altLang="en-US" sz="3200">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Hello,everybody/everyone./Ladies and gentleman.May I have your attention, please? I have an announcement to make.</a:t>
            </a:r>
            <a:endParaRPr lang="zh-CN" altLang="en-US" sz="3200">
              <a:latin typeface="Times New Roman" panose="02020603050405020304" charset="0"/>
              <a:cs typeface="Times New Roman" panose="02020603050405020304" charset="0"/>
            </a:endParaRPr>
          </a:p>
          <a:p>
            <a:pPr algn="l" fontAlgn="auto">
              <a:lnSpc>
                <a:spcPts val="2000"/>
              </a:lnSpc>
              <a:buClrTx/>
              <a:buSzTx/>
            </a:pPr>
            <a:r>
              <a:rPr lang="zh-CN" altLang="en-US" sz="3200">
                <a:solidFill>
                  <a:schemeClr val="accent1"/>
                </a:solidFill>
                <a:latin typeface="Times New Roman" panose="02020603050405020304" charset="0"/>
                <a:cs typeface="Times New Roman" panose="02020603050405020304" charset="0"/>
              </a:rPr>
              <a:t>海报</a:t>
            </a:r>
            <a:endParaRPr lang="zh-CN" altLang="en-US" sz="3200">
              <a:solidFill>
                <a:schemeClr val="accent1"/>
              </a:solidFill>
              <a:latin typeface="Times New Roman" panose="02020603050405020304" charset="0"/>
              <a:cs typeface="Times New Roman" panose="02020603050405020304" charset="0"/>
            </a:endParaRPr>
          </a:p>
          <a:p>
            <a:pPr indent="0" fontAlgn="auto">
              <a:lnSpc>
                <a:spcPts val="2000"/>
              </a:lnSpc>
            </a:pPr>
            <a:r>
              <a:rPr lang="zh-CN" altLang="en-US" sz="3200">
                <a:latin typeface="Times New Roman" panose="02020603050405020304" charset="0"/>
                <a:cs typeface="Times New Roman" panose="02020603050405020304" charset="0"/>
              </a:rPr>
              <a:t>English Corner, Learner’s Garden</a:t>
            </a:r>
            <a:endParaRPr lang="zh-CN" altLang="en-US" sz="3200">
              <a:latin typeface="Times New Roman" panose="02020603050405020304" charset="0"/>
              <a:cs typeface="Times New Roman" panose="020206030504050203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228600"/>
            <a:ext cx="12192000" cy="5948680"/>
          </a:xfrm>
        </p:spPr>
        <p:txBody>
          <a:bodyPr>
            <a:normAutofit/>
          </a:bodyPr>
          <a:p>
            <a:pPr marL="0" indent="0" fontAlgn="auto">
              <a:lnSpc>
                <a:spcPts val="2000"/>
              </a:lnSpc>
              <a:buNone/>
            </a:pPr>
            <a:r>
              <a:rPr lang="zh-CN" altLang="en-US" sz="3200">
                <a:latin typeface="Times New Roman" panose="02020603050405020304" charset="0"/>
                <a:cs typeface="Times New Roman" panose="02020603050405020304" charset="0"/>
              </a:rPr>
              <a:t>应用文考前30天备考策略——熟能生巧，胸有成竹</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称呼语、开头、结尾和</a:t>
            </a:r>
            <a:r>
              <a:rPr lang="zh-CN" altLang="en-US" sz="3200">
                <a:gradFill>
                  <a:gsLst>
                    <a:gs pos="0">
                      <a:srgbClr val="FE4444"/>
                    </a:gs>
                    <a:gs pos="100000">
                      <a:srgbClr val="832B2B"/>
                    </a:gs>
                  </a:gsLst>
                  <a:lin scaled="0"/>
                </a:gradFill>
                <a:latin typeface="Times New Roman" panose="02020603050405020304" charset="0"/>
                <a:cs typeface="Times New Roman" panose="02020603050405020304" charset="0"/>
              </a:rPr>
              <a:t>落款</a:t>
            </a:r>
            <a:r>
              <a:rPr lang="zh-CN" altLang="en-US" sz="3200">
                <a:latin typeface="Times New Roman" panose="02020603050405020304" charset="0"/>
                <a:cs typeface="Times New Roman" panose="02020603050405020304" charset="0"/>
              </a:rPr>
              <a:t>的套路</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solidFill>
                  <a:schemeClr val="accent1"/>
                </a:solidFill>
                <a:latin typeface="Times New Roman" panose="02020603050405020304" charset="0"/>
                <a:cs typeface="Times New Roman" panose="02020603050405020304" charset="0"/>
              </a:rPr>
              <a:t>书面通知</a:t>
            </a:r>
            <a:endParaRPr lang="zh-CN" altLang="en-US" sz="3200">
              <a:solidFill>
                <a:schemeClr val="accent1"/>
              </a:solidFill>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The Students’ Union</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October 10, 2020</a:t>
            </a:r>
            <a:endParaRPr lang="zh-CN" altLang="en-US" sz="3200">
              <a:latin typeface="Times New Roman" panose="02020603050405020304" charset="0"/>
              <a:cs typeface="Times New Roman" panose="02020603050405020304" charset="0"/>
            </a:endParaRPr>
          </a:p>
          <a:p>
            <a:pPr marL="0" indent="0" fontAlgn="auto">
              <a:lnSpc>
                <a:spcPts val="2000"/>
              </a:lnSpc>
              <a:buNone/>
            </a:pPr>
            <a:endParaRPr lang="zh-CN" altLang="en-US" sz="3200">
              <a:latin typeface="Times New Roman" panose="02020603050405020304" charset="0"/>
              <a:cs typeface="Times New Roman" panose="02020603050405020304" charset="0"/>
            </a:endParaRPr>
          </a:p>
          <a:p>
            <a:pPr marL="0" algn="l" fontAlgn="auto">
              <a:lnSpc>
                <a:spcPts val="2000"/>
              </a:lnSpc>
              <a:buClrTx/>
              <a:buSzTx/>
              <a:buNone/>
            </a:pPr>
            <a:r>
              <a:rPr lang="zh-CN" altLang="en-US" sz="3200">
                <a:solidFill>
                  <a:schemeClr val="accent1"/>
                </a:solidFill>
                <a:latin typeface="Times New Roman" panose="02020603050405020304" charset="0"/>
                <a:cs typeface="Times New Roman" panose="02020603050405020304" charset="0"/>
              </a:rPr>
              <a:t>信件邮件：</a:t>
            </a:r>
            <a:endParaRPr lang="zh-CN" altLang="en-US" sz="3200">
              <a:solidFill>
                <a:schemeClr val="accent1"/>
              </a:solidFill>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Yours respectfully,                  此致敬礼</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Li Hua                             写给长辈上级</a:t>
            </a:r>
            <a:endParaRPr lang="zh-CN" altLang="en-US" sz="3200">
              <a:latin typeface="Times New Roman" panose="02020603050405020304" charset="0"/>
              <a:cs typeface="Times New Roman" panose="02020603050405020304" charset="0"/>
            </a:endParaRPr>
          </a:p>
          <a:p>
            <a:pPr marL="0" indent="0" fontAlgn="auto">
              <a:lnSpc>
                <a:spcPts val="2000"/>
              </a:lnSpc>
              <a:buNone/>
            </a:pP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Yours cordially/faithfully/genuinely,  真诚的/热忱的/忠诚的</a:t>
            </a:r>
            <a:endParaRPr lang="zh-CN" altLang="en-US" sz="3200">
              <a:latin typeface="Times New Roman" panose="02020603050405020304" charset="0"/>
              <a:cs typeface="Times New Roman" panose="02020603050405020304" charset="0"/>
            </a:endParaRPr>
          </a:p>
          <a:p>
            <a:pPr marL="0" indent="0" fontAlgn="auto">
              <a:lnSpc>
                <a:spcPts val="2000"/>
              </a:lnSpc>
              <a:buNone/>
            </a:pPr>
            <a:r>
              <a:rPr lang="zh-CN" altLang="en-US" sz="3200">
                <a:latin typeface="Times New Roman" panose="02020603050405020304" charset="0"/>
                <a:cs typeface="Times New Roman" panose="02020603050405020304" charset="0"/>
              </a:rPr>
              <a:t>Li Hua                          写给商务/平辈朋友</a:t>
            </a:r>
            <a:endParaRPr lang="zh-CN" altLang="en-US" sz="3200">
              <a:latin typeface="Times New Roman" panose="02020603050405020304" charset="0"/>
              <a:cs typeface="Times New Roman" panose="020206030504050203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68910" y="0"/>
            <a:ext cx="10243185" cy="521970"/>
          </a:xfrm>
          <a:prstGeom prst="rect">
            <a:avLst/>
          </a:prstGeom>
          <a:noFill/>
          <a:ln w="9525">
            <a:noFill/>
          </a:ln>
        </p:spPr>
        <p:txBody>
          <a:bodyPr wrap="square">
            <a:spAutoFit/>
          </a:bodyPr>
          <a:p>
            <a:pPr indent="0"/>
            <a:r>
              <a:rPr lang="zh-CN" sz="2800" b="1">
                <a:latin typeface="Calibri" panose="020F0502020204030204" charset="0"/>
                <a:ea typeface="宋体" panose="02010600030101010101" pitchFamily="2" charset="-122"/>
              </a:rPr>
              <a:t>八次高考读后续写：</a:t>
            </a:r>
            <a:r>
              <a:rPr lang="zh-CN" sz="2800" b="1">
                <a:solidFill>
                  <a:schemeClr val="accent4"/>
                </a:solidFill>
                <a:latin typeface="Calibri" panose="020F0502020204030204" charset="0"/>
                <a:ea typeface="宋体" panose="02010600030101010101" pitchFamily="2" charset="-122"/>
              </a:rPr>
              <a:t>对比分析</a:t>
            </a:r>
            <a:endParaRPr lang="zh-CN" altLang="en-US" sz="2800" b="1">
              <a:solidFill>
                <a:schemeClr val="accent4"/>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168910" y="574675"/>
          <a:ext cx="11854180" cy="6283325"/>
        </p:xfrm>
        <a:graphic>
          <a:graphicData uri="http://schemas.openxmlformats.org/drawingml/2006/table">
            <a:tbl>
              <a:tblPr firstRow="1" bandRow="1">
                <a:tableStyleId>{5940675A-B579-460E-94D1-54222C63F5DA}</a:tableStyleId>
              </a:tblPr>
              <a:tblGrid>
                <a:gridCol w="819785"/>
                <a:gridCol w="1203960"/>
                <a:gridCol w="1428115"/>
                <a:gridCol w="1622425"/>
                <a:gridCol w="1431925"/>
                <a:gridCol w="1391285"/>
                <a:gridCol w="1394460"/>
                <a:gridCol w="1313815"/>
                <a:gridCol w="1248410"/>
              </a:tblGrid>
              <a:tr h="7315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考试时间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2016.10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2017.06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2017.10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2018.06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2020.01</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2020.07</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2020.07（山东）</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2021.01</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r>
              <a:tr h="796925">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主旨大意</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丛林逃生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狼口脱险</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健忘妈妈旅行记</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父子寻路</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为狗找伴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和北极熊面对面</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度过经济难关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南瓜卡头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40000"/>
                        <a:lumOff val="60000"/>
                      </a:schemeClr>
                    </a:solidFill>
                  </a:tcPr>
                </a:tc>
              </a:tr>
              <a:tr h="731520">
                <a:tc rowSpan="2">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篇章结构</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概括-具体</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问题-解决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r>
              <a:tr h="3657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gridSpan="8">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“冲突-危机-解决模式”是读后续写常见的叙事结构</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315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主题语境</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人与自然</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人与社会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r>
              <a:tr h="146304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场景特点</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丛林、直升机、外套</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夏日下午、自行车、汽车等</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开车旅行探亲、沿途风光</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农场、河流、兔子、骑马</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人与狗的互相陪伴</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营地、直升机、相机</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经济危机、社区、爆米花</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厨房、相机</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60000"/>
                        <a:lumOff val="40000"/>
                      </a:schemeClr>
                    </a:solidFill>
                  </a:tcPr>
                </a:tc>
              </a:tr>
              <a:tr h="7315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情感态度</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友情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亲情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人间真情</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5">
                        <a:lumMod val="20000"/>
                        <a:lumOff val="80000"/>
                      </a:schemeClr>
                    </a:solidFill>
                  </a:tcPr>
                </a:tc>
              </a:tr>
              <a:tr h="50292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思维特点</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20000"/>
                        <a:lumOff val="80000"/>
                      </a:schemeClr>
                    </a:solidFill>
                  </a:tcPr>
                </a:tc>
                <a:tc gridSpan="8">
                  <a:txBody>
                    <a:bodyPr/>
                    <a:p>
                      <a:pPr indent="0">
                        <a:buNone/>
                      </a:pPr>
                      <a:r>
                        <a:rPr 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平衡</a:t>
                      </a:r>
                      <a:r>
                        <a:rPr lang="en-US" sz="2400" b="1">
                          <a:solidFill>
                            <a:schemeClr val="accent4"/>
                          </a:solidFill>
                          <a:latin typeface="宋体" panose="02010600030101010101" pitchFamily="2" charset="-122"/>
                          <a:ea typeface="宋体" panose="02010600030101010101" pitchFamily="2" charset="-122"/>
                          <a:cs typeface="宋体" panose="02010600030101010101" pitchFamily="2" charset="-122"/>
                        </a:rPr>
                        <a:t>限定性与开放性、逻辑思维与创造性思维、理顺与顺理的关系</a:t>
                      </a:r>
                      <a:endParaRPr lang="en-US" altLang="en-US" sz="2400" b="1">
                        <a:solidFill>
                          <a:schemeClr val="accent4"/>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6" name="圆角矩形 5"/>
          <p:cNvSpPr/>
          <p:nvPr/>
        </p:nvSpPr>
        <p:spPr>
          <a:xfrm>
            <a:off x="9471025" y="3124835"/>
            <a:ext cx="2552065" cy="780415"/>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9879965" cy="521970"/>
          </a:xfrm>
          <a:prstGeom prst="rect">
            <a:avLst/>
          </a:prstGeom>
          <a:noFill/>
          <a:ln w="9525">
            <a:noFill/>
          </a:ln>
        </p:spPr>
        <p:txBody>
          <a:bodyPr wrap="square">
            <a:spAutoFit/>
          </a:bodyPr>
          <a:p>
            <a:pPr indent="0"/>
            <a:r>
              <a:rPr lang="en-US" sz="2800" b="0">
                <a:solidFill>
                  <a:schemeClr val="accent4"/>
                </a:solidFill>
                <a:latin typeface="Calibri" panose="020F0502020204030204" charset="0"/>
                <a:ea typeface="宋体" panose="02010600030101010101" pitchFamily="2" charset="-122"/>
              </a:rPr>
              <a:t>1. </a:t>
            </a:r>
            <a:r>
              <a:rPr lang="zh-CN" sz="2800" b="0">
                <a:solidFill>
                  <a:schemeClr val="accent4"/>
                </a:solidFill>
                <a:latin typeface="Calibri" panose="020F0502020204030204" charset="0"/>
                <a:ea typeface="宋体" panose="02010600030101010101" pitchFamily="2" charset="-122"/>
              </a:rPr>
              <a:t>构建写作支架</a:t>
            </a:r>
            <a:r>
              <a:rPr lang="en-US" sz="2800" b="0">
                <a:solidFill>
                  <a:schemeClr val="accent4"/>
                </a:solidFill>
                <a:latin typeface="Calibri" panose="020F0502020204030204" charset="0"/>
                <a:ea typeface="宋体" panose="02010600030101010101" pitchFamily="2" charset="-122"/>
              </a:rPr>
              <a:t>- </a:t>
            </a:r>
            <a:r>
              <a:rPr lang="zh-CN" sz="2800" b="0">
                <a:solidFill>
                  <a:schemeClr val="accent4"/>
                </a:solidFill>
                <a:latin typeface="Calibri" panose="020F0502020204030204" charset="0"/>
                <a:ea typeface="宋体" panose="02010600030101010101" pitchFamily="2" charset="-122"/>
              </a:rPr>
              <a:t>“点线面”快速构思法（</a:t>
            </a:r>
            <a:r>
              <a:rPr lang="en-US" sz="2800" b="0">
                <a:solidFill>
                  <a:schemeClr val="accent4"/>
                </a:solidFill>
                <a:latin typeface="Calibri" panose="020F0502020204030204" charset="0"/>
                <a:ea typeface="宋体" panose="02010600030101010101" pitchFamily="2" charset="-122"/>
              </a:rPr>
              <a:t>202007</a:t>
            </a:r>
            <a:r>
              <a:rPr lang="zh-CN" sz="2800" b="0">
                <a:solidFill>
                  <a:schemeClr val="accent4"/>
                </a:solidFill>
                <a:latin typeface="Calibri" panose="020F0502020204030204" charset="0"/>
                <a:ea typeface="宋体" panose="02010600030101010101" pitchFamily="2" charset="-122"/>
              </a:rPr>
              <a:t>高考）</a:t>
            </a:r>
            <a:endParaRPr lang="zh-CN" altLang="en-US" sz="2800" b="0">
              <a:solidFill>
                <a:schemeClr val="accent4"/>
              </a:solidFill>
              <a:latin typeface="Calibri" panose="020F0502020204030204" charset="0"/>
              <a:ea typeface="宋体" panose="02010600030101010101" pitchFamily="2" charset="-122"/>
            </a:endParaRPr>
          </a:p>
        </p:txBody>
      </p:sp>
      <p:graphicFrame>
        <p:nvGraphicFramePr>
          <p:cNvPr id="4" name="表格 3"/>
          <p:cNvGraphicFramePr/>
          <p:nvPr>
            <p:custDataLst>
              <p:tags r:id="rId1"/>
            </p:custDataLst>
          </p:nvPr>
        </p:nvGraphicFramePr>
        <p:xfrm>
          <a:off x="0" y="949960"/>
          <a:ext cx="12192000" cy="5908675"/>
        </p:xfrm>
        <a:graphic>
          <a:graphicData uri="http://schemas.openxmlformats.org/drawingml/2006/table">
            <a:tbl>
              <a:tblPr firstRow="1" bandRow="1">
                <a:tableStyleId>{5940675A-B579-460E-94D1-54222C63F5DA}</a:tableStyleId>
              </a:tblPr>
              <a:tblGrid>
                <a:gridCol w="601345"/>
                <a:gridCol w="2275840"/>
                <a:gridCol w="5311775"/>
                <a:gridCol w="4003040"/>
              </a:tblGrid>
              <a:tr h="567690">
                <a:tc gridSpan="2">
                  <a:txBody>
                    <a:bodyPr/>
                    <a:p>
                      <a:pPr indent="0">
                        <a:buNone/>
                      </a:pPr>
                      <a:r>
                        <a:rPr lang="en-US" sz="2800" b="0">
                          <a:latin typeface="Calibri" panose="020F0502020204030204" charset="0"/>
                          <a:cs typeface="Calibri" panose="020F0502020204030204" charset="0"/>
                        </a:rPr>
                        <a:t>①</a:t>
                      </a:r>
                      <a:r>
                        <a:rPr lang="zh-CN" sz="2800" b="0">
                          <a:ea typeface="宋体" panose="02010600030101010101" pitchFamily="2" charset="-122"/>
                        </a:rPr>
                        <a:t>时空线（明线）</a:t>
                      </a:r>
                      <a:endParaRPr lang="en-US" altLang="en-US" sz="28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2800" b="0">
                          <a:latin typeface="Calibri" panose="020F0502020204030204" charset="0"/>
                          <a:cs typeface="Calibri" panose="020F0502020204030204" charset="0"/>
                        </a:rPr>
                        <a:t>②</a:t>
                      </a:r>
                      <a:r>
                        <a:rPr lang="zh-CN" sz="2800" b="0">
                          <a:ea typeface="宋体" panose="02010600030101010101" pitchFamily="2" charset="-122"/>
                        </a:rPr>
                        <a:t>情节线（明线）</a:t>
                      </a:r>
                      <a:endParaRPr lang="en-US" altLang="en-US" sz="28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③情感线（暗线）</a:t>
                      </a:r>
                      <a:endParaRPr 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0010">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时空：fall空间：a research camp</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人物：</a:t>
                      </a:r>
                      <a:r>
                        <a:rPr lang="en-US" sz="2800" b="0" u="sng">
                          <a:latin typeface="宋体" panose="02010600030101010101" pitchFamily="2" charset="-122"/>
                          <a:ea typeface="宋体" panose="02010600030101010101" pitchFamily="2" charset="-122"/>
                          <a:cs typeface="宋体" panose="02010600030101010101" pitchFamily="2" charset="-122"/>
                        </a:rPr>
                        <a:t>Elli</a:t>
                      </a:r>
                      <a:r>
                        <a:rPr lang="en-US" sz="2800" b="0">
                          <a:latin typeface="宋体" panose="02010600030101010101" pitchFamily="2" charset="-122"/>
                          <a:ea typeface="宋体" panose="02010600030101010101" pitchFamily="2" charset="-122"/>
                          <a:cs typeface="宋体" panose="02010600030101010101" pitchFamily="2" charset="-122"/>
                        </a:rPr>
                        <a:t>  I;polar bear事物：</a:t>
                      </a:r>
                      <a:r>
                        <a:rPr lang="en-US" sz="2800" b="0" u="sng">
                          <a:latin typeface="宋体" panose="02010600030101010101" pitchFamily="2" charset="-122"/>
                          <a:ea typeface="宋体" panose="02010600030101010101" pitchFamily="2" charset="-122"/>
                          <a:cs typeface="宋体" panose="02010600030101010101" pitchFamily="2" charset="-122"/>
                        </a:rPr>
                        <a:t>pictures，camera,bread,fence,noises,spray</a:t>
                      </a:r>
                      <a:r>
                        <a:rPr lang="en-US" sz="2800" b="0">
                          <a:latin typeface="宋体" panose="02010600030101010101" pitchFamily="2" charset="-122"/>
                          <a:ea typeface="宋体" panose="02010600030101010101" pitchFamily="2" charset="-122"/>
                          <a:cs typeface="宋体" panose="02010600030101010101" pitchFamily="2" charset="-122"/>
                        </a:rPr>
                        <a:t>动作：</a:t>
                      </a:r>
                      <a:r>
                        <a:rPr lang="en-US" sz="2800" b="0" u="sng">
                          <a:latin typeface="宋体" panose="02010600030101010101" pitchFamily="2" charset="-122"/>
                          <a:ea typeface="宋体" panose="02010600030101010101" pitchFamily="2" charset="-122"/>
                          <a:cs typeface="宋体" panose="02010600030101010101" pitchFamily="2" charset="-122"/>
                        </a:rPr>
                        <a:t>photograph,ran</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情感态度价值观：safe</a:t>
                      </a:r>
                      <a:endParaRPr lang="en-US" alt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70000">
                <a:tc rowSpan="2">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问题链</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第一段</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A few minutes later,</a:t>
                      </a:r>
                      <a:r>
                        <a:rPr lang="en-US" sz="2800" b="0" u="sng">
                          <a:latin typeface="宋体" panose="02010600030101010101" pitchFamily="2" charset="-122"/>
                          <a:ea typeface="宋体" panose="02010600030101010101" pitchFamily="2" charset="-122"/>
                          <a:cs typeface="宋体" panose="02010600030101010101" pitchFamily="2" charset="-122"/>
                        </a:rPr>
                        <a:t>the bear </a:t>
                      </a:r>
                      <a:r>
                        <a:rPr lang="en-US" sz="2800" b="0">
                          <a:latin typeface="宋体" panose="02010600030101010101" pitchFamily="2" charset="-122"/>
                          <a:ea typeface="宋体" panose="02010600030101010101" pitchFamily="2" charset="-122"/>
                          <a:cs typeface="宋体" panose="02010600030101010101" pitchFamily="2" charset="-122"/>
                        </a:rPr>
                        <a:t>headed back to our camp.</a:t>
                      </a:r>
                      <a:endParaRPr lang="en-US" sz="2800" b="0">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How</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did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the bear</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feel after being sprayed?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What actions </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would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the bear</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take?</a:t>
                      </a:r>
                      <a:endPar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How did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my wife Elli</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 and I feel and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what danger </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had we encountered?</a:t>
                      </a:r>
                      <a:endParaRPr lang="en-US" alt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9525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第二段</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At that </a:t>
                      </a:r>
                      <a:r>
                        <a:rPr lang="en-US" sz="2800" b="0" u="sng">
                          <a:latin typeface="宋体" panose="02010600030101010101" pitchFamily="2" charset="-122"/>
                          <a:ea typeface="宋体" panose="02010600030101010101" pitchFamily="2" charset="-122"/>
                          <a:cs typeface="宋体" panose="02010600030101010101" pitchFamily="2" charset="-122"/>
                        </a:rPr>
                        <a:t>very moment</a:t>
                      </a:r>
                      <a:r>
                        <a:rPr lang="en-US" sz="2800" b="0">
                          <a:latin typeface="宋体" panose="02010600030101010101" pitchFamily="2" charset="-122"/>
                          <a:ea typeface="宋体" panose="02010600030101010101" pitchFamily="2" charset="-122"/>
                          <a:cs typeface="宋体" panose="02010600030101010101" pitchFamily="2" charset="-122"/>
                        </a:rPr>
                        <a:t>, the </a:t>
                      </a:r>
                      <a:r>
                        <a:rPr lang="en-US" sz="2800" b="0" u="sng">
                          <a:latin typeface="宋体" panose="02010600030101010101" pitchFamily="2" charset="-122"/>
                          <a:ea typeface="宋体" panose="02010600030101010101" pitchFamily="2" charset="-122"/>
                          <a:cs typeface="宋体" panose="02010600030101010101" pitchFamily="2" charset="-122"/>
                        </a:rPr>
                        <a:t>helicopter</a:t>
                      </a:r>
                      <a:r>
                        <a:rPr lang="en-US" sz="2800" b="0">
                          <a:latin typeface="宋体" panose="02010600030101010101" pitchFamily="2" charset="-122"/>
                          <a:ea typeface="宋体" panose="02010600030101010101" pitchFamily="2" charset="-122"/>
                          <a:cs typeface="宋体" panose="02010600030101010101" pitchFamily="2" charset="-122"/>
                        </a:rPr>
                        <a:t> arrived.</a:t>
                      </a:r>
                      <a:endParaRPr lang="en-US" sz="2800" b="0">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What responses would </a:t>
                      </a:r>
                      <a:r>
                        <a:rPr lang="en-US" sz="2800" b="0" u="sng">
                          <a:solidFill>
                            <a:schemeClr val="accent4"/>
                          </a:solidFill>
                          <a:latin typeface="宋体" panose="02010600030101010101" pitchFamily="2" charset="-122"/>
                          <a:ea typeface="宋体" panose="02010600030101010101" pitchFamily="2" charset="-122"/>
                          <a:cs typeface="宋体" panose="02010600030101010101" pitchFamily="2" charset="-122"/>
                        </a:rPr>
                        <a:t>the bear </a:t>
                      </a: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make to the helicopter?</a:t>
                      </a:r>
                      <a:endPar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p>
                      <a:pPr indent="0" fontAlgn="auto">
                        <a:lnSpc>
                          <a:spcPts val="2500"/>
                        </a:lnSpc>
                        <a:buNone/>
                      </a:pPr>
                      <a:r>
                        <a:rPr lang="en-US" sz="2800" b="0">
                          <a:solidFill>
                            <a:schemeClr val="accent4"/>
                          </a:solidFill>
                          <a:latin typeface="宋体" panose="02010600030101010101" pitchFamily="2" charset="-122"/>
                          <a:ea typeface="宋体" panose="02010600030101010101" pitchFamily="2" charset="-122"/>
                          <a:cs typeface="宋体" panose="02010600030101010101" pitchFamily="2" charset="-122"/>
                        </a:rPr>
                        <a:t>Where Elli and I rescued?How did we feel then?</a:t>
                      </a:r>
                      <a:endParaRPr lang="en-US" altLang="en-US" sz="2800" b="0">
                        <a:solidFill>
                          <a:schemeClr val="accent4"/>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15975">
                <a:tc gridSpan="2">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呼应点</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fontAlgn="auto">
                        <a:lnSpc>
                          <a:spcPts val="2500"/>
                        </a:lnSpc>
                        <a:buNone/>
                      </a:pPr>
                      <a:r>
                        <a:rPr lang="en-US" sz="2800" b="0">
                          <a:latin typeface="宋体" panose="02010600030101010101" pitchFamily="2" charset="-122"/>
                          <a:ea typeface="宋体" panose="02010600030101010101" pitchFamily="2" charset="-122"/>
                          <a:cs typeface="宋体" panose="02010600030101010101" pitchFamily="2" charset="-122"/>
                        </a:rPr>
                        <a:t>Taking pictures of polar bear is </a:t>
                      </a: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amazing</a:t>
                      </a:r>
                      <a:r>
                        <a:rPr lang="en-US" sz="2800" b="0">
                          <a:latin typeface="宋体" panose="02010600030101010101" pitchFamily="2" charset="-122"/>
                          <a:ea typeface="宋体" panose="02010600030101010101" pitchFamily="2" charset="-122"/>
                          <a:cs typeface="宋体" panose="02010600030101010101" pitchFamily="2" charset="-122"/>
                        </a:rPr>
                        <a:t> but also </a:t>
                      </a: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dangerous.</a:t>
                      </a:r>
                      <a:endParaRPr 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5" name="文本框 4"/>
          <p:cNvSpPr txBox="1"/>
          <p:nvPr/>
        </p:nvSpPr>
        <p:spPr>
          <a:xfrm>
            <a:off x="3556000" y="4408805"/>
            <a:ext cx="5080000" cy="414020"/>
          </a:xfrm>
          <a:prstGeom prst="rect">
            <a:avLst/>
          </a:prstGeom>
          <a:noFill/>
          <a:ln w="9525">
            <a:noFill/>
          </a:ln>
        </p:spPr>
        <p:txBody>
          <a:bodyPr>
            <a:spAutoFit/>
          </a:bodyPr>
          <a:p>
            <a:pPr indent="0"/>
            <a:r>
              <a:rPr lang="en-US" sz="1050" b="0">
                <a:latin typeface="Calibri" panose="020F0502020204030204" charset="0"/>
                <a:ea typeface="宋体" panose="02010600030101010101" pitchFamily="2" charset="-122"/>
                <a:cs typeface="Times New Roman" panose="02020603050405020304" charset="0"/>
              </a:rPr>
              <a:t> </a:t>
            </a:r>
            <a:endParaRPr lang="zh-CN" altLang="en-US"/>
          </a:p>
        </p:txBody>
      </p:sp>
      <p:cxnSp>
        <p:nvCxnSpPr>
          <p:cNvPr id="6" name="直接箭头连接符 5"/>
          <p:cNvCxnSpPr/>
          <p:nvPr/>
        </p:nvCxnSpPr>
        <p:spPr>
          <a:xfrm flipH="1">
            <a:off x="5372100" y="3108325"/>
            <a:ext cx="1504950" cy="3619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6705600" y="3032125"/>
            <a:ext cx="361950" cy="85725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305300" y="3984625"/>
            <a:ext cx="647700" cy="171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353050" y="4403725"/>
            <a:ext cx="4305300" cy="6667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7448550" y="4918075"/>
            <a:ext cx="97155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6686550" y="4918075"/>
            <a:ext cx="1949450" cy="85725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p:cNvSpPr txBox="1"/>
          <p:nvPr/>
        </p:nvSpPr>
        <p:spPr>
          <a:xfrm>
            <a:off x="384902" y="194723"/>
            <a:ext cx="7866256" cy="523220"/>
          </a:xfrm>
          <a:prstGeom prst="rect">
            <a:avLst/>
          </a:prstGeom>
          <a:noFill/>
        </p:spPr>
        <p:txBody>
          <a:bodyPr wrap="none" rtlCol="0">
            <a:spAutoFit/>
          </a:bodyPr>
          <a:lstStyle/>
          <a:p>
            <a:r>
              <a:rPr lang="en-US" altLang="zh-CN" sz="2800" b="1" dirty="0">
                <a:solidFill>
                  <a:schemeClr val="accent4">
                    <a:lumMod val="60000"/>
                    <a:lumOff val="40000"/>
                  </a:schemeClr>
                </a:solidFill>
              </a:rPr>
              <a:t>2. </a:t>
            </a:r>
            <a:r>
              <a:rPr lang="zh-CN" altLang="en-US" sz="2800" b="1" dirty="0">
                <a:solidFill>
                  <a:schemeClr val="accent4">
                    <a:lumMod val="60000"/>
                    <a:lumOff val="40000"/>
                  </a:schemeClr>
                </a:solidFill>
              </a:rPr>
              <a:t>解读叙事元素，推进情节逻辑（</a:t>
            </a:r>
            <a:r>
              <a:rPr lang="en-US" altLang="zh-CN" sz="2800" b="1" dirty="0">
                <a:solidFill>
                  <a:schemeClr val="accent4">
                    <a:lumMod val="60000"/>
                    <a:lumOff val="40000"/>
                  </a:schemeClr>
                </a:solidFill>
              </a:rPr>
              <a:t>202001</a:t>
            </a:r>
            <a:r>
              <a:rPr lang="zh-CN" altLang="en-US" sz="2800" b="1" dirty="0">
                <a:solidFill>
                  <a:schemeClr val="accent4">
                    <a:lumMod val="60000"/>
                    <a:lumOff val="40000"/>
                  </a:schemeClr>
                </a:solidFill>
              </a:rPr>
              <a:t>高考）</a:t>
            </a:r>
            <a:endParaRPr lang="zh-CN" altLang="en-US" sz="2800" b="1" dirty="0">
              <a:solidFill>
                <a:schemeClr val="accent4">
                  <a:lumMod val="60000"/>
                  <a:lumOff val="40000"/>
                </a:schemeClr>
              </a:solidFill>
            </a:endParaRPr>
          </a:p>
        </p:txBody>
      </p:sp>
      <p:sp>
        <p:nvSpPr>
          <p:cNvPr id="5" name="文本框 4"/>
          <p:cNvSpPr txBox="1"/>
          <p:nvPr/>
        </p:nvSpPr>
        <p:spPr>
          <a:xfrm>
            <a:off x="1094084" y="911254"/>
            <a:ext cx="2593980" cy="523220"/>
          </a:xfrm>
          <a:prstGeom prst="rect">
            <a:avLst/>
          </a:prstGeom>
          <a:noFill/>
        </p:spPr>
        <p:txBody>
          <a:bodyPr wrap="none" rtlCol="0">
            <a:spAutoFit/>
          </a:bodyPr>
          <a:lstStyle/>
          <a:p>
            <a:r>
              <a:rPr lang="en-US" altLang="zh-CN" sz="2800" dirty="0">
                <a:solidFill>
                  <a:schemeClr val="bg1"/>
                </a:solidFill>
                <a:latin typeface="Arial Black" panose="020B0A04020102020204" pitchFamily="34" charset="0"/>
              </a:rPr>
              <a:t>components</a:t>
            </a:r>
            <a:endParaRPr lang="zh-CN" altLang="en-US" sz="2800" dirty="0">
              <a:solidFill>
                <a:schemeClr val="bg1"/>
              </a:solidFill>
              <a:latin typeface="Arial Black" panose="020B0A04020102020204" pitchFamily="34" charset="0"/>
            </a:endParaRPr>
          </a:p>
        </p:txBody>
      </p:sp>
      <p:cxnSp>
        <p:nvCxnSpPr>
          <p:cNvPr id="7" name="直接箭头连接符 6"/>
          <p:cNvCxnSpPr/>
          <p:nvPr/>
        </p:nvCxnSpPr>
        <p:spPr>
          <a:xfrm>
            <a:off x="3822664" y="1172864"/>
            <a:ext cx="74814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860399" y="902609"/>
            <a:ext cx="1659429" cy="523220"/>
          </a:xfrm>
          <a:prstGeom prst="rect">
            <a:avLst/>
          </a:prstGeom>
          <a:noFill/>
        </p:spPr>
        <p:txBody>
          <a:bodyPr wrap="none" rtlCol="0">
            <a:spAutoFit/>
          </a:bodyPr>
          <a:lstStyle/>
          <a:p>
            <a:r>
              <a:rPr lang="en-US" altLang="zh-CN" sz="2800" dirty="0">
                <a:solidFill>
                  <a:schemeClr val="bg1"/>
                </a:solidFill>
                <a:latin typeface="Arial Black" panose="020B0A04020102020204" pitchFamily="34" charset="0"/>
              </a:rPr>
              <a:t>implant</a:t>
            </a:r>
            <a:endParaRPr lang="zh-CN" altLang="en-US" sz="2800" dirty="0">
              <a:solidFill>
                <a:schemeClr val="bg1"/>
              </a:solidFill>
              <a:latin typeface="Arial Black" panose="020B0A04020102020204" pitchFamily="34" charset="0"/>
            </a:endParaRPr>
          </a:p>
        </p:txBody>
      </p:sp>
      <p:cxnSp>
        <p:nvCxnSpPr>
          <p:cNvPr id="9" name="直接箭头连接符 8"/>
          <p:cNvCxnSpPr/>
          <p:nvPr/>
        </p:nvCxnSpPr>
        <p:spPr>
          <a:xfrm>
            <a:off x="6619702" y="1176468"/>
            <a:ext cx="74814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467722" y="885029"/>
            <a:ext cx="2595582" cy="523220"/>
          </a:xfrm>
          <a:prstGeom prst="rect">
            <a:avLst/>
          </a:prstGeom>
          <a:noFill/>
        </p:spPr>
        <p:txBody>
          <a:bodyPr wrap="none" rtlCol="0">
            <a:spAutoFit/>
          </a:bodyPr>
          <a:lstStyle/>
          <a:p>
            <a:r>
              <a:rPr lang="en-US" altLang="zh-CN" sz="2800" dirty="0">
                <a:solidFill>
                  <a:schemeClr val="bg1"/>
                </a:solidFill>
                <a:latin typeface="Arial Black" panose="020B0A04020102020204" pitchFamily="34" charset="0"/>
              </a:rPr>
              <a:t>composition</a:t>
            </a:r>
            <a:endParaRPr lang="zh-CN" altLang="en-US" sz="2800" dirty="0">
              <a:solidFill>
                <a:schemeClr val="bg1"/>
              </a:solidFill>
              <a:latin typeface="Arial Black" panose="020B0A04020102020204" pitchFamily="34" charset="0"/>
            </a:endParaRPr>
          </a:p>
        </p:txBody>
      </p:sp>
      <p:sp>
        <p:nvSpPr>
          <p:cNvPr id="11" name="文本框 10"/>
          <p:cNvSpPr txBox="1"/>
          <p:nvPr/>
        </p:nvSpPr>
        <p:spPr>
          <a:xfrm>
            <a:off x="0" y="4753576"/>
            <a:ext cx="12192000" cy="707886"/>
          </a:xfrm>
          <a:prstGeom prst="rect">
            <a:avLst/>
          </a:prstGeom>
          <a:solidFill>
            <a:schemeClr val="bg1">
              <a:lumMod val="50000"/>
            </a:schemeClr>
          </a:solidFill>
        </p:spPr>
        <p:txBody>
          <a:bodyPr wrap="square" rtlCol="0">
            <a:spAutoFit/>
          </a:bodyPr>
          <a:lstStyle/>
          <a:p>
            <a:r>
              <a:rPr lang="zh-CN" altLang="en-US" sz="4000" b="1" dirty="0">
                <a:solidFill>
                  <a:schemeClr val="bg1"/>
                </a:solidFill>
              </a:rPr>
              <a:t>                  </a:t>
            </a:r>
            <a:r>
              <a:rPr lang="zh-CN" altLang="en-US" sz="4000" b="1" u="sng" dirty="0">
                <a:solidFill>
                  <a:schemeClr val="bg1"/>
                </a:solidFill>
              </a:rPr>
              <a:t>理顺</a:t>
            </a:r>
            <a:r>
              <a:rPr lang="zh-CN" altLang="en-US" sz="4000" b="1" dirty="0">
                <a:solidFill>
                  <a:schemeClr val="bg1"/>
                </a:solidFill>
              </a:rPr>
              <a:t>叙事元素，</a:t>
            </a:r>
            <a:r>
              <a:rPr lang="zh-CN" altLang="en-US" sz="4000" b="1" u="sng" dirty="0">
                <a:solidFill>
                  <a:schemeClr val="bg1"/>
                </a:solidFill>
              </a:rPr>
              <a:t>顺理</a:t>
            </a:r>
            <a:r>
              <a:rPr lang="zh-CN" altLang="en-US" sz="4000" b="1" dirty="0">
                <a:solidFill>
                  <a:schemeClr val="bg1"/>
                </a:solidFill>
              </a:rPr>
              <a:t>协同成章</a:t>
            </a:r>
            <a:endParaRPr lang="zh-CN" altLang="en-US" sz="4000" b="1" dirty="0">
              <a:solidFill>
                <a:schemeClr val="bg1"/>
              </a:solidFill>
            </a:endParaRPr>
          </a:p>
        </p:txBody>
      </p:sp>
      <p:sp>
        <p:nvSpPr>
          <p:cNvPr id="12" name="右箭头 11"/>
          <p:cNvSpPr/>
          <p:nvPr/>
        </p:nvSpPr>
        <p:spPr>
          <a:xfrm>
            <a:off x="687186" y="1243240"/>
            <a:ext cx="11132902" cy="2439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687185" y="1842390"/>
            <a:ext cx="10537285" cy="461665"/>
          </a:xfrm>
          <a:prstGeom prst="rect">
            <a:avLst/>
          </a:prstGeom>
          <a:solidFill>
            <a:srgbClr val="FF0000"/>
          </a:solidFill>
        </p:spPr>
        <p:txBody>
          <a:bodyPr wrap="square" rtlCol="0">
            <a:spAutoFit/>
          </a:bodyPr>
          <a:lstStyle/>
          <a:p>
            <a:r>
              <a:rPr lang="zh-CN" altLang="en-US" sz="2400" b="1" dirty="0">
                <a:latin typeface="Arial Black" panose="020B0A04020102020204" pitchFamily="34" charset="0"/>
              </a:rPr>
              <a:t>  故事背景 </a:t>
            </a:r>
            <a:r>
              <a:rPr lang="en-US" altLang="zh-CN" sz="2400" dirty="0">
                <a:latin typeface="Arial Black" panose="020B0A04020102020204" pitchFamily="34" charset="0"/>
              </a:rPr>
              <a:t>setting     </a:t>
            </a:r>
            <a:r>
              <a:rPr lang="zh-CN" altLang="en-US" sz="2400" b="1" dirty="0">
                <a:latin typeface="Arial Black" panose="020B0A04020102020204" pitchFamily="34" charset="0"/>
              </a:rPr>
              <a:t>人物性格 </a:t>
            </a:r>
            <a:r>
              <a:rPr lang="en-US" altLang="zh-CN" sz="2400" dirty="0">
                <a:latin typeface="Arial Black" panose="020B0A04020102020204" pitchFamily="34" charset="0"/>
              </a:rPr>
              <a:t>personal character</a:t>
            </a:r>
            <a:endParaRPr lang="zh-CN" altLang="en-US" sz="2400" dirty="0">
              <a:latin typeface="Arial Black" panose="020B0A04020102020204" pitchFamily="34" charset="0"/>
            </a:endParaRPr>
          </a:p>
        </p:txBody>
      </p:sp>
      <p:sp>
        <p:nvSpPr>
          <p:cNvPr id="14" name="文本框 13"/>
          <p:cNvSpPr txBox="1"/>
          <p:nvPr/>
        </p:nvSpPr>
        <p:spPr>
          <a:xfrm>
            <a:off x="687183" y="2276531"/>
            <a:ext cx="10537275" cy="461665"/>
          </a:xfrm>
          <a:prstGeom prst="rect">
            <a:avLst/>
          </a:prstGeom>
          <a:solidFill>
            <a:srgbClr val="92D050"/>
          </a:solidFill>
        </p:spPr>
        <p:txBody>
          <a:bodyPr wrap="square" rtlCol="0">
            <a:spAutoFit/>
          </a:bodyPr>
          <a:lstStyle/>
          <a:p>
            <a:r>
              <a:rPr lang="zh-CN" altLang="en-US" sz="2400" b="1" dirty="0">
                <a:latin typeface="Arial Black" panose="020B0A04020102020204" pitchFamily="34" charset="0"/>
              </a:rPr>
              <a:t>  冲突</a:t>
            </a:r>
            <a:r>
              <a:rPr lang="zh-CN" altLang="en-US" sz="2400" dirty="0">
                <a:latin typeface="Arial Black" panose="020B0A04020102020204" pitchFamily="34" charset="0"/>
              </a:rPr>
              <a:t> </a:t>
            </a:r>
            <a:r>
              <a:rPr lang="en-US" altLang="zh-CN" sz="2400" dirty="0">
                <a:latin typeface="Arial Black" panose="020B0A04020102020204" pitchFamily="34" charset="0"/>
              </a:rPr>
              <a:t>conflict          </a:t>
            </a:r>
            <a:r>
              <a:rPr lang="zh-CN" altLang="en-US" sz="2400" b="1" dirty="0">
                <a:latin typeface="Arial Black" panose="020B0A04020102020204" pitchFamily="34" charset="0"/>
              </a:rPr>
              <a:t>铺垫</a:t>
            </a:r>
            <a:r>
              <a:rPr lang="zh-CN" altLang="en-US" sz="2400" dirty="0">
                <a:latin typeface="Arial Black" panose="020B0A04020102020204" pitchFamily="34" charset="0"/>
              </a:rPr>
              <a:t> </a:t>
            </a:r>
            <a:r>
              <a:rPr lang="en-US" altLang="zh-CN" sz="2400" dirty="0">
                <a:latin typeface="Arial Black" panose="020B0A04020102020204" pitchFamily="34" charset="0"/>
              </a:rPr>
              <a:t>foreshadowing</a:t>
            </a:r>
            <a:endParaRPr lang="zh-CN" altLang="en-US" sz="2400" dirty="0">
              <a:latin typeface="Arial Black" panose="020B0A04020102020204" pitchFamily="34" charset="0"/>
            </a:endParaRPr>
          </a:p>
        </p:txBody>
      </p:sp>
      <p:sp>
        <p:nvSpPr>
          <p:cNvPr id="15" name="文本框 14"/>
          <p:cNvSpPr txBox="1"/>
          <p:nvPr/>
        </p:nvSpPr>
        <p:spPr>
          <a:xfrm>
            <a:off x="599211" y="2639812"/>
            <a:ext cx="7716116" cy="461665"/>
          </a:xfrm>
          <a:prstGeom prst="rect">
            <a:avLst/>
          </a:prstGeom>
          <a:noFill/>
        </p:spPr>
        <p:txBody>
          <a:bodyPr wrap="square" rtlCol="0">
            <a:spAutoFit/>
          </a:bodyPr>
          <a:lstStyle/>
          <a:p>
            <a:r>
              <a:rPr lang="zh-CN" altLang="en-US" sz="2400" b="1" dirty="0">
                <a:latin typeface="Arial Black" panose="020B0A04020102020204" pitchFamily="34" charset="0"/>
              </a:rPr>
              <a:t>   悬念 </a:t>
            </a:r>
            <a:r>
              <a:rPr lang="en-US" altLang="zh-CN" sz="2400" dirty="0">
                <a:latin typeface="Arial Black" panose="020B0A04020102020204" pitchFamily="34" charset="0"/>
              </a:rPr>
              <a:t>suspense       </a:t>
            </a:r>
            <a:r>
              <a:rPr lang="zh-CN" altLang="en-US" sz="2400" b="1" dirty="0">
                <a:latin typeface="Arial Black" panose="020B0A04020102020204" pitchFamily="34" charset="0"/>
              </a:rPr>
              <a:t>首尾呼应 </a:t>
            </a:r>
            <a:r>
              <a:rPr lang="en-US" altLang="zh-CN" sz="2400" dirty="0" err="1">
                <a:latin typeface="Arial Black" panose="020B0A04020102020204" pitchFamily="34" charset="0"/>
              </a:rPr>
              <a:t>inclusio</a:t>
            </a:r>
            <a:endParaRPr lang="zh-CN" altLang="en-US" sz="2400" dirty="0">
              <a:latin typeface="Arial Black" panose="020B0A04020102020204" pitchFamily="34" charset="0"/>
            </a:endParaRPr>
          </a:p>
        </p:txBody>
      </p:sp>
      <p:cxnSp>
        <p:nvCxnSpPr>
          <p:cNvPr id="17" name="直接连接符 16"/>
          <p:cNvCxnSpPr/>
          <p:nvPr/>
        </p:nvCxnSpPr>
        <p:spPr>
          <a:xfrm>
            <a:off x="3822664" y="2738196"/>
            <a:ext cx="0" cy="3335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635480" y="5999213"/>
            <a:ext cx="2374368" cy="523220"/>
          </a:xfrm>
          <a:prstGeom prst="rect">
            <a:avLst/>
          </a:prstGeom>
          <a:solidFill>
            <a:srgbClr val="FF0000"/>
          </a:solidFill>
        </p:spPr>
        <p:txBody>
          <a:bodyPr wrap="none" rtlCol="0">
            <a:spAutoFit/>
          </a:bodyPr>
          <a:lstStyle/>
          <a:p>
            <a:r>
              <a:rPr lang="en-US" altLang="zh-CN" sz="2800" dirty="0">
                <a:solidFill>
                  <a:schemeClr val="bg1"/>
                </a:solidFill>
                <a:latin typeface="Arial Black" panose="020B0A04020102020204" pitchFamily="34" charset="0"/>
              </a:rPr>
              <a:t>component</a:t>
            </a:r>
            <a:endParaRPr lang="zh-CN" altLang="en-US" sz="2800" dirty="0">
              <a:solidFill>
                <a:schemeClr val="bg1"/>
              </a:solidFill>
              <a:latin typeface="Arial Black" panose="020B0A04020102020204" pitchFamily="34" charset="0"/>
            </a:endParaRPr>
          </a:p>
        </p:txBody>
      </p:sp>
      <p:cxnSp>
        <p:nvCxnSpPr>
          <p:cNvPr id="19" name="直接连接符 18"/>
          <p:cNvCxnSpPr/>
          <p:nvPr/>
        </p:nvCxnSpPr>
        <p:spPr>
          <a:xfrm>
            <a:off x="8536029" y="2745581"/>
            <a:ext cx="0" cy="31938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938267" y="2233582"/>
            <a:ext cx="1659429" cy="523220"/>
          </a:xfrm>
          <a:prstGeom prst="rect">
            <a:avLst/>
          </a:prstGeom>
          <a:noFill/>
        </p:spPr>
        <p:txBody>
          <a:bodyPr wrap="none" rtlCol="0">
            <a:spAutoFit/>
          </a:bodyPr>
          <a:lstStyle/>
          <a:p>
            <a:r>
              <a:rPr lang="en-US" altLang="zh-CN" sz="2800" dirty="0">
                <a:latin typeface="Arial Black" panose="020B0A04020102020204" pitchFamily="34" charset="0"/>
              </a:rPr>
              <a:t>implant</a:t>
            </a:r>
            <a:endParaRPr lang="zh-CN" altLang="en-US" sz="2800" dirty="0">
              <a:latin typeface="Arial Black" panose="020B0A04020102020204" pitchFamily="34" charset="0"/>
            </a:endParaRPr>
          </a:p>
        </p:txBody>
      </p:sp>
      <p:sp>
        <p:nvSpPr>
          <p:cNvPr id="21" name="文本框 20"/>
          <p:cNvSpPr txBox="1"/>
          <p:nvPr/>
        </p:nvSpPr>
        <p:spPr>
          <a:xfrm>
            <a:off x="7323249" y="5952408"/>
            <a:ext cx="2595582" cy="523220"/>
          </a:xfrm>
          <a:prstGeom prst="rect">
            <a:avLst/>
          </a:prstGeom>
          <a:solidFill>
            <a:schemeClr val="accent1"/>
          </a:solidFill>
        </p:spPr>
        <p:txBody>
          <a:bodyPr wrap="none" rtlCol="0">
            <a:spAutoFit/>
          </a:bodyPr>
          <a:lstStyle/>
          <a:p>
            <a:r>
              <a:rPr lang="en-US" altLang="zh-CN" sz="2800" dirty="0">
                <a:solidFill>
                  <a:schemeClr val="bg1"/>
                </a:solidFill>
                <a:latin typeface="Arial Black" panose="020B0A04020102020204" pitchFamily="34" charset="0"/>
              </a:rPr>
              <a:t>composition</a:t>
            </a:r>
            <a:endParaRPr lang="zh-CN" altLang="en-US" sz="2800" dirty="0">
              <a:solidFill>
                <a:schemeClr val="bg1"/>
              </a:solidFill>
              <a:latin typeface="Arial Black" panose="020B0A04020102020204" pitchFamily="34" charset="0"/>
            </a:endParaRPr>
          </a:p>
        </p:txBody>
      </p:sp>
      <p:cxnSp>
        <p:nvCxnSpPr>
          <p:cNvPr id="3" name="直接连接符 2"/>
          <p:cNvCxnSpPr/>
          <p:nvPr/>
        </p:nvCxnSpPr>
        <p:spPr>
          <a:xfrm flipV="1">
            <a:off x="327171" y="731951"/>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72401" y="4753576"/>
            <a:ext cx="6094602" cy="707886"/>
          </a:xfrm>
          <a:prstGeom prst="rect">
            <a:avLst/>
          </a:prstGeom>
          <a:noFill/>
        </p:spPr>
        <p:txBody>
          <a:bodyPr wrap="square">
            <a:spAutoFit/>
          </a:bodyPr>
          <a:lstStyle/>
          <a:p>
            <a:r>
              <a:rPr kumimoji="0" lang="zh-CN" altLang="en-US" sz="40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叙事元素</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up)">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bldLvl="0" animBg="1"/>
      <p:bldP spid="12" grpId="0" bldLvl="0" animBg="1"/>
      <p:bldP spid="13" grpId="0" bldLvl="0" animBg="1"/>
      <p:bldP spid="14" grpId="0" bldLvl="0" animBg="1"/>
      <p:bldP spid="15" grpId="0"/>
      <p:bldP spid="18" grpId="0" bldLvl="0" animBg="1"/>
      <p:bldP spid="20" grpId="0"/>
      <p:bldP spid="21" grpId="0" bldLvl="0" animBg="1"/>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77518" y="586665"/>
          <a:ext cx="11451246" cy="4814454"/>
        </p:xfrm>
        <a:graphic>
          <a:graphicData uri="http://schemas.openxmlformats.org/drawingml/2006/table">
            <a:tbl>
              <a:tblPr firstRow="1" bandRow="1">
                <a:tableStyleId>{5C22544A-7EE6-4342-B048-85BDC9FD1C3A}</a:tableStyleId>
              </a:tblPr>
              <a:tblGrid>
                <a:gridCol w="3891282"/>
                <a:gridCol w="7559964"/>
              </a:tblGrid>
              <a:tr h="577727">
                <a:tc>
                  <a:txBody>
                    <a:bodyPr/>
                    <a:lstStyle/>
                    <a:p>
                      <a:endParaRPr lang="zh-CN" altLang="en-US" dirty="0"/>
                    </a:p>
                  </a:txBody>
                  <a:tcPr/>
                </a:tc>
                <a:tc>
                  <a:txBody>
                    <a:bodyPr/>
                    <a:lstStyle/>
                    <a:p>
                      <a:endParaRPr lang="zh-CN" altLang="en-US" dirty="0"/>
                    </a:p>
                  </a:txBody>
                  <a:tcPr/>
                </a:tc>
              </a:tr>
              <a:tr h="1396386">
                <a:tc>
                  <a:txBody>
                    <a:bodyPr/>
                    <a:lstStyle/>
                    <a:p>
                      <a:endParaRPr lang="zh-CN" altLang="en-US"/>
                    </a:p>
                  </a:txBody>
                  <a:tcPr/>
                </a:tc>
                <a:tc>
                  <a:txBody>
                    <a:bodyPr/>
                    <a:lstStyle/>
                    <a:p>
                      <a:endParaRPr lang="zh-CN" altLang="en-US" dirty="0"/>
                    </a:p>
                  </a:txBody>
                  <a:tcPr/>
                </a:tc>
              </a:tr>
              <a:tr h="732755">
                <a:tc>
                  <a:txBody>
                    <a:bodyPr/>
                    <a:lstStyle/>
                    <a:p>
                      <a:endParaRPr lang="zh-CN" altLang="en-US" dirty="0"/>
                    </a:p>
                  </a:txBody>
                  <a:tcPr/>
                </a:tc>
                <a:tc>
                  <a:txBody>
                    <a:bodyPr/>
                    <a:lstStyle/>
                    <a:p>
                      <a:endParaRPr lang="zh-CN" altLang="en-US" dirty="0"/>
                    </a:p>
                  </a:txBody>
                  <a:tcPr/>
                </a:tc>
              </a:tr>
              <a:tr h="711200">
                <a:tc>
                  <a:txBody>
                    <a:bodyPr/>
                    <a:lstStyle/>
                    <a:p>
                      <a:endParaRPr lang="zh-CN" altLang="en-US"/>
                    </a:p>
                  </a:txBody>
                  <a:tcPr/>
                </a:tc>
                <a:tc>
                  <a:txBody>
                    <a:bodyPr/>
                    <a:lstStyle/>
                    <a:p>
                      <a:endParaRPr lang="zh-CN" altLang="en-US" dirty="0"/>
                    </a:p>
                  </a:txBody>
                  <a:tcPr/>
                </a:tc>
              </a:tr>
              <a:tr h="1396386">
                <a:tc>
                  <a:txBody>
                    <a:bodyPr/>
                    <a:lstStyle/>
                    <a:p>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1054364" y="617693"/>
            <a:ext cx="2464136" cy="461665"/>
          </a:xfrm>
          <a:prstGeom prst="rect">
            <a:avLst/>
          </a:prstGeom>
          <a:noFill/>
        </p:spPr>
        <p:txBody>
          <a:bodyPr wrap="none" rtlCol="0">
            <a:spAutoFit/>
          </a:bodyPr>
          <a:lstStyle/>
          <a:p>
            <a:r>
              <a:rPr lang="zh-CN" altLang="en-US" sz="2400" b="1" dirty="0"/>
              <a:t>故事背景 </a:t>
            </a:r>
            <a:r>
              <a:rPr lang="en-US" altLang="zh-CN" sz="2400" b="1" dirty="0"/>
              <a:t>setting</a:t>
            </a:r>
            <a:endParaRPr lang="zh-CN" altLang="en-US" sz="2400" b="1" dirty="0"/>
          </a:p>
        </p:txBody>
      </p:sp>
      <p:sp>
        <p:nvSpPr>
          <p:cNvPr id="5" name="文本框 4"/>
          <p:cNvSpPr txBox="1"/>
          <p:nvPr/>
        </p:nvSpPr>
        <p:spPr>
          <a:xfrm>
            <a:off x="4460471" y="647807"/>
            <a:ext cx="2961067" cy="369332"/>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out of town to the university</a:t>
            </a:r>
            <a:endParaRPr lang="zh-CN" altLang="en-US" b="1" dirty="0">
              <a:latin typeface="Times New Roman" panose="02020603050405020304" charset="0"/>
              <a:cs typeface="Times New Roman" panose="02020603050405020304" charset="0"/>
            </a:endParaRPr>
          </a:p>
        </p:txBody>
      </p:sp>
      <p:sp>
        <p:nvSpPr>
          <p:cNvPr id="6" name="文本框 5"/>
          <p:cNvSpPr txBox="1"/>
          <p:nvPr/>
        </p:nvSpPr>
        <p:spPr>
          <a:xfrm>
            <a:off x="906086" y="1494324"/>
            <a:ext cx="2760692" cy="830997"/>
          </a:xfrm>
          <a:prstGeom prst="rect">
            <a:avLst/>
          </a:prstGeom>
          <a:noFill/>
        </p:spPr>
        <p:txBody>
          <a:bodyPr wrap="none" rtlCol="0">
            <a:spAutoFit/>
          </a:bodyPr>
          <a:lstStyle/>
          <a:p>
            <a:r>
              <a:rPr lang="zh-CN" altLang="en-US" dirty="0"/>
              <a:t>         </a:t>
            </a:r>
            <a:r>
              <a:rPr lang="zh-CN" altLang="en-US" sz="2400" b="1" dirty="0"/>
              <a:t>人物性格</a:t>
            </a:r>
            <a:endParaRPr lang="en-US" altLang="zh-CN" sz="2400" b="1" dirty="0"/>
          </a:p>
          <a:p>
            <a:r>
              <a:rPr lang="en-US" altLang="zh-CN" sz="2400" b="1" dirty="0"/>
              <a:t>personal character</a:t>
            </a:r>
            <a:endParaRPr lang="zh-CN" altLang="en-US" sz="2400" b="1" dirty="0"/>
          </a:p>
        </p:txBody>
      </p:sp>
      <p:sp>
        <p:nvSpPr>
          <p:cNvPr id="7" name="文本框 6"/>
          <p:cNvSpPr txBox="1"/>
          <p:nvPr/>
        </p:nvSpPr>
        <p:spPr>
          <a:xfrm>
            <a:off x="4433144" y="1212827"/>
            <a:ext cx="7327055" cy="1200329"/>
          </a:xfrm>
          <a:prstGeom prst="rect">
            <a:avLst/>
          </a:prstGeom>
          <a:noFill/>
        </p:spPr>
        <p:txBody>
          <a:bodyPr wrap="square" rtlCol="0">
            <a:spAutoFit/>
          </a:bodyPr>
          <a:lstStyle/>
          <a:p>
            <a:r>
              <a:rPr lang="en-US" altLang="zh-CN" b="1" dirty="0">
                <a:latin typeface="Times New Roman" panose="02020603050405020304" charset="0"/>
                <a:cs typeface="Times New Roman" panose="02020603050405020304" charset="0"/>
              </a:rPr>
              <a:t>He bent down to </a:t>
            </a:r>
            <a:r>
              <a:rPr lang="en-US" altLang="zh-CN" b="1" dirty="0">
                <a:solidFill>
                  <a:srgbClr val="FF0000"/>
                </a:solidFill>
                <a:latin typeface="Times New Roman" panose="02020603050405020304" charset="0"/>
                <a:cs typeface="Times New Roman" panose="02020603050405020304" charset="0"/>
              </a:rPr>
              <a:t>hug his old friend</a:t>
            </a:r>
            <a:r>
              <a:rPr lang="en-US" altLang="zh-CN" b="1" dirty="0">
                <a:latin typeface="Times New Roman" panose="02020603050405020304" charset="0"/>
                <a:cs typeface="Times New Roman" panose="02020603050405020304" charset="0"/>
              </a:rPr>
              <a:t> goodbye. He stood up, </a:t>
            </a:r>
            <a:r>
              <a:rPr lang="en-US" altLang="zh-CN" b="1" dirty="0">
                <a:solidFill>
                  <a:srgbClr val="FF0000"/>
                </a:solidFill>
                <a:latin typeface="Times New Roman" panose="02020603050405020304" charset="0"/>
                <a:cs typeface="Times New Roman" panose="02020603050405020304" charset="0"/>
              </a:rPr>
              <a:t>hugged his parents</a:t>
            </a:r>
            <a:r>
              <a:rPr lang="en-US" altLang="zh-CN" b="1" dirty="0">
                <a:latin typeface="Times New Roman" panose="02020603050405020304" charset="0"/>
                <a:cs typeface="Times New Roman" panose="02020603050405020304" charset="0"/>
              </a:rPr>
              <a:t>, and smiled, </a:t>
            </a:r>
            <a:r>
              <a:rPr lang="en-US" altLang="zh-CN" b="1" dirty="0">
                <a:solidFill>
                  <a:srgbClr val="FF0000"/>
                </a:solidFill>
                <a:latin typeface="Times New Roman" panose="02020603050405020304" charset="0"/>
                <a:cs typeface="Times New Roman" panose="02020603050405020304" charset="0"/>
              </a:rPr>
              <a:t>trying not to let his emotions get the better of him</a:t>
            </a:r>
            <a:r>
              <a:rPr lang="en-US" altLang="zh-CN" b="1" dirty="0">
                <a:latin typeface="Times New Roman" panose="02020603050405020304" charset="0"/>
                <a:cs typeface="Times New Roman" panose="02020603050405020304" charset="0"/>
              </a:rPr>
              <a:t>…The family hugged and  smiled </a:t>
            </a:r>
            <a:r>
              <a:rPr lang="en-US" altLang="zh-CN" b="1" dirty="0">
                <a:solidFill>
                  <a:srgbClr val="FF0000"/>
                </a:solidFill>
                <a:latin typeface="Times New Roman" panose="02020603050405020304" charset="0"/>
                <a:cs typeface="Times New Roman" panose="02020603050405020304" charset="0"/>
              </a:rPr>
              <a:t>through misty eyes</a:t>
            </a:r>
            <a:r>
              <a:rPr lang="en-US" altLang="zh-CN" b="1" dirty="0">
                <a:latin typeface="Times New Roman" panose="02020603050405020304" charset="0"/>
                <a:cs typeface="Times New Roman" panose="02020603050405020304" charset="0"/>
              </a:rPr>
              <a:t> and then laughed.                   (</a:t>
            </a:r>
            <a:r>
              <a:rPr lang="en-US" altLang="zh-CN" b="1" dirty="0">
                <a:solidFill>
                  <a:srgbClr val="FF0000"/>
                </a:solidFill>
                <a:latin typeface="Times New Roman" panose="02020603050405020304" charset="0"/>
                <a:cs typeface="Times New Roman" panose="02020603050405020304" charset="0"/>
              </a:rPr>
              <a:t>It’s a family full of love</a:t>
            </a:r>
            <a:r>
              <a:rPr lang="en-US" altLang="zh-CN" b="1" dirty="0">
                <a:latin typeface="Times New Roman" panose="02020603050405020304" charset="0"/>
                <a:cs typeface="Times New Roman" panose="02020603050405020304" charset="0"/>
              </a:rPr>
              <a:t>)</a:t>
            </a:r>
            <a:endParaRPr lang="zh-CN" altLang="en-US" b="1" dirty="0">
              <a:latin typeface="Times New Roman" panose="02020603050405020304" charset="0"/>
              <a:cs typeface="Times New Roman" panose="02020603050405020304" charset="0"/>
            </a:endParaRPr>
          </a:p>
        </p:txBody>
      </p:sp>
      <p:sp>
        <p:nvSpPr>
          <p:cNvPr id="8" name="文本框 7"/>
          <p:cNvSpPr txBox="1"/>
          <p:nvPr/>
        </p:nvSpPr>
        <p:spPr>
          <a:xfrm>
            <a:off x="1329278" y="2712407"/>
            <a:ext cx="1914307" cy="461665"/>
          </a:xfrm>
          <a:prstGeom prst="rect">
            <a:avLst/>
          </a:prstGeom>
          <a:noFill/>
        </p:spPr>
        <p:txBody>
          <a:bodyPr wrap="none" rtlCol="0">
            <a:spAutoFit/>
          </a:bodyPr>
          <a:lstStyle/>
          <a:p>
            <a:r>
              <a:rPr lang="zh-CN" altLang="en-US" sz="2400" b="1" dirty="0"/>
              <a:t>冲突 </a:t>
            </a:r>
            <a:r>
              <a:rPr lang="en-US" altLang="zh-CN" sz="2400" b="1" dirty="0"/>
              <a:t>conflict</a:t>
            </a:r>
            <a:endParaRPr lang="zh-CN" altLang="en-US" sz="2400" b="1" dirty="0"/>
          </a:p>
        </p:txBody>
      </p:sp>
      <p:sp>
        <p:nvSpPr>
          <p:cNvPr id="9" name="文本框 8"/>
          <p:cNvSpPr txBox="1"/>
          <p:nvPr/>
        </p:nvSpPr>
        <p:spPr>
          <a:xfrm>
            <a:off x="4433144" y="2654671"/>
            <a:ext cx="6765635" cy="646331"/>
          </a:xfrm>
          <a:prstGeom prst="rect">
            <a:avLst/>
          </a:prstGeom>
          <a:noFill/>
        </p:spPr>
        <p:txBody>
          <a:bodyPr wrap="none" rtlCol="0">
            <a:spAutoFit/>
          </a:bodyPr>
          <a:lstStyle/>
          <a:p>
            <a:pPr marL="342900" indent="-342900">
              <a:buAutoNum type="arabicParenR"/>
            </a:pPr>
            <a:r>
              <a:rPr lang="en-US" altLang="zh-CN" b="1" dirty="0">
                <a:latin typeface="Times New Roman" panose="02020603050405020304" charset="0"/>
                <a:cs typeface="Times New Roman" panose="02020603050405020304" charset="0"/>
              </a:rPr>
              <a:t>The house seemed quiet as a tomb without the boy living there. </a:t>
            </a:r>
            <a:endParaRPr lang="en-US" altLang="zh-CN" b="1" dirty="0">
              <a:latin typeface="Times New Roman" panose="02020603050405020304" charset="0"/>
              <a:cs typeface="Times New Roman" panose="02020603050405020304" charset="0"/>
            </a:endParaRPr>
          </a:p>
          <a:p>
            <a:pPr marL="342900" indent="-342900">
              <a:buAutoNum type="arabicParenR"/>
            </a:pPr>
            <a:r>
              <a:rPr lang="en-US" altLang="zh-CN" b="1" dirty="0">
                <a:latin typeface="Times New Roman" panose="02020603050405020304" charset="0"/>
                <a:cs typeface="Times New Roman" panose="02020603050405020304" charset="0"/>
              </a:rPr>
              <a:t>The old girl just wasn’t her usual cheerful self.</a:t>
            </a:r>
            <a:endParaRPr lang="zh-CN" altLang="en-US" b="1" dirty="0">
              <a:latin typeface="Times New Roman" panose="02020603050405020304" charset="0"/>
              <a:cs typeface="Times New Roman" panose="02020603050405020304" charset="0"/>
            </a:endParaRPr>
          </a:p>
        </p:txBody>
      </p:sp>
      <p:sp>
        <p:nvSpPr>
          <p:cNvPr id="10" name="文本框 9"/>
          <p:cNvSpPr txBox="1"/>
          <p:nvPr/>
        </p:nvSpPr>
        <p:spPr>
          <a:xfrm>
            <a:off x="860561" y="3435474"/>
            <a:ext cx="2973891" cy="461665"/>
          </a:xfrm>
          <a:prstGeom prst="rect">
            <a:avLst/>
          </a:prstGeom>
          <a:noFill/>
        </p:spPr>
        <p:txBody>
          <a:bodyPr wrap="none" rtlCol="0">
            <a:spAutoFit/>
          </a:bodyPr>
          <a:lstStyle/>
          <a:p>
            <a:r>
              <a:rPr lang="zh-CN" altLang="en-US" sz="2400" b="1" dirty="0"/>
              <a:t>铺垫 </a:t>
            </a:r>
            <a:r>
              <a:rPr lang="en-US" altLang="zh-CN" sz="2400" b="1" dirty="0"/>
              <a:t>foreshadowing</a:t>
            </a:r>
            <a:endParaRPr lang="zh-CN" altLang="en-US" sz="2400" b="1" dirty="0"/>
          </a:p>
        </p:txBody>
      </p:sp>
      <p:graphicFrame>
        <p:nvGraphicFramePr>
          <p:cNvPr id="11" name="表格 10"/>
          <p:cNvGraphicFramePr>
            <a:graphicFrameLocks noGrp="1"/>
          </p:cNvGraphicFramePr>
          <p:nvPr/>
        </p:nvGraphicFramePr>
        <p:xfrm>
          <a:off x="477518" y="5388973"/>
          <a:ext cx="11451246" cy="927160"/>
        </p:xfrm>
        <a:graphic>
          <a:graphicData uri="http://schemas.openxmlformats.org/drawingml/2006/table">
            <a:tbl>
              <a:tblPr firstRow="1" bandRow="1">
                <a:tableStyleId>{5C22544A-7EE6-4342-B048-85BDC9FD1C3A}</a:tableStyleId>
              </a:tblPr>
              <a:tblGrid>
                <a:gridCol w="11451246"/>
              </a:tblGrid>
              <a:tr h="927160">
                <a:tc>
                  <a:txBody>
                    <a:bodyPr/>
                    <a:lstStyle/>
                    <a:p>
                      <a:endParaRPr lang="zh-CN" altLang="en-US" dirty="0"/>
                    </a:p>
                  </a:txBody>
                  <a:tcPr/>
                </a:tc>
              </a:tr>
            </a:tbl>
          </a:graphicData>
        </a:graphic>
      </p:graphicFrame>
      <p:sp>
        <p:nvSpPr>
          <p:cNvPr id="12" name="文本框 11"/>
          <p:cNvSpPr txBox="1"/>
          <p:nvPr/>
        </p:nvSpPr>
        <p:spPr>
          <a:xfrm>
            <a:off x="4426457" y="3463297"/>
            <a:ext cx="4204997" cy="369332"/>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“I’m going to </a:t>
            </a:r>
            <a:r>
              <a:rPr lang="en-US" altLang="zh-CN" b="1" u="sng" dirty="0">
                <a:latin typeface="Times New Roman" panose="02020603050405020304" charset="0"/>
                <a:cs typeface="Times New Roman" panose="02020603050405020304" charset="0"/>
              </a:rPr>
              <a:t>miss </a:t>
            </a:r>
            <a:r>
              <a:rPr lang="en-US" altLang="zh-CN" b="1" u="sng" dirty="0">
                <a:solidFill>
                  <a:srgbClr val="FF0000"/>
                </a:solidFill>
                <a:latin typeface="Times New Roman" panose="02020603050405020304" charset="0"/>
                <a:cs typeface="Times New Roman" panose="02020603050405020304" charset="0"/>
              </a:rPr>
              <a:t>you</a:t>
            </a:r>
            <a:r>
              <a:rPr lang="en-US" altLang="zh-CN" b="1" u="sng" dirty="0">
                <a:latin typeface="Times New Roman" panose="02020603050405020304" charset="0"/>
                <a:cs typeface="Times New Roman" panose="02020603050405020304" charset="0"/>
              </a:rPr>
              <a:t> so much</a:t>
            </a:r>
            <a:r>
              <a:rPr lang="en-US" altLang="zh-CN" b="1" dirty="0">
                <a:latin typeface="Times New Roman" panose="02020603050405020304" charset="0"/>
                <a:cs typeface="Times New Roman" panose="02020603050405020304" charset="0"/>
              </a:rPr>
              <a:t>, Poppy” </a:t>
            </a:r>
            <a:endParaRPr lang="zh-CN" altLang="en-US" b="1" dirty="0">
              <a:latin typeface="Times New Roman" panose="02020603050405020304" charset="0"/>
              <a:cs typeface="Times New Roman" panose="02020603050405020304" charset="0"/>
            </a:endParaRPr>
          </a:p>
        </p:txBody>
      </p:sp>
      <p:sp>
        <p:nvSpPr>
          <p:cNvPr id="13" name="文本框 12"/>
          <p:cNvSpPr txBox="1"/>
          <p:nvPr/>
        </p:nvSpPr>
        <p:spPr>
          <a:xfrm>
            <a:off x="1269326" y="4397334"/>
            <a:ext cx="2156360" cy="461665"/>
          </a:xfrm>
          <a:prstGeom prst="rect">
            <a:avLst/>
          </a:prstGeom>
          <a:noFill/>
        </p:spPr>
        <p:txBody>
          <a:bodyPr wrap="none" rtlCol="0">
            <a:spAutoFit/>
          </a:bodyPr>
          <a:lstStyle/>
          <a:p>
            <a:r>
              <a:rPr lang="zh-CN" altLang="en-US" sz="2400" b="1" dirty="0"/>
              <a:t>悬念 </a:t>
            </a:r>
            <a:r>
              <a:rPr lang="en-US" altLang="zh-CN" sz="2400" b="1" dirty="0"/>
              <a:t>suspense</a:t>
            </a:r>
            <a:endParaRPr lang="zh-CN" altLang="en-US" sz="2400" b="1" dirty="0"/>
          </a:p>
        </p:txBody>
      </p:sp>
      <p:sp>
        <p:nvSpPr>
          <p:cNvPr id="14" name="文本框 13"/>
          <p:cNvSpPr txBox="1"/>
          <p:nvPr/>
        </p:nvSpPr>
        <p:spPr>
          <a:xfrm>
            <a:off x="4460471" y="4501127"/>
            <a:ext cx="4685963" cy="369332"/>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“I have an idea, but it might be a little crazy.”</a:t>
            </a:r>
            <a:endParaRPr lang="zh-CN" altLang="en-US" b="1" dirty="0">
              <a:latin typeface="Times New Roman" panose="02020603050405020304" charset="0"/>
              <a:cs typeface="Times New Roman" panose="02020603050405020304" charset="0"/>
            </a:endParaRPr>
          </a:p>
        </p:txBody>
      </p:sp>
      <p:sp>
        <p:nvSpPr>
          <p:cNvPr id="15" name="文本框 14"/>
          <p:cNvSpPr txBox="1"/>
          <p:nvPr/>
        </p:nvSpPr>
        <p:spPr>
          <a:xfrm>
            <a:off x="1066546" y="5621720"/>
            <a:ext cx="2561920" cy="461665"/>
          </a:xfrm>
          <a:prstGeom prst="rect">
            <a:avLst/>
          </a:prstGeom>
          <a:noFill/>
        </p:spPr>
        <p:txBody>
          <a:bodyPr wrap="none" rtlCol="0">
            <a:spAutoFit/>
          </a:bodyPr>
          <a:lstStyle/>
          <a:p>
            <a:r>
              <a:rPr lang="zh-CN" altLang="en-US" sz="2400" b="1" dirty="0"/>
              <a:t>首尾呼应 </a:t>
            </a:r>
            <a:r>
              <a:rPr lang="en-US" altLang="zh-CN" sz="2400" b="1" dirty="0" err="1"/>
              <a:t>inclusio</a:t>
            </a:r>
            <a:endParaRPr lang="zh-CN" altLang="en-US" sz="2400" b="1" dirty="0"/>
          </a:p>
        </p:txBody>
      </p:sp>
      <p:sp>
        <p:nvSpPr>
          <p:cNvPr id="16" name="文本框 15"/>
          <p:cNvSpPr txBox="1"/>
          <p:nvPr/>
        </p:nvSpPr>
        <p:spPr>
          <a:xfrm>
            <a:off x="4426457" y="5564019"/>
            <a:ext cx="7302320" cy="646331"/>
          </a:xfrm>
          <a:prstGeom prst="rect">
            <a:avLst/>
          </a:prstGeom>
          <a:noFill/>
        </p:spPr>
        <p:txBody>
          <a:bodyPr wrap="none" rtlCol="0">
            <a:spAutoFit/>
          </a:bodyPr>
          <a:lstStyle/>
          <a:p>
            <a:r>
              <a:rPr lang="en-US" altLang="zh-CN" b="1" u="sng" dirty="0">
                <a:latin typeface="Times New Roman" panose="02020603050405020304" charset="0"/>
                <a:cs typeface="Times New Roman" panose="02020603050405020304" charset="0"/>
              </a:rPr>
              <a:t>Her </a:t>
            </a:r>
            <a:r>
              <a:rPr lang="en-US" altLang="zh-CN" b="1" u="sng" dirty="0">
                <a:solidFill>
                  <a:srgbClr val="FF0000"/>
                </a:solidFill>
                <a:latin typeface="Times New Roman" panose="02020603050405020304" charset="0"/>
                <a:cs typeface="Times New Roman" panose="02020603050405020304" charset="0"/>
              </a:rPr>
              <a:t>owners</a:t>
            </a:r>
            <a:r>
              <a:rPr lang="en-US" altLang="zh-CN" b="1" u="sng" dirty="0">
                <a:latin typeface="Times New Roman" panose="02020603050405020304" charset="0"/>
                <a:cs typeface="Times New Roman" panose="02020603050405020304" charset="0"/>
              </a:rPr>
              <a:t> were sad too</a:t>
            </a:r>
            <a:r>
              <a:rPr lang="en-US" altLang="zh-CN" b="1" dirty="0">
                <a:latin typeface="Times New Roman" panose="02020603050405020304" charset="0"/>
                <a:cs typeface="Times New Roman" panose="02020603050405020304" charset="0"/>
              </a:rPr>
              <a:t>, but they knew their son would be back to visit.</a:t>
            </a:r>
            <a:endParaRPr lang="en-US" altLang="zh-CN" b="1" dirty="0">
              <a:latin typeface="Times New Roman" panose="02020603050405020304" charset="0"/>
              <a:cs typeface="Times New Roman" panose="02020603050405020304" charset="0"/>
            </a:endParaRPr>
          </a:p>
          <a:p>
            <a:r>
              <a:rPr lang="en-US" altLang="zh-CN" b="1" u="sng" dirty="0">
                <a:latin typeface="Times New Roman" panose="02020603050405020304" charset="0"/>
                <a:cs typeface="Times New Roman" panose="02020603050405020304" charset="0"/>
              </a:rPr>
              <a:t>Poppy </a:t>
            </a:r>
            <a:r>
              <a:rPr lang="en-US" altLang="zh-CN" b="1" u="sng" dirty="0">
                <a:solidFill>
                  <a:srgbClr val="FF0000"/>
                </a:solidFill>
                <a:latin typeface="Times New Roman" panose="02020603050405020304" charset="0"/>
                <a:cs typeface="Times New Roman" panose="02020603050405020304" charset="0"/>
              </a:rPr>
              <a:t>didn’t</a:t>
            </a:r>
            <a:r>
              <a:rPr lang="en-US" altLang="zh-CN" b="1" dirty="0">
                <a:latin typeface="Times New Roman" panose="02020603050405020304" charset="0"/>
                <a:cs typeface="Times New Roman" panose="02020603050405020304" charset="0"/>
              </a:rPr>
              <a:t>.</a:t>
            </a:r>
            <a:endParaRPr lang="zh-CN" altLang="en-US" b="1" dirty="0">
              <a:latin typeface="Times New Roman" panose="02020603050405020304" charset="0"/>
              <a:cs typeface="Times New Roman" panose="02020603050405020304" charset="0"/>
            </a:endParaRPr>
          </a:p>
        </p:txBody>
      </p:sp>
      <p:sp>
        <p:nvSpPr>
          <p:cNvPr id="17" name="右箭头 16"/>
          <p:cNvSpPr/>
          <p:nvPr/>
        </p:nvSpPr>
        <p:spPr>
          <a:xfrm>
            <a:off x="8833094" y="3390658"/>
            <a:ext cx="2514122" cy="512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情节发展方向明确</a:t>
            </a:r>
            <a:endParaRPr lang="zh-CN" altLang="en-US" dirty="0">
              <a:solidFill>
                <a:srgbClr val="FF0000"/>
              </a:solidFill>
            </a:endParaRPr>
          </a:p>
        </p:txBody>
      </p:sp>
      <p:sp>
        <p:nvSpPr>
          <p:cNvPr id="19" name="右箭头 18"/>
          <p:cNvSpPr/>
          <p:nvPr/>
        </p:nvSpPr>
        <p:spPr>
          <a:xfrm>
            <a:off x="8492275" y="5830852"/>
            <a:ext cx="2514122" cy="512535"/>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主题明确，逻辑严谨</a:t>
            </a:r>
            <a:endParaRPr lang="zh-CN" altLang="en-US" dirty="0">
              <a:solidFill>
                <a:srgbClr val="FF0000"/>
              </a:solidFill>
            </a:endParaRPr>
          </a:p>
        </p:txBody>
      </p:sp>
      <p:sp>
        <p:nvSpPr>
          <p:cNvPr id="20" name="文本框 19"/>
          <p:cNvSpPr txBox="1"/>
          <p:nvPr/>
        </p:nvSpPr>
        <p:spPr>
          <a:xfrm>
            <a:off x="21013" y="17434"/>
            <a:ext cx="7866256" cy="523220"/>
          </a:xfrm>
          <a:prstGeom prst="rect">
            <a:avLst/>
          </a:prstGeom>
          <a:noFill/>
        </p:spPr>
        <p:txBody>
          <a:bodyPr wrap="none" rtlCol="0">
            <a:spAutoFit/>
          </a:bodyPr>
          <a:lstStyle/>
          <a:p>
            <a:r>
              <a:rPr lang="en-US" altLang="zh-CN" sz="2800" b="1" dirty="0">
                <a:solidFill>
                  <a:schemeClr val="accent4">
                    <a:lumMod val="60000"/>
                    <a:lumOff val="40000"/>
                  </a:schemeClr>
                </a:solidFill>
              </a:rPr>
              <a:t>2. </a:t>
            </a:r>
            <a:r>
              <a:rPr lang="zh-CN" altLang="en-US" sz="2800" b="1" dirty="0">
                <a:solidFill>
                  <a:schemeClr val="accent4">
                    <a:lumMod val="60000"/>
                    <a:lumOff val="40000"/>
                  </a:schemeClr>
                </a:solidFill>
              </a:rPr>
              <a:t>解读叙事元素，推进情节逻辑（</a:t>
            </a:r>
            <a:r>
              <a:rPr lang="en-US" altLang="zh-CN" sz="2800" b="1" dirty="0">
                <a:solidFill>
                  <a:schemeClr val="accent4">
                    <a:lumMod val="60000"/>
                    <a:lumOff val="40000"/>
                  </a:schemeClr>
                </a:solidFill>
              </a:rPr>
              <a:t>202001</a:t>
            </a:r>
            <a:r>
              <a:rPr lang="zh-CN" altLang="en-US" sz="2800" b="1" dirty="0">
                <a:solidFill>
                  <a:schemeClr val="accent4">
                    <a:lumMod val="60000"/>
                    <a:lumOff val="40000"/>
                  </a:schemeClr>
                </a:solidFill>
              </a:rPr>
              <a:t>高考）</a:t>
            </a:r>
            <a:endParaRPr lang="zh-CN" altLang="en-US" sz="2800" b="1" dirty="0">
              <a:solidFill>
                <a:schemeClr val="accent4">
                  <a:lumMod val="60000"/>
                  <a:lumOff val="40000"/>
                </a:schemeClr>
              </a:solidFill>
            </a:endParaRPr>
          </a:p>
        </p:txBody>
      </p:sp>
      <p:cxnSp>
        <p:nvCxnSpPr>
          <p:cNvPr id="21" name="直接连接符 20"/>
          <p:cNvCxnSpPr/>
          <p:nvPr/>
        </p:nvCxnSpPr>
        <p:spPr>
          <a:xfrm flipV="1">
            <a:off x="21013" y="497821"/>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2" grpId="0"/>
      <p:bldP spid="13" grpId="0"/>
      <p:bldP spid="14" grpId="0"/>
      <p:bldP spid="15" grpId="0"/>
      <p:bldP spid="16" grpId="0"/>
      <p:bldP spid="17" grpId="0" bldLvl="0" animBg="1"/>
      <p:bldP spid="19"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77518" y="586665"/>
          <a:ext cx="11451246" cy="5241762"/>
        </p:xfrm>
        <a:graphic>
          <a:graphicData uri="http://schemas.openxmlformats.org/drawingml/2006/table">
            <a:tbl>
              <a:tblPr firstRow="1" bandRow="1">
                <a:tableStyleId>{5C22544A-7EE6-4342-B048-85BDC9FD1C3A}</a:tableStyleId>
              </a:tblPr>
              <a:tblGrid>
                <a:gridCol w="3891282"/>
                <a:gridCol w="7559964"/>
              </a:tblGrid>
              <a:tr h="850249">
                <a:tc>
                  <a:txBody>
                    <a:bodyPr/>
                    <a:lstStyle/>
                    <a:p>
                      <a:endParaRPr lang="zh-CN" altLang="en-US" dirty="0"/>
                    </a:p>
                  </a:txBody>
                  <a:tcPr/>
                </a:tc>
                <a:tc>
                  <a:txBody>
                    <a:bodyPr/>
                    <a:lstStyle/>
                    <a:p>
                      <a:endParaRPr lang="zh-CN" altLang="en-US" dirty="0"/>
                    </a:p>
                  </a:txBody>
                  <a:tcPr/>
                </a:tc>
              </a:tr>
              <a:tr h="1396386">
                <a:tc>
                  <a:txBody>
                    <a:bodyPr/>
                    <a:lstStyle/>
                    <a:p>
                      <a:endParaRPr lang="zh-CN" altLang="en-US"/>
                    </a:p>
                  </a:txBody>
                  <a:tcPr/>
                </a:tc>
                <a:tc>
                  <a:txBody>
                    <a:bodyPr/>
                    <a:lstStyle/>
                    <a:p>
                      <a:endParaRPr lang="zh-CN" altLang="en-US" dirty="0"/>
                    </a:p>
                  </a:txBody>
                  <a:tcPr/>
                </a:tc>
              </a:tr>
              <a:tr h="732755">
                <a:tc>
                  <a:txBody>
                    <a:bodyPr/>
                    <a:lstStyle/>
                    <a:p>
                      <a:endParaRPr lang="zh-CN" altLang="en-US" dirty="0"/>
                    </a:p>
                  </a:txBody>
                  <a:tcPr/>
                </a:tc>
                <a:tc>
                  <a:txBody>
                    <a:bodyPr/>
                    <a:lstStyle/>
                    <a:p>
                      <a:endParaRPr lang="zh-CN" altLang="en-US" dirty="0"/>
                    </a:p>
                  </a:txBody>
                  <a:tcPr/>
                </a:tc>
              </a:tr>
              <a:tr h="865986">
                <a:tc>
                  <a:txBody>
                    <a:bodyPr/>
                    <a:lstStyle/>
                    <a:p>
                      <a:endParaRPr lang="zh-CN" altLang="en-US" dirty="0"/>
                    </a:p>
                  </a:txBody>
                  <a:tcPr/>
                </a:tc>
                <a:tc>
                  <a:txBody>
                    <a:bodyPr/>
                    <a:lstStyle/>
                    <a:p>
                      <a:endParaRPr lang="zh-CN" altLang="en-US" dirty="0"/>
                    </a:p>
                  </a:txBody>
                  <a:tcPr/>
                </a:tc>
              </a:tr>
              <a:tr h="1396386">
                <a:tc>
                  <a:txBody>
                    <a:bodyPr/>
                    <a:lstStyle/>
                    <a:p>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1066546" y="786988"/>
            <a:ext cx="24641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故事背景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setting</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4460471" y="647807"/>
            <a:ext cx="7355860" cy="646331"/>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one fall; a research camp outside “the polar bear capital of the world”, a </a:t>
            </a:r>
            <a:endParaRPr lang="en-US" altLang="zh-CN" b="1" dirty="0">
              <a:latin typeface="Times New Roman" panose="02020603050405020304" charset="0"/>
              <a:cs typeface="Times New Roman" panose="02020603050405020304" charset="0"/>
            </a:endParaRPr>
          </a:p>
          <a:p>
            <a:r>
              <a:rPr lang="en-US" altLang="zh-CN" b="1" dirty="0">
                <a:latin typeface="Times New Roman" panose="02020603050405020304" charset="0"/>
                <a:cs typeface="Times New Roman" panose="02020603050405020304" charset="0"/>
              </a:rPr>
              <a:t>single goal (to photograph polar bears)</a:t>
            </a:r>
            <a:endParaRPr lang="zh-CN" altLang="en-US" b="1" dirty="0">
              <a:latin typeface="Times New Roman" panose="02020603050405020304" charset="0"/>
              <a:cs typeface="Times New Roman" panose="02020603050405020304" charset="0"/>
            </a:endParaRPr>
          </a:p>
        </p:txBody>
      </p:sp>
      <p:sp>
        <p:nvSpPr>
          <p:cNvPr id="6" name="文本框 5"/>
          <p:cNvSpPr txBox="1"/>
          <p:nvPr/>
        </p:nvSpPr>
        <p:spPr>
          <a:xfrm>
            <a:off x="906085" y="1718318"/>
            <a:ext cx="276069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人物性格</a:t>
            </a:r>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personal character</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4489276" y="1641948"/>
            <a:ext cx="7327055" cy="873572"/>
          </a:xfrm>
          <a:prstGeom prst="rect">
            <a:avLst/>
          </a:prstGeom>
          <a:noFill/>
        </p:spPr>
        <p:txBody>
          <a:bodyPr wrap="square" rtlCol="0">
            <a:spAutoFit/>
          </a:bodyPr>
          <a:lstStyle/>
          <a:p>
            <a:pPr>
              <a:lnSpc>
                <a:spcPct val="150000"/>
              </a:lnSpc>
            </a:pPr>
            <a:r>
              <a:rPr lang="en-US" altLang="zh-CN" b="1" dirty="0">
                <a:latin typeface="Times New Roman" panose="02020603050405020304" charset="0"/>
                <a:cs typeface="Times New Roman" panose="02020603050405020304" charset="0"/>
              </a:rPr>
              <a:t>Elli and I: love adventure and photography</a:t>
            </a:r>
            <a:endParaRPr lang="en-US" altLang="zh-CN" b="1" dirty="0">
              <a:latin typeface="Times New Roman" panose="02020603050405020304" charset="0"/>
              <a:cs typeface="Times New Roman" panose="02020603050405020304" charset="0"/>
            </a:endParaRPr>
          </a:p>
          <a:p>
            <a:pPr>
              <a:lnSpc>
                <a:spcPct val="150000"/>
              </a:lnSpc>
            </a:pPr>
            <a:r>
              <a:rPr lang="en-US" altLang="zh-CN" b="1" dirty="0">
                <a:latin typeface="Times New Roman" panose="02020603050405020304" charset="0"/>
                <a:cs typeface="Times New Roman" panose="02020603050405020304" charset="0"/>
              </a:rPr>
              <a:t>the polar bear: hungry</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等线" panose="02010600030101010101" charset="-122"/>
              <a:cs typeface="Times New Roman" panose="02020603050405020304" charset="0"/>
            </a:endParaRPr>
          </a:p>
        </p:txBody>
      </p:sp>
      <p:sp>
        <p:nvSpPr>
          <p:cNvPr id="8" name="文本框 7"/>
          <p:cNvSpPr txBox="1"/>
          <p:nvPr/>
        </p:nvSpPr>
        <p:spPr>
          <a:xfrm>
            <a:off x="1329277" y="3001632"/>
            <a:ext cx="19143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冲突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conflict</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9" name="文本框 8"/>
          <p:cNvSpPr txBox="1"/>
          <p:nvPr/>
        </p:nvSpPr>
        <p:spPr>
          <a:xfrm>
            <a:off x="4426457" y="2916024"/>
            <a:ext cx="7302320" cy="646331"/>
          </a:xfrm>
          <a:prstGeom prst="rect">
            <a:avLst/>
          </a:prstGeom>
          <a:noFill/>
        </p:spPr>
        <p:txBody>
          <a:bodyPr wrap="none" rtlCol="0">
            <a:spAutoFit/>
          </a:bodyPr>
          <a:lstStyle/>
          <a:p>
            <a:r>
              <a:rPr lang="en-US" altLang="zh-CN" b="1" dirty="0">
                <a:latin typeface="Times New Roman" panose="02020603050405020304" charset="0"/>
                <a:cs typeface="Times New Roman" panose="02020603050405020304" charset="0"/>
              </a:rPr>
              <a:t>Sometimes loud noises like these will scare bears off. </a:t>
            </a:r>
            <a:r>
              <a:rPr lang="en-US" altLang="zh-CN" b="1" dirty="0">
                <a:solidFill>
                  <a:srgbClr val="FF0000"/>
                </a:solidFill>
                <a:latin typeface="Times New Roman" panose="02020603050405020304" charset="0"/>
                <a:cs typeface="Times New Roman" panose="02020603050405020304" charset="0"/>
              </a:rPr>
              <a:t>Not</a:t>
            </a:r>
            <a:r>
              <a:rPr lang="en-US" altLang="zh-CN" b="1" dirty="0">
                <a:latin typeface="Times New Roman" panose="02020603050405020304" charset="0"/>
                <a:cs typeface="Times New Roman" panose="02020603050405020304" charset="0"/>
              </a:rPr>
              <a:t> this polar bear </a:t>
            </a:r>
            <a:endParaRPr lang="en-US" altLang="zh-CN" b="1" dirty="0">
              <a:latin typeface="Times New Roman" panose="02020603050405020304" charset="0"/>
              <a:cs typeface="Times New Roman" panose="02020603050405020304" charset="0"/>
            </a:endParaRPr>
          </a:p>
          <a:p>
            <a:r>
              <a:rPr lang="en-US" altLang="zh-CN" b="1" dirty="0">
                <a:solidFill>
                  <a:srgbClr val="FF0000"/>
                </a:solidFill>
                <a:latin typeface="Times New Roman" panose="02020603050405020304" charset="0"/>
                <a:cs typeface="Times New Roman" panose="02020603050405020304" charset="0"/>
              </a:rPr>
              <a:t>though</a:t>
            </a:r>
            <a:r>
              <a:rPr lang="en-US" altLang="zh-CN" b="1" dirty="0">
                <a:latin typeface="Times New Roman" panose="02020603050405020304" charset="0"/>
                <a:cs typeface="Times New Roman" panose="02020603050405020304" charset="0"/>
              </a:rPr>
              <a:t>.</a:t>
            </a:r>
            <a:endParaRPr lang="zh-CN" altLang="en-US" b="1" dirty="0">
              <a:latin typeface="Times New Roman" panose="02020603050405020304" charset="0"/>
              <a:cs typeface="Times New Roman" panose="02020603050405020304" charset="0"/>
            </a:endParaRPr>
          </a:p>
        </p:txBody>
      </p:sp>
      <p:sp>
        <p:nvSpPr>
          <p:cNvPr id="10" name="文本框 9"/>
          <p:cNvSpPr txBox="1"/>
          <p:nvPr/>
        </p:nvSpPr>
        <p:spPr>
          <a:xfrm>
            <a:off x="860560" y="3768238"/>
            <a:ext cx="29738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铺垫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foreshadowing</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 name="表格 10"/>
          <p:cNvGraphicFramePr>
            <a:graphicFrameLocks noGrp="1"/>
          </p:cNvGraphicFramePr>
          <p:nvPr/>
        </p:nvGraphicFramePr>
        <p:xfrm>
          <a:off x="477518" y="5388973"/>
          <a:ext cx="11451246" cy="927160"/>
        </p:xfrm>
        <a:graphic>
          <a:graphicData uri="http://schemas.openxmlformats.org/drawingml/2006/table">
            <a:tbl>
              <a:tblPr firstRow="1" bandRow="1">
                <a:tableStyleId>{5C22544A-7EE6-4342-B048-85BDC9FD1C3A}</a:tableStyleId>
              </a:tblPr>
              <a:tblGrid>
                <a:gridCol w="11451246"/>
              </a:tblGrid>
              <a:tr h="927160">
                <a:tc>
                  <a:txBody>
                    <a:bodyPr/>
                    <a:lstStyle/>
                    <a:p>
                      <a:endParaRPr lang="zh-CN" altLang="en-US" dirty="0"/>
                    </a:p>
                  </a:txBody>
                  <a:tcPr/>
                </a:tc>
              </a:tr>
            </a:tbl>
          </a:graphicData>
        </a:graphic>
      </p:graphicFrame>
      <p:sp>
        <p:nvSpPr>
          <p:cNvPr id="12" name="文本框 11"/>
          <p:cNvSpPr txBox="1"/>
          <p:nvPr/>
        </p:nvSpPr>
        <p:spPr>
          <a:xfrm>
            <a:off x="4426457" y="3627274"/>
            <a:ext cx="7287251" cy="369332"/>
          </a:xfrm>
          <a:prstGeom prst="rect">
            <a:avLst/>
          </a:prstGeom>
          <a:noFill/>
        </p:spPr>
        <p:txBody>
          <a:bodyPr wrap="none" rtlCol="0">
            <a:spAutoFit/>
          </a:bodyPr>
          <a:lstStyle/>
          <a:p>
            <a:pPr lvl="0"/>
            <a:r>
              <a:rPr lang="en-US" altLang="zh-CN" b="1" dirty="0">
                <a:solidFill>
                  <a:prstClr val="black"/>
                </a:solidFill>
                <a:latin typeface="Times New Roman" panose="02020603050405020304" charset="0"/>
                <a:cs typeface="Times New Roman" panose="02020603050405020304" charset="0"/>
              </a:rPr>
              <a:t>But sometimes, that is easier aid than done. </a:t>
            </a:r>
            <a:r>
              <a:rPr lang="en-US" altLang="zh-CN" b="1" dirty="0">
                <a:solidFill>
                  <a:srgbClr val="FF0000"/>
                </a:solidFill>
                <a:latin typeface="Times New Roman" panose="02020603050405020304" charset="0"/>
                <a:cs typeface="Times New Roman" panose="02020603050405020304" charset="0"/>
              </a:rPr>
              <a:t>This was one of those times</a:t>
            </a:r>
            <a:r>
              <a:rPr lang="en-US" altLang="zh-CN" b="1" dirty="0">
                <a:solidFill>
                  <a:prstClr val="black"/>
                </a:solidFill>
                <a:latin typeface="Times New Roman" panose="02020603050405020304" charset="0"/>
                <a:cs typeface="Times New Roman" panose="02020603050405020304" charset="0"/>
              </a:rPr>
              <a:t>. </a:t>
            </a:r>
            <a:endParaRPr lang="zh-CN" altLang="en-US" b="1" dirty="0">
              <a:solidFill>
                <a:prstClr val="black"/>
              </a:solidFill>
              <a:latin typeface="Times New Roman" panose="02020603050405020304" charset="0"/>
              <a:cs typeface="Times New Roman" panose="02020603050405020304" charset="0"/>
            </a:endParaRPr>
          </a:p>
        </p:txBody>
      </p:sp>
      <p:sp>
        <p:nvSpPr>
          <p:cNvPr id="13" name="文本框 12"/>
          <p:cNvSpPr txBox="1"/>
          <p:nvPr/>
        </p:nvSpPr>
        <p:spPr>
          <a:xfrm>
            <a:off x="1269325" y="4713097"/>
            <a:ext cx="21563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悬念 </a:t>
            </a: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suspense</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4460471" y="4557113"/>
            <a:ext cx="7289496" cy="646331"/>
          </a:xfrm>
          <a:prstGeom prst="rect">
            <a:avLst/>
          </a:prstGeom>
          <a:noFill/>
        </p:spPr>
        <p:txBody>
          <a:bodyPr wrap="none" rtlCol="0">
            <a:spAutoFit/>
          </a:bodyPr>
          <a:lstStyle/>
          <a:p>
            <a:pPr lvl="0"/>
            <a:r>
              <a:rPr lang="en-US" altLang="zh-CN" b="1" dirty="0">
                <a:solidFill>
                  <a:prstClr val="black"/>
                </a:solidFill>
                <a:latin typeface="Times New Roman" panose="02020603050405020304" charset="0"/>
                <a:cs typeface="Times New Roman" panose="02020603050405020304" charset="0"/>
              </a:rPr>
              <a:t>I radioed the camp manager for help. He told me a helicopter was on its </a:t>
            </a:r>
            <a:endParaRPr lang="en-US" altLang="zh-CN" b="1" dirty="0">
              <a:solidFill>
                <a:prstClr val="black"/>
              </a:solidFill>
              <a:latin typeface="Times New Roman" panose="02020603050405020304" charset="0"/>
              <a:cs typeface="Times New Roman" panose="02020603050405020304" charset="0"/>
            </a:endParaRPr>
          </a:p>
          <a:p>
            <a:pPr lvl="0"/>
            <a:r>
              <a:rPr lang="en-US" altLang="zh-CN" b="1" dirty="0">
                <a:solidFill>
                  <a:prstClr val="black"/>
                </a:solidFill>
                <a:latin typeface="Times New Roman" panose="02020603050405020304" charset="0"/>
                <a:cs typeface="Times New Roman" panose="02020603050405020304" charset="0"/>
              </a:rPr>
              <a:t>way, </a:t>
            </a:r>
            <a:r>
              <a:rPr lang="en-US" altLang="zh-CN" b="1" dirty="0">
                <a:solidFill>
                  <a:srgbClr val="FF0000"/>
                </a:solidFill>
                <a:latin typeface="Times New Roman" panose="02020603050405020304" charset="0"/>
                <a:cs typeface="Times New Roman" panose="02020603050405020304" charset="0"/>
              </a:rPr>
              <a:t>but it would be 30 minutes before it arrived. </a:t>
            </a:r>
            <a:endParaRPr lang="en-US" altLang="zh-CN" b="1" dirty="0">
              <a:solidFill>
                <a:srgbClr val="FF0000"/>
              </a:solidFill>
              <a:latin typeface="Times New Roman" panose="02020603050405020304" charset="0"/>
              <a:cs typeface="Times New Roman" panose="02020603050405020304" charset="0"/>
            </a:endParaRPr>
          </a:p>
        </p:txBody>
      </p:sp>
      <p:sp>
        <p:nvSpPr>
          <p:cNvPr id="15" name="文本框 14"/>
          <p:cNvSpPr txBox="1"/>
          <p:nvPr/>
        </p:nvSpPr>
        <p:spPr>
          <a:xfrm>
            <a:off x="1066546" y="5621720"/>
            <a:ext cx="25619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首尾呼应 </a:t>
            </a:r>
            <a:r>
              <a:rPr kumimoji="0" lang="en-US" altLang="zh-CN" sz="2400" b="1"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inclusio</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 name="文本框 15"/>
          <p:cNvSpPr txBox="1"/>
          <p:nvPr/>
        </p:nvSpPr>
        <p:spPr>
          <a:xfrm>
            <a:off x="4426457" y="5564019"/>
            <a:ext cx="6295954" cy="369332"/>
          </a:xfrm>
          <a:prstGeom prst="rect">
            <a:avLst/>
          </a:prstGeom>
          <a:noFill/>
        </p:spPr>
        <p:txBody>
          <a:bodyPr wrap="none" rtlCol="0">
            <a:spAutoFit/>
          </a:bodyPr>
          <a:lstStyle/>
          <a:p>
            <a:pPr lvl="0"/>
            <a:r>
              <a:rPr lang="en-US" altLang="zh-CN" b="1" dirty="0">
                <a:solidFill>
                  <a:prstClr val="black"/>
                </a:solidFill>
                <a:latin typeface="Times New Roman" panose="02020603050405020304" charset="0"/>
                <a:cs typeface="Times New Roman" panose="02020603050405020304" charset="0"/>
              </a:rPr>
              <a:t>Taking pictures of polar bears is </a:t>
            </a:r>
            <a:r>
              <a:rPr lang="en-US" altLang="zh-CN" b="1" dirty="0">
                <a:solidFill>
                  <a:srgbClr val="FF0000"/>
                </a:solidFill>
                <a:latin typeface="Times New Roman" panose="02020603050405020304" charset="0"/>
                <a:cs typeface="Times New Roman" panose="02020603050405020304" charset="0"/>
              </a:rPr>
              <a:t>amazing</a:t>
            </a:r>
            <a:r>
              <a:rPr lang="en-US" altLang="zh-CN" b="1" dirty="0">
                <a:solidFill>
                  <a:prstClr val="black"/>
                </a:solidFill>
                <a:latin typeface="Times New Roman" panose="02020603050405020304" charset="0"/>
                <a:cs typeface="Times New Roman" panose="02020603050405020304" charset="0"/>
              </a:rPr>
              <a:t> bur also </a:t>
            </a:r>
            <a:r>
              <a:rPr lang="en-US" altLang="zh-CN" b="1" dirty="0">
                <a:solidFill>
                  <a:srgbClr val="FF0000"/>
                </a:solidFill>
                <a:latin typeface="Times New Roman" panose="02020603050405020304" charset="0"/>
                <a:cs typeface="Times New Roman" panose="02020603050405020304" charset="0"/>
              </a:rPr>
              <a:t>dangerous</a:t>
            </a:r>
            <a:r>
              <a:rPr lang="en-US" altLang="zh-CN" b="1" dirty="0">
                <a:solidFill>
                  <a:prstClr val="black"/>
                </a:solidFill>
                <a:latin typeface="Times New Roman" panose="02020603050405020304" charset="0"/>
                <a:cs typeface="Times New Roman" panose="02020603050405020304" charset="0"/>
              </a:rPr>
              <a:t>. </a:t>
            </a:r>
            <a:endParaRPr lang="en-US" altLang="zh-CN" b="1" dirty="0">
              <a:solidFill>
                <a:prstClr val="black"/>
              </a:solidFill>
              <a:latin typeface="Times New Roman" panose="02020603050405020304" charset="0"/>
              <a:cs typeface="Times New Roman" panose="02020603050405020304" charset="0"/>
            </a:endParaRPr>
          </a:p>
        </p:txBody>
      </p:sp>
      <p:sp>
        <p:nvSpPr>
          <p:cNvPr id="17" name="右箭头 16"/>
          <p:cNvSpPr/>
          <p:nvPr/>
        </p:nvSpPr>
        <p:spPr>
          <a:xfrm>
            <a:off x="8817318" y="3914082"/>
            <a:ext cx="2514122" cy="512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情节发展方向明确</a:t>
            </a:r>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19" name="右箭头 18"/>
          <p:cNvSpPr/>
          <p:nvPr/>
        </p:nvSpPr>
        <p:spPr>
          <a:xfrm>
            <a:off x="8492275" y="5830852"/>
            <a:ext cx="2514122" cy="512535"/>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主题明确，逻辑严谨</a:t>
            </a:r>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20" name="文本框 19"/>
          <p:cNvSpPr txBox="1"/>
          <p:nvPr/>
        </p:nvSpPr>
        <p:spPr>
          <a:xfrm>
            <a:off x="21013" y="17434"/>
            <a:ext cx="786625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2. </a:t>
            </a:r>
            <a:r>
              <a:rPr kumimoji="0" lang="zh-CN" altLang="en-US"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解读叙事元素，推进情节逻辑（</a:t>
            </a:r>
            <a:r>
              <a:rPr kumimoji="0" lang="en-US" altLang="zh-CN"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202007</a:t>
            </a:r>
            <a:r>
              <a:rPr kumimoji="0" lang="zh-CN" altLang="en-US"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rPr>
              <a:t>高考）</a:t>
            </a:r>
            <a:endParaRPr kumimoji="0" lang="zh-CN" altLang="en-US" sz="2800" b="1" i="0" u="none" strike="noStrike" kern="1200" cap="none" spc="0" normalizeH="0" baseline="0" noProof="0" dirty="0">
              <a:ln>
                <a:noFill/>
              </a:ln>
              <a:solidFill>
                <a:srgbClr val="FFC000">
                  <a:lumMod val="60000"/>
                  <a:lumOff val="40000"/>
                </a:srgbClr>
              </a:solidFill>
              <a:effectLst/>
              <a:uLnTx/>
              <a:uFillTx/>
              <a:latin typeface="等线" panose="02010600030101010101" charset="-122"/>
              <a:ea typeface="等线" panose="02010600030101010101" charset="-122"/>
              <a:cs typeface="+mn-cs"/>
            </a:endParaRPr>
          </a:p>
        </p:txBody>
      </p:sp>
      <p:cxnSp>
        <p:nvCxnSpPr>
          <p:cNvPr id="21" name="直接连接符 20"/>
          <p:cNvCxnSpPr/>
          <p:nvPr/>
        </p:nvCxnSpPr>
        <p:spPr>
          <a:xfrm flipV="1">
            <a:off x="21013" y="497821"/>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2" grpId="0"/>
      <p:bldP spid="13" grpId="0"/>
      <p:bldP spid="14" grpId="0"/>
      <p:bldP spid="15" grpId="0"/>
      <p:bldP spid="16" grpId="0"/>
      <p:bldP spid="17"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252413" y="549275"/>
            <a:ext cx="11699875" cy="830263"/>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2400" b="1" strike="noStrike" noProof="1">
                <a:solidFill>
                  <a:srgbClr val="FFFF00"/>
                </a:solidFill>
              </a:rPr>
              <a:t>李华具体角色：</a:t>
            </a:r>
            <a:r>
              <a:rPr lang="zh-CN" sz="2400" b="1" strike="noStrike" noProof="1">
                <a:solidFill>
                  <a:schemeClr val="bg1"/>
                </a:solidFill>
              </a:rPr>
              <a:t>第一层级信息</a:t>
            </a:r>
            <a:r>
              <a:rPr lang="en-US" altLang="zh-CN" sz="2400" b="1" strike="noStrike" noProof="1">
                <a:solidFill>
                  <a:schemeClr val="bg1"/>
                </a:solidFill>
              </a:rPr>
              <a:t>-----</a:t>
            </a:r>
            <a:r>
              <a:rPr lang="zh-CN" altLang="en-US" sz="2400" b="1" strike="noStrike" noProof="1">
                <a:solidFill>
                  <a:schemeClr val="bg1"/>
                </a:solidFill>
              </a:rPr>
              <a:t>背景信息（很多考生忽视背景信息，只关注内容要点）</a:t>
            </a:r>
            <a:r>
              <a:rPr lang="en-US" altLang="zh-CN" sz="2400" b="1" strike="noStrike" noProof="1">
                <a:solidFill>
                  <a:schemeClr val="bg1"/>
                </a:solidFill>
              </a:rPr>
              <a:t>             </a:t>
            </a:r>
            <a:r>
              <a:rPr lang="zh-CN" altLang="en-US" sz="2400" b="1" strike="noStrike" noProof="1">
                <a:solidFill>
                  <a:schemeClr val="bg1"/>
                </a:solidFill>
              </a:rPr>
              <a:t>共同能力，角色代入</a:t>
            </a:r>
            <a:r>
              <a:rPr lang="en-US" altLang="zh-CN" sz="2400" b="1" strike="noStrike" noProof="1">
                <a:solidFill>
                  <a:schemeClr val="bg1"/>
                </a:solidFill>
              </a:rPr>
              <a:t>             </a:t>
            </a:r>
            <a:r>
              <a:rPr lang="zh-CN" altLang="en-US" sz="2400" b="1" strike="noStrike" noProof="1">
                <a:solidFill>
                  <a:schemeClr val="bg1"/>
                </a:solidFill>
              </a:rPr>
              <a:t>交际方向和拓展真实有效的交际内容。</a:t>
            </a:r>
            <a:endParaRPr lang="zh-CN" altLang="en-US" sz="2400" b="1" strike="noStrike" noProof="1">
              <a:solidFill>
                <a:schemeClr val="bg1"/>
              </a:solidFill>
            </a:endParaRPr>
          </a:p>
        </p:txBody>
      </p:sp>
      <p:cxnSp>
        <p:nvCxnSpPr>
          <p:cNvPr id="5" name="直接箭头连接符 4"/>
          <p:cNvCxnSpPr/>
          <p:nvPr/>
        </p:nvCxnSpPr>
        <p:spPr>
          <a:xfrm>
            <a:off x="839788" y="1136650"/>
            <a:ext cx="692150"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6" name="直接箭头连接符 5"/>
          <p:cNvCxnSpPr/>
          <p:nvPr/>
        </p:nvCxnSpPr>
        <p:spPr>
          <a:xfrm>
            <a:off x="5016500" y="1123950"/>
            <a:ext cx="690563"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表格 10"/>
          <p:cNvGraphicFramePr/>
          <p:nvPr/>
        </p:nvGraphicFramePr>
        <p:xfrm>
          <a:off x="47625" y="1555750"/>
          <a:ext cx="2279650" cy="5193030"/>
        </p:xfrm>
        <a:graphic>
          <a:graphicData uri="http://schemas.openxmlformats.org/drawingml/2006/table">
            <a:tbl>
              <a:tblPr firstRow="1" bandRow="1">
                <a:tableStyleId>{5C22544A-7EE6-4342-B048-85BDC9FD1C3A}</a:tableStyleId>
              </a:tblPr>
              <a:tblGrid>
                <a:gridCol w="751840"/>
                <a:gridCol w="1527810"/>
              </a:tblGrid>
              <a:tr h="776605">
                <a:tc>
                  <a:txBody>
                    <a:bodyPr/>
                    <a:p>
                      <a:pPr algn="ctr">
                        <a:buNone/>
                      </a:pPr>
                      <a:r>
                        <a:rPr lang="zh-CN" altLang="en-US" sz="2000" b="1">
                          <a:solidFill>
                            <a:schemeClr val="tx1"/>
                          </a:solidFill>
                        </a:rPr>
                        <a:t>年份</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sz="2000" b="1">
                          <a:solidFill>
                            <a:schemeClr val="tx1"/>
                          </a:solidFill>
                        </a:rPr>
                        <a:t>2017-11</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892175">
                <a:tc>
                  <a:txBody>
                    <a:bodyPr/>
                    <a:p>
                      <a:pPr algn="ctr">
                        <a:buNone/>
                      </a:pPr>
                      <a:r>
                        <a:rPr lang="zh-CN" altLang="en-US" sz="2000" b="1">
                          <a:solidFill>
                            <a:schemeClr val="tx1"/>
                          </a:solidFill>
                        </a:rPr>
                        <a:t>写作体裁</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rgbClr val="C00000"/>
                          </a:solidFill>
                        </a:rPr>
                        <a:t>邀请信</a:t>
                      </a:r>
                      <a:endParaRPr lang="zh-CN" altLang="en-US" sz="2000" b="1">
                        <a:solidFill>
                          <a:srgbClr val="C00000"/>
                        </a:solidFill>
                      </a:endParaRPr>
                    </a:p>
                    <a:p>
                      <a:pPr algn="ctr">
                        <a:buNone/>
                      </a:pPr>
                      <a:r>
                        <a:rPr lang="en-US" altLang="zh-CN" sz="2000" b="1">
                          <a:solidFill>
                            <a:schemeClr val="tx1"/>
                          </a:solidFill>
                        </a:rPr>
                        <a:t>7.1</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164590">
                <a:tc>
                  <a:txBody>
                    <a:bodyPr/>
                    <a:p>
                      <a:pPr algn="ctr">
                        <a:buNone/>
                      </a:pPr>
                      <a:r>
                        <a:rPr lang="zh-CN" altLang="en-US" sz="2000" b="1">
                          <a:solidFill>
                            <a:schemeClr val="tx1"/>
                          </a:solidFill>
                        </a:rPr>
                        <a:t>背景信息</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ClrTx/>
                        <a:buSzTx/>
                        <a:buFontTx/>
                        <a:buNone/>
                      </a:pPr>
                      <a:r>
                        <a:rPr lang="zh-CN" altLang="en-US" sz="2000" b="1">
                          <a:solidFill>
                            <a:schemeClr val="tx1"/>
                          </a:solidFill>
                        </a:rPr>
                        <a:t>邀请</a:t>
                      </a:r>
                      <a:r>
                        <a:rPr lang="zh-CN" altLang="en-US" sz="2000" b="1">
                          <a:solidFill>
                            <a:srgbClr val="C00000"/>
                          </a:solidFill>
                        </a:rPr>
                        <a:t>外教</a:t>
                      </a:r>
                      <a:r>
                        <a:rPr lang="zh-CN" altLang="en-US" sz="2000" b="1">
                          <a:solidFill>
                            <a:schemeClr val="tx1"/>
                          </a:solidFill>
                        </a:rPr>
                        <a:t>到家过春节</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937895">
                <a:tc>
                  <a:txBody>
                    <a:bodyPr/>
                    <a:p>
                      <a:pPr algn="ctr">
                        <a:buNone/>
                      </a:pPr>
                      <a:r>
                        <a:rPr lang="zh-CN" altLang="en-US" sz="2000" b="1">
                          <a:solidFill>
                            <a:schemeClr val="tx1"/>
                          </a:solidFill>
                        </a:rPr>
                        <a:t>开放要点</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chemeClr val="accent2">
                              <a:lumMod val="75000"/>
                            </a:schemeClr>
                          </a:solidFill>
                        </a:rPr>
                        <a:t>春节活动安排</a:t>
                      </a:r>
                      <a:endParaRPr lang="zh-CN" altLang="en-US" sz="2000" b="1">
                        <a:solidFill>
                          <a:schemeClr val="accent2">
                            <a:lumMod val="75000"/>
                          </a:schemeClr>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421765">
                <a:tc>
                  <a:txBody>
                    <a:bodyPr/>
                    <a:p>
                      <a:pPr algn="ctr">
                        <a:buNone/>
                      </a:pPr>
                      <a:r>
                        <a:rPr lang="zh-CN" altLang="en-US" sz="2000" b="1">
                          <a:solidFill>
                            <a:schemeClr val="tx1"/>
                          </a:solidFill>
                        </a:rPr>
                        <a:t>素养体现</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chemeClr val="tx1"/>
                          </a:solidFill>
                        </a:rPr>
                        <a:t>文化输出和交流意识</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
        <p:nvSpPr>
          <p:cNvPr id="7" name="圆角矩形 6"/>
          <p:cNvSpPr/>
          <p:nvPr/>
        </p:nvSpPr>
        <p:spPr>
          <a:xfrm>
            <a:off x="2640013" y="1916113"/>
            <a:ext cx="3600450" cy="417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l" fontAlgn="base">
              <a:buFont typeface="Arial" panose="020B0604020202020204" pitchFamily="34" charset="0"/>
              <a:buChar char="•"/>
            </a:pPr>
            <a:r>
              <a:rPr lang="en-US" altLang="zh-CN" sz="2400" b="1" strike="noStrike" noProof="1">
                <a:solidFill>
                  <a:schemeClr val="tx1"/>
                </a:solidFill>
              </a:rPr>
              <a:t>seeing films</a:t>
            </a:r>
            <a:endParaRPr lang="en-US" altLang="zh-CN" sz="2400" b="1" strike="noStrike" noProof="1">
              <a:solidFill>
                <a:schemeClr val="tx1"/>
              </a:solidFill>
            </a:endParaRPr>
          </a:p>
          <a:p>
            <a:pPr marL="342900" indent="-342900" algn="l" fontAlgn="base">
              <a:buFont typeface="Arial" panose="020B0604020202020204" pitchFamily="34" charset="0"/>
              <a:buChar char="•"/>
            </a:pPr>
            <a:r>
              <a:rPr lang="en-US" altLang="zh-CN" sz="2400" b="1" strike="noStrike" noProof="1">
                <a:solidFill>
                  <a:schemeClr val="tx1"/>
                </a:solidFill>
              </a:rPr>
              <a:t>playing computer games</a:t>
            </a:r>
            <a:endParaRPr lang="en-US" altLang="zh-CN" sz="2400" b="1" strike="noStrike" noProof="1">
              <a:solidFill>
                <a:schemeClr val="tx1"/>
              </a:solidFill>
            </a:endParaRPr>
          </a:p>
          <a:p>
            <a:pPr marL="342900" indent="-342900" algn="l" fontAlgn="base">
              <a:buFont typeface="Arial" panose="020B0604020202020204" pitchFamily="34" charset="0"/>
              <a:buChar char="•"/>
            </a:pPr>
            <a:r>
              <a:rPr lang="en-US" altLang="zh-CN" sz="2400" b="1" strike="noStrike" noProof="1">
                <a:solidFill>
                  <a:schemeClr val="tx1"/>
                </a:solidFill>
              </a:rPr>
              <a:t>singing and dancing</a:t>
            </a:r>
            <a:endParaRPr lang="en-US" altLang="zh-CN" sz="2400" b="1" strike="noStrike" noProof="1">
              <a:solidFill>
                <a:schemeClr val="tx1"/>
              </a:solidFill>
            </a:endParaRPr>
          </a:p>
        </p:txBody>
      </p:sp>
      <p:sp>
        <p:nvSpPr>
          <p:cNvPr id="8220" name="文本框 9"/>
          <p:cNvSpPr txBox="1"/>
          <p:nvPr/>
        </p:nvSpPr>
        <p:spPr>
          <a:xfrm>
            <a:off x="6397625" y="3108325"/>
            <a:ext cx="1501775" cy="1198563"/>
          </a:xfrm>
          <a:prstGeom prst="rect">
            <a:avLst/>
          </a:prstGeom>
          <a:noFill/>
          <a:ln w="9525">
            <a:noFill/>
          </a:ln>
        </p:spPr>
        <p:txBody>
          <a:bodyPr wrap="square" anchor="t" anchorCtr="0">
            <a:spAutoFit/>
          </a:bodyPr>
          <a:p>
            <a:r>
              <a:rPr lang="en-US" altLang="zh-CN" sz="7200" b="1">
                <a:solidFill>
                  <a:schemeClr val="bg1"/>
                </a:solidFill>
                <a:latin typeface="Arial" panose="020B0604020202020204" pitchFamily="34" charset="0"/>
                <a:ea typeface="宋体" panose="02010600030101010101" pitchFamily="2" charset="-122"/>
              </a:rPr>
              <a:t>VS</a:t>
            </a:r>
            <a:endParaRPr lang="en-US" altLang="zh-CN" sz="7200" b="1">
              <a:solidFill>
                <a:schemeClr val="bg1"/>
              </a:solidFill>
              <a:latin typeface="Arial" panose="020B0604020202020204" pitchFamily="34" charset="0"/>
              <a:ea typeface="宋体" panose="02010600030101010101" pitchFamily="2" charset="-122"/>
            </a:endParaRPr>
          </a:p>
        </p:txBody>
      </p:sp>
      <p:sp>
        <p:nvSpPr>
          <p:cNvPr id="13" name="圆角矩形 12"/>
          <p:cNvSpPr/>
          <p:nvPr/>
        </p:nvSpPr>
        <p:spPr>
          <a:xfrm>
            <a:off x="8220075" y="1900238"/>
            <a:ext cx="3600450" cy="417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l" fontAlgn="base">
              <a:buClrTx/>
              <a:buSzTx/>
              <a:buFont typeface="Arial" panose="020B0604020202020204" pitchFamily="34" charset="0"/>
              <a:buChar char="•"/>
            </a:pPr>
            <a:r>
              <a:rPr lang="en-US" altLang="zh-CN" sz="2400" b="1" strike="noStrike" noProof="1">
                <a:solidFill>
                  <a:schemeClr val="tx1"/>
                </a:solidFill>
              </a:rPr>
              <a:t>making dumplings</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red paper cutting</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taste local flavor snacks</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family reunion dinner</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go to the temple fair</a:t>
            </a:r>
            <a:endParaRPr lang="en-US" altLang="zh-CN" sz="2400" b="1" strike="noStrike" noProof="1">
              <a:solidFill>
                <a:schemeClr val="tx1"/>
              </a:solidFill>
            </a:endParaRPr>
          </a:p>
          <a:p>
            <a:pPr marL="342900" indent="-342900" algn="l" fontAlgn="base">
              <a:buClrTx/>
              <a:buSzTx/>
              <a:buFont typeface="Arial" panose="020B0604020202020204" pitchFamily="34" charset="0"/>
              <a:buChar char="•"/>
            </a:pPr>
            <a:r>
              <a:rPr lang="en-US" altLang="zh-CN" sz="2400" b="1" strike="noStrike" noProof="1">
                <a:solidFill>
                  <a:schemeClr val="tx1"/>
                </a:solidFill>
              </a:rPr>
              <a:t>set off fireworks</a:t>
            </a:r>
            <a:endParaRPr lang="en-US" altLang="zh-CN" sz="2400" b="1" strike="noStrike" noProof="1">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strVal val="#ppt_w*0.70"/>
                                          </p:val>
                                        </p:tav>
                                        <p:tav tm="100000">
                                          <p:val>
                                            <p:strVal val="#ppt_w"/>
                                          </p:val>
                                        </p:tav>
                                      </p:tavLst>
                                    </p:anim>
                                    <p:anim calcmode="lin" valueType="num">
                                      <p:cBhvr>
                                        <p:cTn id="20" dur="1000" fill="hold"/>
                                        <p:tgtEl>
                                          <p:spTgt spid="11"/>
                                        </p:tgtEl>
                                        <p:attrNameLst>
                                          <p:attrName>ppt_h</p:attrName>
                                        </p:attrNameLst>
                                      </p:cBhvr>
                                      <p:tavLst>
                                        <p:tav tm="0">
                                          <p:val>
                                            <p:strVal val="#ppt_h"/>
                                          </p:val>
                                        </p:tav>
                                        <p:tav tm="100000">
                                          <p:val>
                                            <p:strVal val="#ppt_h"/>
                                          </p:val>
                                        </p:tav>
                                      </p:tavLst>
                                    </p:anim>
                                    <p:animEffect transition="in" filter="fade">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8220"/>
                                        </p:tgtEl>
                                        <p:attrNameLst>
                                          <p:attrName>style.visibility</p:attrName>
                                        </p:attrNameLst>
                                      </p:cBhvr>
                                      <p:to>
                                        <p:strVal val="visible"/>
                                      </p:to>
                                    </p:set>
                                    <p:anim calcmode="lin" valueType="num">
                                      <p:cBhvr>
                                        <p:cTn id="30" dur="1000" fill="hold"/>
                                        <p:tgtEl>
                                          <p:spTgt spid="8220"/>
                                        </p:tgtEl>
                                        <p:attrNameLst>
                                          <p:attrName>ppt_w</p:attrName>
                                        </p:attrNameLst>
                                      </p:cBhvr>
                                      <p:tavLst>
                                        <p:tav tm="0">
                                          <p:val>
                                            <p:strVal val="#ppt_w*0.70"/>
                                          </p:val>
                                        </p:tav>
                                        <p:tav tm="100000">
                                          <p:val>
                                            <p:strVal val="#ppt_w"/>
                                          </p:val>
                                        </p:tav>
                                      </p:tavLst>
                                    </p:anim>
                                    <p:anim calcmode="lin" valueType="num">
                                      <p:cBhvr>
                                        <p:cTn id="31" dur="1000" fill="hold"/>
                                        <p:tgtEl>
                                          <p:spTgt spid="8220"/>
                                        </p:tgtEl>
                                        <p:attrNameLst>
                                          <p:attrName>ppt_h</p:attrName>
                                        </p:attrNameLst>
                                      </p:cBhvr>
                                      <p:tavLst>
                                        <p:tav tm="0">
                                          <p:val>
                                            <p:strVal val="#ppt_h"/>
                                          </p:val>
                                        </p:tav>
                                        <p:tav tm="100000">
                                          <p:val>
                                            <p:strVal val="#ppt_h"/>
                                          </p:val>
                                        </p:tav>
                                      </p:tavLst>
                                    </p:anim>
                                    <p:animEffect transition="in" filter="fade">
                                      <p:cBhvr>
                                        <p:cTn id="32" dur="1000"/>
                                        <p:tgtEl>
                                          <p:spTgt spid="82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ldLvl="0" animBg="1"/>
      <p:bldP spid="3" grpId="1"/>
      <p:bldP spid="7" grpId="0" bldLvl="0" animBg="1"/>
      <p:bldP spid="7" grpId="1" animBg="1"/>
      <p:bldP spid="13" grpId="0" bldLvl="0" animBg="1"/>
      <p:bldP spid="13" grpId="1" animBg="1"/>
      <p:bldP spid="822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0174" y="28635"/>
            <a:ext cx="9631163" cy="523220"/>
          </a:xfrm>
          <a:prstGeom prst="rect">
            <a:avLst/>
          </a:prstGeom>
          <a:noFill/>
        </p:spPr>
        <p:txBody>
          <a:bodyPr wrap="none" rtlCol="0">
            <a:spAutoFit/>
          </a:bodyPr>
          <a:lstStyle/>
          <a:p>
            <a:r>
              <a:rPr lang="zh-CN" altLang="en-US" sz="2800" b="1" dirty="0">
                <a:solidFill>
                  <a:srgbClr val="FF0000"/>
                </a:solidFill>
              </a:rPr>
              <a:t>怎么“续”？</a:t>
            </a:r>
            <a:r>
              <a:rPr lang="zh-CN" altLang="en-US" sz="2800" b="1" dirty="0">
                <a:solidFill>
                  <a:srgbClr val="FFFF00"/>
                </a:solidFill>
              </a:rPr>
              <a:t>拉波夫（</a:t>
            </a:r>
            <a:r>
              <a:rPr lang="en-US" altLang="zh-CN" sz="2800" b="1" dirty="0" err="1">
                <a:solidFill>
                  <a:srgbClr val="FFFF00"/>
                </a:solidFill>
              </a:rPr>
              <a:t>Labov</a:t>
            </a:r>
            <a:r>
              <a:rPr lang="en-US" altLang="zh-CN" sz="2800" b="1" dirty="0">
                <a:solidFill>
                  <a:srgbClr val="FFFF00"/>
                </a:solidFill>
              </a:rPr>
              <a:t>, 1927</a:t>
            </a:r>
            <a:r>
              <a:rPr lang="zh-CN" altLang="en-US" sz="2800" b="1" dirty="0">
                <a:solidFill>
                  <a:srgbClr val="FFFF00"/>
                </a:solidFill>
              </a:rPr>
              <a:t>）关于叙事结构的分析模式</a:t>
            </a:r>
            <a:endParaRPr lang="zh-CN" altLang="en-US" sz="2800" b="1" dirty="0">
              <a:solidFill>
                <a:srgbClr val="FFFF00"/>
              </a:solidFill>
            </a:endParaRPr>
          </a:p>
        </p:txBody>
      </p:sp>
      <p:graphicFrame>
        <p:nvGraphicFramePr>
          <p:cNvPr id="3" name="表格 2"/>
          <p:cNvGraphicFramePr>
            <a:graphicFrameLocks noGrp="1"/>
          </p:cNvGraphicFramePr>
          <p:nvPr/>
        </p:nvGraphicFramePr>
        <p:xfrm>
          <a:off x="372533" y="613139"/>
          <a:ext cx="11564543" cy="5521652"/>
        </p:xfrm>
        <a:graphic>
          <a:graphicData uri="http://schemas.openxmlformats.org/drawingml/2006/table">
            <a:tbl>
              <a:tblPr firstRow="1" bandRow="1">
                <a:tableStyleId>{5C22544A-7EE6-4342-B048-85BDC9FD1C3A}</a:tableStyleId>
              </a:tblPr>
              <a:tblGrid>
                <a:gridCol w="1876145"/>
                <a:gridCol w="9688398"/>
              </a:tblGrid>
              <a:tr h="848835">
                <a:tc>
                  <a:txBody>
                    <a:bodyPr/>
                    <a:lstStyle/>
                    <a:p>
                      <a:endParaRPr lang="zh-CN" altLang="en-US" dirty="0"/>
                    </a:p>
                  </a:txBody>
                  <a:tcPr/>
                </a:tc>
                <a:tc>
                  <a:txBody>
                    <a:bodyPr/>
                    <a:lstStyle/>
                    <a:p>
                      <a:endParaRPr lang="zh-CN" altLang="en-US"/>
                    </a:p>
                  </a:txBody>
                  <a:tcPr/>
                </a:tc>
              </a:tr>
              <a:tr h="806013">
                <a:tc>
                  <a:txBody>
                    <a:bodyPr/>
                    <a:lstStyle/>
                    <a:p>
                      <a:endParaRPr lang="zh-CN" altLang="en-US" dirty="0"/>
                    </a:p>
                  </a:txBody>
                  <a:tcPr/>
                </a:tc>
                <a:tc>
                  <a:txBody>
                    <a:bodyPr/>
                    <a:lstStyle/>
                    <a:p>
                      <a:endParaRPr lang="zh-CN" altLang="en-US" dirty="0"/>
                    </a:p>
                  </a:txBody>
                  <a:tcPr/>
                </a:tc>
              </a:tr>
              <a:tr h="726734">
                <a:tc>
                  <a:txBody>
                    <a:bodyPr/>
                    <a:lstStyle/>
                    <a:p>
                      <a:endParaRPr lang="zh-CN" altLang="en-US"/>
                    </a:p>
                  </a:txBody>
                  <a:tcPr/>
                </a:tc>
                <a:tc>
                  <a:txBody>
                    <a:bodyPr/>
                    <a:lstStyle/>
                    <a:p>
                      <a:endParaRPr lang="zh-CN" altLang="en-US" dirty="0"/>
                    </a:p>
                  </a:txBody>
                  <a:tcPr/>
                </a:tc>
              </a:tr>
              <a:tr h="858868">
                <a:tc>
                  <a:txBody>
                    <a:bodyPr/>
                    <a:lstStyle/>
                    <a:p>
                      <a:endParaRPr lang="zh-CN" altLang="en-US" dirty="0"/>
                    </a:p>
                  </a:txBody>
                  <a:tcPr/>
                </a:tc>
                <a:tc>
                  <a:txBody>
                    <a:bodyPr/>
                    <a:lstStyle/>
                    <a:p>
                      <a:endParaRPr lang="zh-CN" altLang="en-US" dirty="0"/>
                    </a:p>
                  </a:txBody>
                  <a:tcPr/>
                </a:tc>
              </a:tr>
              <a:tr h="1057067">
                <a:tc>
                  <a:txBody>
                    <a:bodyPr/>
                    <a:lstStyle/>
                    <a:p>
                      <a:endParaRPr lang="zh-CN" altLang="en-US"/>
                    </a:p>
                  </a:txBody>
                  <a:tcPr/>
                </a:tc>
                <a:tc>
                  <a:txBody>
                    <a:bodyPr/>
                    <a:lstStyle/>
                    <a:p>
                      <a:endParaRPr lang="zh-CN" altLang="en-US" dirty="0"/>
                    </a:p>
                  </a:txBody>
                  <a:tcPr/>
                </a:tc>
              </a:tr>
              <a:tr h="1224135">
                <a:tc>
                  <a:txBody>
                    <a:bodyPr/>
                    <a:lstStyle/>
                    <a:p>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733393" y="828417"/>
            <a:ext cx="902811" cy="523220"/>
          </a:xfrm>
          <a:prstGeom prst="rect">
            <a:avLst/>
          </a:prstGeom>
          <a:noFill/>
        </p:spPr>
        <p:txBody>
          <a:bodyPr wrap="none" rtlCol="0">
            <a:spAutoFit/>
          </a:bodyPr>
          <a:lstStyle/>
          <a:p>
            <a:r>
              <a:rPr lang="zh-CN" altLang="en-US" sz="2800" b="1" dirty="0"/>
              <a:t>点题</a:t>
            </a:r>
            <a:endParaRPr lang="zh-CN" altLang="en-US" sz="2800" b="1" dirty="0"/>
          </a:p>
        </p:txBody>
      </p:sp>
      <p:sp>
        <p:nvSpPr>
          <p:cNvPr id="5" name="文本框 4"/>
          <p:cNvSpPr txBox="1"/>
          <p:nvPr/>
        </p:nvSpPr>
        <p:spPr>
          <a:xfrm>
            <a:off x="733393" y="1616119"/>
            <a:ext cx="902811" cy="523220"/>
          </a:xfrm>
          <a:prstGeom prst="rect">
            <a:avLst/>
          </a:prstGeom>
          <a:noFill/>
        </p:spPr>
        <p:txBody>
          <a:bodyPr wrap="none" rtlCol="0">
            <a:spAutoFit/>
          </a:bodyPr>
          <a:lstStyle>
            <a:defPPr>
              <a:defRPr lang="zh-CN"/>
            </a:defPPr>
            <a:lvl1pPr>
              <a:defRPr sz="2800" b="1"/>
            </a:lvl1pPr>
          </a:lstStyle>
          <a:p>
            <a:r>
              <a:rPr lang="zh-CN" altLang="en-US" dirty="0"/>
              <a:t>指向</a:t>
            </a:r>
            <a:endParaRPr lang="zh-CN" altLang="en-US" dirty="0"/>
          </a:p>
        </p:txBody>
      </p:sp>
      <p:sp>
        <p:nvSpPr>
          <p:cNvPr id="6" name="文本框 5"/>
          <p:cNvSpPr txBox="1"/>
          <p:nvPr/>
        </p:nvSpPr>
        <p:spPr>
          <a:xfrm>
            <a:off x="733392" y="2403821"/>
            <a:ext cx="902811" cy="523220"/>
          </a:xfrm>
          <a:prstGeom prst="rect">
            <a:avLst/>
          </a:prstGeom>
          <a:noFill/>
        </p:spPr>
        <p:txBody>
          <a:bodyPr wrap="none" rtlCol="0">
            <a:spAutoFit/>
          </a:bodyPr>
          <a:lstStyle/>
          <a:p>
            <a:r>
              <a:rPr lang="zh-CN" altLang="en-US" sz="2800" b="1" dirty="0"/>
              <a:t>进展</a:t>
            </a:r>
            <a:endParaRPr lang="zh-CN" altLang="en-US" sz="2800" b="1" dirty="0"/>
          </a:p>
        </p:txBody>
      </p:sp>
      <p:sp>
        <p:nvSpPr>
          <p:cNvPr id="7" name="文本框 6"/>
          <p:cNvSpPr txBox="1"/>
          <p:nvPr/>
        </p:nvSpPr>
        <p:spPr>
          <a:xfrm>
            <a:off x="733391" y="3189301"/>
            <a:ext cx="902811" cy="523220"/>
          </a:xfrm>
          <a:prstGeom prst="rect">
            <a:avLst/>
          </a:prstGeom>
          <a:noFill/>
        </p:spPr>
        <p:txBody>
          <a:bodyPr wrap="none" rtlCol="0">
            <a:spAutoFit/>
          </a:bodyPr>
          <a:lstStyle/>
          <a:p>
            <a:r>
              <a:rPr lang="zh-CN" altLang="en-US" sz="2800" b="1" dirty="0"/>
              <a:t>结局</a:t>
            </a:r>
            <a:endParaRPr lang="zh-CN" altLang="en-US" sz="2800" b="1" dirty="0"/>
          </a:p>
        </p:txBody>
      </p:sp>
      <p:sp>
        <p:nvSpPr>
          <p:cNvPr id="8" name="文本框 7"/>
          <p:cNvSpPr txBox="1"/>
          <p:nvPr/>
        </p:nvSpPr>
        <p:spPr>
          <a:xfrm>
            <a:off x="714538" y="4124312"/>
            <a:ext cx="902811" cy="523220"/>
          </a:xfrm>
          <a:prstGeom prst="rect">
            <a:avLst/>
          </a:prstGeom>
          <a:noFill/>
        </p:spPr>
        <p:txBody>
          <a:bodyPr wrap="none" rtlCol="0">
            <a:spAutoFit/>
          </a:bodyPr>
          <a:lstStyle>
            <a:defPPr>
              <a:defRPr lang="zh-CN"/>
            </a:defPPr>
            <a:lvl1pPr>
              <a:defRPr sz="2800" b="1"/>
            </a:lvl1pPr>
          </a:lstStyle>
          <a:p>
            <a:r>
              <a:rPr lang="zh-CN" altLang="en-US" dirty="0">
                <a:solidFill>
                  <a:srgbClr val="FF0000"/>
                </a:solidFill>
              </a:rPr>
              <a:t>回应</a:t>
            </a:r>
            <a:endParaRPr lang="zh-CN" altLang="en-US" dirty="0">
              <a:solidFill>
                <a:srgbClr val="FF0000"/>
              </a:solidFill>
            </a:endParaRPr>
          </a:p>
        </p:txBody>
      </p:sp>
      <p:sp>
        <p:nvSpPr>
          <p:cNvPr id="9" name="文本框 8"/>
          <p:cNvSpPr txBox="1"/>
          <p:nvPr/>
        </p:nvSpPr>
        <p:spPr>
          <a:xfrm>
            <a:off x="733391" y="5288575"/>
            <a:ext cx="902811" cy="523220"/>
          </a:xfrm>
          <a:prstGeom prst="rect">
            <a:avLst/>
          </a:prstGeom>
          <a:noFill/>
        </p:spPr>
        <p:txBody>
          <a:bodyPr wrap="none" rtlCol="0">
            <a:spAutoFit/>
          </a:bodyPr>
          <a:lstStyle>
            <a:defPPr>
              <a:defRPr lang="zh-CN"/>
            </a:defPPr>
            <a:lvl1pPr>
              <a:defRPr sz="2800" b="1"/>
            </a:lvl1pPr>
          </a:lstStyle>
          <a:p>
            <a:r>
              <a:rPr lang="zh-CN" altLang="en-US" dirty="0">
                <a:solidFill>
                  <a:srgbClr val="FF0000"/>
                </a:solidFill>
              </a:rPr>
              <a:t>评议</a:t>
            </a:r>
            <a:endParaRPr lang="zh-CN" altLang="en-US" dirty="0">
              <a:solidFill>
                <a:srgbClr val="FF0000"/>
              </a:solidFill>
            </a:endParaRPr>
          </a:p>
        </p:txBody>
      </p:sp>
      <p:sp>
        <p:nvSpPr>
          <p:cNvPr id="10" name="文本框 9"/>
          <p:cNvSpPr txBox="1"/>
          <p:nvPr/>
        </p:nvSpPr>
        <p:spPr>
          <a:xfrm>
            <a:off x="2437660" y="775489"/>
            <a:ext cx="5724644"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叙述者在叙述故事前对故事的简要概括。</a:t>
            </a:r>
            <a:endParaRPr lang="zh-CN" altLang="en-US" sz="2400" dirty="0">
              <a:latin typeface="宋体" panose="02010600030101010101" pitchFamily="2" charset="-122"/>
              <a:ea typeface="宋体" panose="02010600030101010101" pitchFamily="2" charset="-122"/>
            </a:endParaRPr>
          </a:p>
        </p:txBody>
      </p:sp>
      <p:sp>
        <p:nvSpPr>
          <p:cNvPr id="11" name="文本框 10"/>
          <p:cNvSpPr txBox="1"/>
          <p:nvPr/>
        </p:nvSpPr>
        <p:spPr>
          <a:xfrm>
            <a:off x="2437660" y="1432291"/>
            <a:ext cx="8693760" cy="830997"/>
          </a:xfrm>
          <a:prstGeom prst="rect">
            <a:avLst/>
          </a:prstGeom>
          <a:noFill/>
        </p:spPr>
        <p:txBody>
          <a:bodyPr wrap="square" rtlCol="0">
            <a:spAutoFit/>
          </a:bodyPr>
          <a:lstStyle>
            <a:defPPr>
              <a:defRPr lang="zh-CN"/>
            </a:defPPr>
            <a:lvl1pPr>
              <a:defRPr sz="2800">
                <a:latin typeface="宋体" panose="02010600030101010101" pitchFamily="2" charset="-122"/>
                <a:ea typeface="宋体" panose="02010600030101010101" pitchFamily="2" charset="-122"/>
              </a:defRPr>
            </a:lvl1pPr>
          </a:lstStyle>
          <a:p>
            <a:r>
              <a:rPr lang="zh-CN" altLang="en-US" sz="2400" dirty="0"/>
              <a:t>叙述者在故事的开始对时间，地点，人物及其活动或环境</a:t>
            </a:r>
            <a:endParaRPr lang="en-US" altLang="zh-CN" sz="2400" dirty="0"/>
          </a:p>
          <a:p>
            <a:r>
              <a:rPr lang="zh-CN" altLang="en-US" sz="2400" dirty="0"/>
              <a:t>的描述。</a:t>
            </a:r>
            <a:r>
              <a:rPr lang="en-US" altLang="zh-CN" sz="2400" dirty="0"/>
              <a:t>(</a:t>
            </a:r>
            <a:r>
              <a:rPr lang="zh-CN" altLang="en-US" sz="2400" dirty="0"/>
              <a:t>铺垫）</a:t>
            </a:r>
            <a:endParaRPr lang="zh-CN" altLang="en-US" sz="2400" dirty="0"/>
          </a:p>
        </p:txBody>
      </p:sp>
      <p:sp>
        <p:nvSpPr>
          <p:cNvPr id="12" name="文本框 11"/>
          <p:cNvSpPr txBox="1"/>
          <p:nvPr/>
        </p:nvSpPr>
        <p:spPr>
          <a:xfrm>
            <a:off x="2437660" y="2388075"/>
            <a:ext cx="5211683" cy="523220"/>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故事本身的发生，事态的发展。</a:t>
            </a:r>
            <a:endParaRPr lang="zh-CN" altLang="en-US" dirty="0"/>
          </a:p>
        </p:txBody>
      </p:sp>
      <p:sp>
        <p:nvSpPr>
          <p:cNvPr id="13" name="文本框 12"/>
          <p:cNvSpPr txBox="1"/>
          <p:nvPr/>
        </p:nvSpPr>
        <p:spPr>
          <a:xfrm>
            <a:off x="2466261" y="3035412"/>
            <a:ext cx="9110186" cy="830997"/>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一系列事件的结束，故事的结果或结局，包括人物的下场，目的的</a:t>
            </a:r>
            <a:endParaRPr lang="en-US" altLang="zh-CN" dirty="0"/>
          </a:p>
          <a:p>
            <a:r>
              <a:rPr lang="zh-CN" altLang="en-US" dirty="0"/>
              <a:t>实现或失败等。</a:t>
            </a:r>
            <a:endParaRPr lang="zh-CN" altLang="en-US" dirty="0"/>
          </a:p>
        </p:txBody>
      </p:sp>
      <p:sp>
        <p:nvSpPr>
          <p:cNvPr id="14" name="文本框 13"/>
          <p:cNvSpPr txBox="1"/>
          <p:nvPr/>
        </p:nvSpPr>
        <p:spPr>
          <a:xfrm>
            <a:off x="2466261" y="4014324"/>
            <a:ext cx="9110186" cy="830997"/>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在故事的</a:t>
            </a:r>
            <a:r>
              <a:rPr lang="zh-CN" altLang="en-US" dirty="0">
                <a:solidFill>
                  <a:srgbClr val="0000CC"/>
                </a:solidFill>
              </a:rPr>
              <a:t>结尾，用一两句话来接应主题，使听者对叙述有一个完整</a:t>
            </a:r>
            <a:endParaRPr lang="en-US" altLang="zh-CN" dirty="0">
              <a:solidFill>
                <a:srgbClr val="0000CC"/>
              </a:solidFill>
            </a:endParaRPr>
          </a:p>
          <a:p>
            <a:r>
              <a:rPr lang="zh-CN" altLang="en-US" dirty="0">
                <a:solidFill>
                  <a:srgbClr val="0000CC"/>
                </a:solidFill>
              </a:rPr>
              <a:t>的了解，对故事有一个有头有尾的满意感。</a:t>
            </a:r>
            <a:endParaRPr lang="zh-CN" altLang="en-US" dirty="0">
              <a:solidFill>
                <a:srgbClr val="0000CC"/>
              </a:solidFill>
            </a:endParaRPr>
          </a:p>
        </p:txBody>
      </p:sp>
      <p:sp>
        <p:nvSpPr>
          <p:cNvPr id="15" name="文本框 14"/>
          <p:cNvSpPr txBox="1"/>
          <p:nvPr/>
        </p:nvSpPr>
        <p:spPr>
          <a:xfrm>
            <a:off x="2466261" y="4916590"/>
            <a:ext cx="9110186" cy="1200329"/>
          </a:xfrm>
          <a:prstGeom prst="rect">
            <a:avLst/>
          </a:prstGeom>
          <a:noFill/>
        </p:spPr>
        <p:txBody>
          <a:bodyPr wrap="none" rtlCol="0">
            <a:spAutoFit/>
          </a:bodyPr>
          <a:lstStyle>
            <a:defPPr>
              <a:defRPr lang="zh-CN"/>
            </a:defPPr>
            <a:lvl1pPr>
              <a:defRPr sz="2400">
                <a:latin typeface="宋体" panose="02010600030101010101" pitchFamily="2" charset="-122"/>
                <a:ea typeface="宋体" panose="02010600030101010101" pitchFamily="2" charset="-122"/>
              </a:defRPr>
            </a:lvl1pPr>
          </a:lstStyle>
          <a:p>
            <a:r>
              <a:rPr lang="zh-CN" altLang="en-US" dirty="0"/>
              <a:t>叙述者对故事发生的原因，故事的要点，叙述故事的目的，动作或</a:t>
            </a:r>
            <a:endParaRPr lang="en-US" altLang="zh-CN" dirty="0"/>
          </a:p>
          <a:p>
            <a:r>
              <a:rPr lang="zh-CN" altLang="en-US" dirty="0"/>
              <a:t>人物等的评论。也可表达叙述者对某种情况的看法，态度。评议可</a:t>
            </a:r>
            <a:endParaRPr lang="en-US" altLang="zh-CN" dirty="0"/>
          </a:p>
          <a:p>
            <a:r>
              <a:rPr lang="zh-CN" altLang="en-US" dirty="0"/>
              <a:t>用来制造悬念，增强故事的吸引力和感染力。</a:t>
            </a:r>
            <a:endParaRPr lang="zh-CN" altLang="en-US" dirty="0"/>
          </a:p>
        </p:txBody>
      </p:sp>
      <p:sp>
        <p:nvSpPr>
          <p:cNvPr id="16" name="文本框 15"/>
          <p:cNvSpPr txBox="1"/>
          <p:nvPr/>
        </p:nvSpPr>
        <p:spPr>
          <a:xfrm>
            <a:off x="348272" y="6190591"/>
            <a:ext cx="11495455" cy="646331"/>
          </a:xfrm>
          <a:prstGeom prst="rect">
            <a:avLst/>
          </a:prstGeom>
          <a:noFill/>
        </p:spPr>
        <p:txBody>
          <a:bodyPr wrap="none" rtlCol="0">
            <a:spAutoFit/>
          </a:bodyPr>
          <a:lstStyle/>
          <a:p>
            <a:r>
              <a:rPr lang="zh-CN" altLang="en-US" b="1" dirty="0">
                <a:solidFill>
                  <a:srgbClr val="FF0000"/>
                </a:solidFill>
                <a:latin typeface="微软雅黑" panose="020B0503020204020204" charset="-122"/>
                <a:ea typeface="微软雅黑" panose="020B0503020204020204" charset="-122"/>
              </a:rPr>
              <a:t>一个完整的叙述的开始点是指向，接着是</a:t>
            </a:r>
            <a:r>
              <a:rPr lang="zh-CN" altLang="en-US" b="1" dirty="0">
                <a:solidFill>
                  <a:srgbClr val="FFFF00"/>
                </a:solidFill>
                <a:latin typeface="微软雅黑" panose="020B0503020204020204" charset="-122"/>
                <a:ea typeface="微软雅黑" panose="020B0503020204020204" charset="-122"/>
              </a:rPr>
              <a:t>进展，然后是结局，最后是回应，评议渗透</a:t>
            </a:r>
            <a:r>
              <a:rPr lang="zh-CN" altLang="en-US" b="1" dirty="0">
                <a:solidFill>
                  <a:srgbClr val="FF0000"/>
                </a:solidFill>
                <a:latin typeface="微软雅黑" panose="020B0503020204020204" charset="-122"/>
                <a:ea typeface="微软雅黑" panose="020B0503020204020204" charset="-122"/>
              </a:rPr>
              <a:t>在进展和结局之中。当然，</a:t>
            </a:r>
            <a:endParaRPr lang="en-US" altLang="zh-CN" b="1" dirty="0">
              <a:solidFill>
                <a:srgbClr val="FF0000"/>
              </a:solidFill>
              <a:latin typeface="微软雅黑" panose="020B0503020204020204" charset="-122"/>
              <a:ea typeface="微软雅黑" panose="020B0503020204020204" charset="-122"/>
            </a:endParaRPr>
          </a:p>
          <a:p>
            <a:r>
              <a:rPr lang="zh-CN" altLang="en-US" b="1" dirty="0">
                <a:solidFill>
                  <a:srgbClr val="FF0000"/>
                </a:solidFill>
                <a:latin typeface="微软雅黑" panose="020B0503020204020204" charset="-122"/>
                <a:ea typeface="微软雅黑" panose="020B0503020204020204" charset="-122"/>
              </a:rPr>
              <a:t>并不是所有的叙事结构都包括上述完整的六个部分。</a:t>
            </a:r>
            <a:endParaRPr lang="zh-CN" altLang="en-US" b="1" dirty="0">
              <a:solidFill>
                <a:srgbClr val="FF0000"/>
              </a:solidFill>
              <a:latin typeface="微软雅黑" panose="020B0503020204020204" charset="-122"/>
              <a:ea typeface="微软雅黑" panose="020B0503020204020204" charset="-122"/>
            </a:endParaRPr>
          </a:p>
        </p:txBody>
      </p:sp>
      <p:cxnSp>
        <p:nvCxnSpPr>
          <p:cNvPr id="17" name="直接连接符 16"/>
          <p:cNvCxnSpPr/>
          <p:nvPr/>
        </p:nvCxnSpPr>
        <p:spPr>
          <a:xfrm flipV="1">
            <a:off x="372533" y="476497"/>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9505" y="133004"/>
            <a:ext cx="5211683" cy="523220"/>
          </a:xfrm>
          <a:prstGeom prst="rect">
            <a:avLst/>
          </a:prstGeom>
          <a:noFill/>
        </p:spPr>
        <p:txBody>
          <a:bodyPr wrap="none" rtlCol="0">
            <a:spAutoFit/>
          </a:bodyPr>
          <a:lstStyle/>
          <a:p>
            <a:r>
              <a:rPr lang="zh-CN" altLang="en-US" sz="2800" dirty="0">
                <a:solidFill>
                  <a:schemeClr val="bg1"/>
                </a:solidFill>
              </a:rPr>
              <a:t>浙江和山东读后续写：</a:t>
            </a:r>
            <a:r>
              <a:rPr lang="zh-CN" altLang="en-US" sz="2800" dirty="0">
                <a:solidFill>
                  <a:srgbClr val="FFFF00"/>
                </a:solidFill>
              </a:rPr>
              <a:t>对比分析</a:t>
            </a:r>
            <a:endParaRPr lang="zh-CN" altLang="en-US" sz="2800" dirty="0">
              <a:solidFill>
                <a:srgbClr val="FFFF00"/>
              </a:solidFill>
            </a:endParaRPr>
          </a:p>
        </p:txBody>
      </p:sp>
      <p:graphicFrame>
        <p:nvGraphicFramePr>
          <p:cNvPr id="3" name="表格 2"/>
          <p:cNvGraphicFramePr>
            <a:graphicFrameLocks noGrp="1"/>
          </p:cNvGraphicFramePr>
          <p:nvPr/>
        </p:nvGraphicFramePr>
        <p:xfrm>
          <a:off x="286327" y="717125"/>
          <a:ext cx="11617499" cy="5847388"/>
        </p:xfrm>
        <a:graphic>
          <a:graphicData uri="http://schemas.openxmlformats.org/drawingml/2006/table">
            <a:tbl>
              <a:tblPr firstRow="1" bandRow="1">
                <a:tableStyleId>{5C22544A-7EE6-4342-B048-85BDC9FD1C3A}</a:tableStyleId>
              </a:tblPr>
              <a:tblGrid>
                <a:gridCol w="2019188"/>
                <a:gridCol w="3579596"/>
                <a:gridCol w="2255978"/>
                <a:gridCol w="3762737"/>
              </a:tblGrid>
              <a:tr h="69435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1137988">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163178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2383267">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
        <p:nvSpPr>
          <p:cNvPr id="5" name="文本框 4"/>
          <p:cNvSpPr txBox="1"/>
          <p:nvPr/>
        </p:nvSpPr>
        <p:spPr>
          <a:xfrm>
            <a:off x="3537387" y="829999"/>
            <a:ext cx="902811" cy="523220"/>
          </a:xfrm>
          <a:prstGeom prst="rect">
            <a:avLst/>
          </a:prstGeom>
          <a:noFill/>
        </p:spPr>
        <p:txBody>
          <a:bodyPr wrap="none" rtlCol="0">
            <a:spAutoFit/>
          </a:bodyPr>
          <a:lstStyle/>
          <a:p>
            <a:r>
              <a:rPr lang="zh-CN" altLang="en-US" sz="2800" b="1" dirty="0"/>
              <a:t>浙江</a:t>
            </a:r>
            <a:endParaRPr lang="zh-CN" altLang="en-US" sz="2800" b="1" dirty="0"/>
          </a:p>
        </p:txBody>
      </p:sp>
      <p:sp>
        <p:nvSpPr>
          <p:cNvPr id="6" name="文本框 5"/>
          <p:cNvSpPr txBox="1"/>
          <p:nvPr/>
        </p:nvSpPr>
        <p:spPr>
          <a:xfrm>
            <a:off x="6688929" y="805754"/>
            <a:ext cx="902811" cy="523220"/>
          </a:xfrm>
          <a:prstGeom prst="rect">
            <a:avLst/>
          </a:prstGeom>
          <a:noFill/>
        </p:spPr>
        <p:txBody>
          <a:bodyPr wrap="none" rtlCol="0">
            <a:spAutoFit/>
          </a:bodyPr>
          <a:lstStyle/>
          <a:p>
            <a:r>
              <a:rPr lang="zh-CN" altLang="en-US" sz="2800" b="1" dirty="0"/>
              <a:t>山东</a:t>
            </a:r>
            <a:endParaRPr lang="zh-CN" altLang="en-US" sz="2800" b="1" dirty="0"/>
          </a:p>
        </p:txBody>
      </p:sp>
      <p:sp>
        <p:nvSpPr>
          <p:cNvPr id="7" name="文本框 6"/>
          <p:cNvSpPr txBox="1"/>
          <p:nvPr/>
        </p:nvSpPr>
        <p:spPr>
          <a:xfrm>
            <a:off x="9518174" y="783852"/>
            <a:ext cx="902811" cy="523220"/>
          </a:xfrm>
          <a:prstGeom prst="rect">
            <a:avLst/>
          </a:prstGeom>
          <a:noFill/>
        </p:spPr>
        <p:txBody>
          <a:bodyPr wrap="none" rtlCol="0">
            <a:spAutoFit/>
          </a:bodyPr>
          <a:lstStyle/>
          <a:p>
            <a:r>
              <a:rPr lang="zh-CN" altLang="en-US" sz="2800" b="1" dirty="0"/>
              <a:t>启示</a:t>
            </a:r>
            <a:endParaRPr lang="zh-CN" altLang="en-US" sz="2800" b="1" dirty="0"/>
          </a:p>
        </p:txBody>
      </p:sp>
      <p:sp>
        <p:nvSpPr>
          <p:cNvPr id="8" name="文本框 7"/>
          <p:cNvSpPr txBox="1"/>
          <p:nvPr/>
        </p:nvSpPr>
        <p:spPr>
          <a:xfrm>
            <a:off x="615576" y="1677363"/>
            <a:ext cx="1261884" cy="523220"/>
          </a:xfrm>
          <a:prstGeom prst="rect">
            <a:avLst/>
          </a:prstGeom>
          <a:noFill/>
        </p:spPr>
        <p:txBody>
          <a:bodyPr wrap="none" rtlCol="0">
            <a:spAutoFit/>
          </a:bodyPr>
          <a:lstStyle/>
          <a:p>
            <a:r>
              <a:rPr lang="zh-CN" altLang="en-US" sz="2800" b="1" dirty="0"/>
              <a:t>划线词</a:t>
            </a:r>
            <a:endParaRPr lang="zh-CN" altLang="en-US" sz="2800" b="1" dirty="0"/>
          </a:p>
        </p:txBody>
      </p:sp>
      <p:sp>
        <p:nvSpPr>
          <p:cNvPr id="9" name="文本框 8"/>
          <p:cNvSpPr txBox="1"/>
          <p:nvPr/>
        </p:nvSpPr>
        <p:spPr>
          <a:xfrm>
            <a:off x="531957" y="3160821"/>
            <a:ext cx="1620957" cy="523220"/>
          </a:xfrm>
          <a:prstGeom prst="rect">
            <a:avLst/>
          </a:prstGeom>
          <a:noFill/>
        </p:spPr>
        <p:txBody>
          <a:bodyPr wrap="none" rtlCol="0">
            <a:spAutoFit/>
          </a:bodyPr>
          <a:lstStyle/>
          <a:p>
            <a:r>
              <a:rPr lang="zh-CN" altLang="en-US" sz="2800" b="1" dirty="0"/>
              <a:t>题目要求</a:t>
            </a:r>
            <a:endParaRPr lang="zh-CN" altLang="en-US" sz="2800" b="1" dirty="0"/>
          </a:p>
        </p:txBody>
      </p:sp>
      <p:sp>
        <p:nvSpPr>
          <p:cNvPr id="10" name="文本框 9"/>
          <p:cNvSpPr txBox="1"/>
          <p:nvPr/>
        </p:nvSpPr>
        <p:spPr>
          <a:xfrm>
            <a:off x="795112" y="5050006"/>
            <a:ext cx="902811" cy="523220"/>
          </a:xfrm>
          <a:prstGeom prst="rect">
            <a:avLst/>
          </a:prstGeom>
          <a:noFill/>
        </p:spPr>
        <p:txBody>
          <a:bodyPr wrap="none" rtlCol="0">
            <a:spAutoFit/>
          </a:bodyPr>
          <a:lstStyle>
            <a:defPPr>
              <a:defRPr lang="zh-CN"/>
            </a:defPPr>
            <a:lvl1pPr>
              <a:defRPr sz="2800" b="1"/>
            </a:lvl1pPr>
          </a:lstStyle>
          <a:p>
            <a:r>
              <a:rPr lang="zh-CN" altLang="en-US" dirty="0"/>
              <a:t>注意</a:t>
            </a:r>
            <a:endParaRPr lang="zh-CN" altLang="en-US" dirty="0"/>
          </a:p>
        </p:txBody>
      </p:sp>
      <p:sp>
        <p:nvSpPr>
          <p:cNvPr id="11" name="文本框 10"/>
          <p:cNvSpPr txBox="1"/>
          <p:nvPr/>
        </p:nvSpPr>
        <p:spPr>
          <a:xfrm>
            <a:off x="3537387" y="1826443"/>
            <a:ext cx="710451" cy="400110"/>
          </a:xfrm>
          <a:prstGeom prst="rect">
            <a:avLst/>
          </a:prstGeom>
          <a:noFill/>
        </p:spPr>
        <p:txBody>
          <a:bodyPr wrap="none" rtlCol="0">
            <a:spAutoFit/>
          </a:bodyPr>
          <a:lstStyle/>
          <a:p>
            <a:r>
              <a:rPr lang="en-US" altLang="zh-CN" sz="2000" dirty="0"/>
              <a:t>10</a:t>
            </a:r>
            <a:r>
              <a:rPr lang="zh-CN" altLang="en-US" sz="2000" dirty="0"/>
              <a:t>个</a:t>
            </a:r>
            <a:endParaRPr lang="zh-CN" altLang="en-US" sz="2000" dirty="0"/>
          </a:p>
        </p:txBody>
      </p:sp>
      <p:sp>
        <p:nvSpPr>
          <p:cNvPr id="12" name="文本框 11"/>
          <p:cNvSpPr txBox="1"/>
          <p:nvPr/>
        </p:nvSpPr>
        <p:spPr>
          <a:xfrm>
            <a:off x="6795014" y="1826443"/>
            <a:ext cx="415498" cy="369332"/>
          </a:xfrm>
          <a:prstGeom prst="rect">
            <a:avLst/>
          </a:prstGeom>
          <a:noFill/>
        </p:spPr>
        <p:txBody>
          <a:bodyPr wrap="none" rtlCol="0">
            <a:spAutoFit/>
          </a:bodyPr>
          <a:lstStyle/>
          <a:p>
            <a:r>
              <a:rPr lang="zh-CN" altLang="en-US" dirty="0"/>
              <a:t>无</a:t>
            </a:r>
            <a:endParaRPr lang="zh-CN" altLang="en-US" dirty="0"/>
          </a:p>
        </p:txBody>
      </p:sp>
      <p:sp>
        <p:nvSpPr>
          <p:cNvPr id="13" name="文本框 12"/>
          <p:cNvSpPr txBox="1"/>
          <p:nvPr/>
        </p:nvSpPr>
        <p:spPr>
          <a:xfrm>
            <a:off x="8242390" y="1477308"/>
            <a:ext cx="3421129" cy="923330"/>
          </a:xfrm>
          <a:prstGeom prst="rect">
            <a:avLst/>
          </a:prstGeom>
          <a:noFill/>
        </p:spPr>
        <p:txBody>
          <a:bodyPr wrap="none" rtlCol="0">
            <a:spAutoFit/>
          </a:bodyPr>
          <a:lstStyle/>
          <a:p>
            <a:r>
              <a:rPr lang="en-US" altLang="zh-CN" dirty="0"/>
              <a:t>1. </a:t>
            </a:r>
            <a:r>
              <a:rPr lang="zh-CN" altLang="en-US" dirty="0"/>
              <a:t>增加读的难度</a:t>
            </a:r>
            <a:endParaRPr lang="en-US" altLang="zh-CN" dirty="0"/>
          </a:p>
          <a:p>
            <a:r>
              <a:rPr lang="en-US" altLang="zh-CN" dirty="0"/>
              <a:t>2. </a:t>
            </a:r>
            <a:r>
              <a:rPr lang="zh-CN" altLang="en-US" dirty="0"/>
              <a:t>语言协同难度加大，语义连贯</a:t>
            </a:r>
            <a:endParaRPr lang="en-US" altLang="zh-CN" dirty="0"/>
          </a:p>
          <a:p>
            <a:r>
              <a:rPr lang="en-US" altLang="zh-CN" dirty="0"/>
              <a:t>    </a:t>
            </a:r>
            <a:r>
              <a:rPr lang="zh-CN" altLang="en-US" dirty="0"/>
              <a:t>（语义链）要求更高</a:t>
            </a:r>
            <a:endParaRPr lang="zh-CN" altLang="en-US" dirty="0"/>
          </a:p>
        </p:txBody>
      </p:sp>
      <p:sp>
        <p:nvSpPr>
          <p:cNvPr id="14" name="文本框 13"/>
          <p:cNvSpPr txBox="1"/>
          <p:nvPr/>
        </p:nvSpPr>
        <p:spPr>
          <a:xfrm>
            <a:off x="2398543" y="2607838"/>
            <a:ext cx="3185487" cy="923330"/>
          </a:xfrm>
          <a:prstGeom prst="rect">
            <a:avLst/>
          </a:prstGeom>
          <a:noFill/>
        </p:spPr>
        <p:txBody>
          <a:bodyPr wrap="none" rtlCol="0">
            <a:spAutoFit/>
          </a:bodyPr>
          <a:lstStyle/>
          <a:p>
            <a:r>
              <a:rPr lang="zh-CN" altLang="en-US" dirty="0"/>
              <a:t>阅读下面短文，根据所给情节</a:t>
            </a:r>
            <a:endParaRPr lang="en-US" altLang="zh-CN" dirty="0"/>
          </a:p>
          <a:p>
            <a:r>
              <a:rPr lang="zh-CN" altLang="en-US" dirty="0"/>
              <a:t>进行续写，使之构成一个</a:t>
            </a:r>
            <a:r>
              <a:rPr lang="zh-CN" altLang="en-US" b="1" dirty="0">
                <a:solidFill>
                  <a:srgbClr val="FF0000"/>
                </a:solidFill>
              </a:rPr>
              <a:t>完整</a:t>
            </a:r>
            <a:endParaRPr lang="en-US" altLang="zh-CN" b="1" dirty="0">
              <a:solidFill>
                <a:srgbClr val="FF0000"/>
              </a:solidFill>
            </a:endParaRPr>
          </a:p>
          <a:p>
            <a:r>
              <a:rPr lang="zh-CN" altLang="en-US" b="1" dirty="0">
                <a:solidFill>
                  <a:srgbClr val="FF0000"/>
                </a:solidFill>
              </a:rPr>
              <a:t>的故事</a:t>
            </a:r>
            <a:r>
              <a:rPr lang="zh-CN" altLang="en-US" dirty="0"/>
              <a:t>。</a:t>
            </a:r>
            <a:endParaRPr lang="zh-CN" altLang="en-US" dirty="0"/>
          </a:p>
        </p:txBody>
      </p:sp>
      <p:sp>
        <p:nvSpPr>
          <p:cNvPr id="15" name="文本框 14"/>
          <p:cNvSpPr txBox="1"/>
          <p:nvPr/>
        </p:nvSpPr>
        <p:spPr>
          <a:xfrm>
            <a:off x="5906514" y="2624464"/>
            <a:ext cx="2262158" cy="1477328"/>
          </a:xfrm>
          <a:prstGeom prst="rect">
            <a:avLst/>
          </a:prstGeom>
          <a:noFill/>
        </p:spPr>
        <p:txBody>
          <a:bodyPr wrap="none" rtlCol="0">
            <a:spAutoFit/>
          </a:bodyPr>
          <a:lstStyle/>
          <a:p>
            <a:r>
              <a:rPr lang="zh-CN" altLang="en-US" dirty="0"/>
              <a:t>阅读下面材料，根</a:t>
            </a:r>
            <a:endParaRPr lang="en-US" altLang="zh-CN" dirty="0"/>
          </a:p>
          <a:p>
            <a:r>
              <a:rPr lang="zh-CN" altLang="en-US" dirty="0"/>
              <a:t>据其内容和所给段</a:t>
            </a:r>
            <a:endParaRPr lang="en-US" altLang="zh-CN" dirty="0"/>
          </a:p>
          <a:p>
            <a:r>
              <a:rPr lang="zh-CN" altLang="en-US" dirty="0"/>
              <a:t>落开头语续写两段，</a:t>
            </a:r>
            <a:endParaRPr lang="en-US" altLang="zh-CN" dirty="0"/>
          </a:p>
          <a:p>
            <a:r>
              <a:rPr lang="zh-CN" altLang="en-US" dirty="0"/>
              <a:t>使之构成一篇</a:t>
            </a:r>
            <a:r>
              <a:rPr lang="zh-CN" altLang="en-US" b="1" dirty="0">
                <a:solidFill>
                  <a:srgbClr val="FF0000"/>
                </a:solidFill>
              </a:rPr>
              <a:t>完整</a:t>
            </a:r>
            <a:endParaRPr lang="en-US" altLang="zh-CN" b="1" dirty="0">
              <a:solidFill>
                <a:srgbClr val="FF0000"/>
              </a:solidFill>
            </a:endParaRPr>
          </a:p>
          <a:p>
            <a:r>
              <a:rPr lang="zh-CN" altLang="en-US" b="1" dirty="0">
                <a:solidFill>
                  <a:srgbClr val="FF0000"/>
                </a:solidFill>
              </a:rPr>
              <a:t>的短文</a:t>
            </a:r>
            <a:r>
              <a:rPr lang="zh-CN" altLang="en-US" dirty="0"/>
              <a:t>。</a:t>
            </a:r>
            <a:endParaRPr lang="zh-CN" altLang="en-US" dirty="0"/>
          </a:p>
        </p:txBody>
      </p:sp>
      <p:sp>
        <p:nvSpPr>
          <p:cNvPr id="16" name="文本框 15"/>
          <p:cNvSpPr txBox="1"/>
          <p:nvPr/>
        </p:nvSpPr>
        <p:spPr>
          <a:xfrm>
            <a:off x="8242390" y="2624464"/>
            <a:ext cx="3762568" cy="1477328"/>
          </a:xfrm>
          <a:prstGeom prst="rect">
            <a:avLst/>
          </a:prstGeom>
          <a:noFill/>
        </p:spPr>
        <p:txBody>
          <a:bodyPr wrap="none" rtlCol="0">
            <a:spAutoFit/>
          </a:bodyPr>
          <a:lstStyle/>
          <a:p>
            <a:r>
              <a:rPr lang="en-US" altLang="zh-CN" dirty="0"/>
              <a:t>1. </a:t>
            </a:r>
            <a:r>
              <a:rPr lang="zh-CN" altLang="en-US" dirty="0"/>
              <a:t>可以有议论，</a:t>
            </a:r>
            <a:r>
              <a:rPr lang="zh-CN" altLang="en-US" b="1" dirty="0">
                <a:solidFill>
                  <a:srgbClr val="FF0000"/>
                </a:solidFill>
              </a:rPr>
              <a:t>夹叙夹议</a:t>
            </a:r>
            <a:r>
              <a:rPr lang="zh-CN" altLang="en-US" dirty="0">
                <a:solidFill>
                  <a:srgbClr val="FF0000"/>
                </a:solidFill>
              </a:rPr>
              <a:t>（叙述者</a:t>
            </a:r>
            <a:endParaRPr lang="en-US" altLang="zh-CN" dirty="0">
              <a:solidFill>
                <a:srgbClr val="FF0000"/>
              </a:solidFill>
            </a:endParaRPr>
          </a:p>
          <a:p>
            <a:r>
              <a:rPr lang="zh-CN" altLang="en-US" dirty="0">
                <a:solidFill>
                  <a:srgbClr val="FF0000"/>
                </a:solidFill>
              </a:rPr>
              <a:t>对故事发生的原因，故事的要点，</a:t>
            </a:r>
            <a:endParaRPr lang="en-US" altLang="zh-CN" dirty="0">
              <a:solidFill>
                <a:srgbClr val="FF0000"/>
              </a:solidFill>
            </a:endParaRPr>
          </a:p>
          <a:p>
            <a:r>
              <a:rPr lang="zh-CN" altLang="en-US" dirty="0">
                <a:solidFill>
                  <a:srgbClr val="FF0000"/>
                </a:solidFill>
              </a:rPr>
              <a:t>叙述故事的目的，动作或人物等的</a:t>
            </a:r>
            <a:endParaRPr lang="en-US" altLang="zh-CN" dirty="0">
              <a:solidFill>
                <a:srgbClr val="FF0000"/>
              </a:solidFill>
            </a:endParaRPr>
          </a:p>
          <a:p>
            <a:r>
              <a:rPr lang="zh-CN" altLang="en-US" dirty="0">
                <a:solidFill>
                  <a:srgbClr val="FF0000"/>
                </a:solidFill>
              </a:rPr>
              <a:t>评论）</a:t>
            </a:r>
            <a:endParaRPr lang="en-US" altLang="zh-CN" dirty="0">
              <a:solidFill>
                <a:srgbClr val="FF0000"/>
              </a:solidFill>
            </a:endParaRPr>
          </a:p>
          <a:p>
            <a:r>
              <a:rPr lang="en-US" altLang="zh-CN" dirty="0"/>
              <a:t>2. </a:t>
            </a:r>
            <a:r>
              <a:rPr lang="zh-CN" altLang="en-US" dirty="0"/>
              <a:t>语篇</a:t>
            </a:r>
            <a:r>
              <a:rPr lang="zh-CN" altLang="en-US" b="1" dirty="0">
                <a:solidFill>
                  <a:srgbClr val="FF0000"/>
                </a:solidFill>
              </a:rPr>
              <a:t>概要</a:t>
            </a:r>
            <a:r>
              <a:rPr lang="zh-CN" altLang="en-US" dirty="0"/>
              <a:t>能力</a:t>
            </a:r>
            <a:endParaRPr lang="zh-CN" altLang="en-US" dirty="0"/>
          </a:p>
        </p:txBody>
      </p:sp>
      <p:sp>
        <p:nvSpPr>
          <p:cNvPr id="17" name="文本框 16"/>
          <p:cNvSpPr txBox="1"/>
          <p:nvPr/>
        </p:nvSpPr>
        <p:spPr>
          <a:xfrm>
            <a:off x="2391931" y="4285204"/>
            <a:ext cx="3190297" cy="2862322"/>
          </a:xfrm>
          <a:prstGeom prst="rect">
            <a:avLst/>
          </a:prstGeom>
          <a:noFill/>
        </p:spPr>
        <p:txBody>
          <a:bodyPr wrap="none" rtlCol="0">
            <a:spAutoFit/>
          </a:bodyPr>
          <a:lstStyle/>
          <a:p>
            <a:r>
              <a:rPr lang="en-US" altLang="zh-CN" dirty="0"/>
              <a:t>1. </a:t>
            </a:r>
            <a:r>
              <a:rPr lang="zh-CN" altLang="en-US" dirty="0"/>
              <a:t>所续写短文的词数应为</a:t>
            </a:r>
            <a:r>
              <a:rPr lang="en-US" altLang="zh-CN" dirty="0"/>
              <a:t>150</a:t>
            </a:r>
            <a:endParaRPr lang="en-US" altLang="zh-CN" dirty="0"/>
          </a:p>
          <a:p>
            <a:r>
              <a:rPr lang="zh-CN" altLang="en-US" dirty="0"/>
              <a:t>左右</a:t>
            </a:r>
            <a:endParaRPr lang="en-US" altLang="zh-CN" dirty="0"/>
          </a:p>
          <a:p>
            <a:r>
              <a:rPr lang="en-US" altLang="zh-CN" dirty="0"/>
              <a:t>2. </a:t>
            </a:r>
            <a:r>
              <a:rPr lang="zh-CN" altLang="en-US" dirty="0">
                <a:solidFill>
                  <a:srgbClr val="FF0000"/>
                </a:solidFill>
              </a:rPr>
              <a:t>至少使用</a:t>
            </a:r>
            <a:r>
              <a:rPr lang="en-US" altLang="zh-CN" dirty="0">
                <a:solidFill>
                  <a:srgbClr val="FF0000"/>
                </a:solidFill>
              </a:rPr>
              <a:t>5</a:t>
            </a:r>
            <a:r>
              <a:rPr lang="zh-CN" altLang="en-US" dirty="0">
                <a:solidFill>
                  <a:srgbClr val="FF0000"/>
                </a:solidFill>
              </a:rPr>
              <a:t>个短文中标有下</a:t>
            </a:r>
            <a:endParaRPr lang="en-US" altLang="zh-CN" dirty="0">
              <a:solidFill>
                <a:srgbClr val="FF0000"/>
              </a:solidFill>
            </a:endParaRPr>
          </a:p>
          <a:p>
            <a:r>
              <a:rPr lang="zh-CN" altLang="en-US" dirty="0">
                <a:solidFill>
                  <a:srgbClr val="FF0000"/>
                </a:solidFill>
              </a:rPr>
              <a:t>划线的关键词语；</a:t>
            </a:r>
            <a:endParaRPr lang="en-US" altLang="zh-CN" dirty="0">
              <a:solidFill>
                <a:srgbClr val="FF0000"/>
              </a:solidFill>
            </a:endParaRPr>
          </a:p>
          <a:p>
            <a:r>
              <a:rPr lang="en-US" altLang="zh-CN" dirty="0"/>
              <a:t>3. </a:t>
            </a:r>
            <a:r>
              <a:rPr lang="zh-CN" altLang="en-US" dirty="0"/>
              <a:t>续写部分分为两段，每段的</a:t>
            </a:r>
            <a:endParaRPr lang="en-US" altLang="zh-CN" dirty="0"/>
          </a:p>
          <a:p>
            <a:r>
              <a:rPr lang="zh-CN" altLang="en-US" dirty="0"/>
              <a:t>开头语已为你写好；</a:t>
            </a:r>
            <a:endParaRPr lang="en-US" altLang="zh-CN" dirty="0"/>
          </a:p>
          <a:p>
            <a:r>
              <a:rPr lang="en-US" altLang="zh-CN" dirty="0"/>
              <a:t>4. </a:t>
            </a:r>
            <a:r>
              <a:rPr lang="zh-CN" altLang="en-US" dirty="0"/>
              <a:t>续写完成后，请用</a:t>
            </a:r>
            <a:r>
              <a:rPr lang="zh-CN" altLang="en-US" dirty="0">
                <a:solidFill>
                  <a:srgbClr val="FF0000"/>
                </a:solidFill>
              </a:rPr>
              <a:t>下划线标</a:t>
            </a:r>
            <a:endParaRPr lang="en-US" altLang="zh-CN" dirty="0">
              <a:solidFill>
                <a:srgbClr val="FF0000"/>
              </a:solidFill>
            </a:endParaRPr>
          </a:p>
          <a:p>
            <a:r>
              <a:rPr lang="zh-CN" altLang="en-US" dirty="0">
                <a:solidFill>
                  <a:srgbClr val="FF0000"/>
                </a:solidFill>
              </a:rPr>
              <a:t>出你所使用的关键词语。</a:t>
            </a:r>
            <a:endParaRPr lang="en-US" altLang="zh-CN" dirty="0">
              <a:solidFill>
                <a:srgbClr val="FF0000"/>
              </a:solidFill>
            </a:endParaRPr>
          </a:p>
          <a:p>
            <a:endParaRPr lang="en-US" altLang="zh-CN" dirty="0"/>
          </a:p>
          <a:p>
            <a:endParaRPr lang="zh-CN" altLang="en-US" dirty="0"/>
          </a:p>
        </p:txBody>
      </p:sp>
      <p:sp>
        <p:nvSpPr>
          <p:cNvPr id="18" name="文本框 17"/>
          <p:cNvSpPr txBox="1"/>
          <p:nvPr/>
        </p:nvSpPr>
        <p:spPr>
          <a:xfrm>
            <a:off x="5906514" y="4311342"/>
            <a:ext cx="2170787" cy="1477328"/>
          </a:xfrm>
          <a:prstGeom prst="rect">
            <a:avLst/>
          </a:prstGeom>
          <a:noFill/>
        </p:spPr>
        <p:txBody>
          <a:bodyPr wrap="none" rtlCol="0">
            <a:spAutoFit/>
          </a:bodyPr>
          <a:lstStyle/>
          <a:p>
            <a:r>
              <a:rPr lang="en-US" altLang="zh-CN" dirty="0"/>
              <a:t>1. </a:t>
            </a:r>
            <a:r>
              <a:rPr lang="zh-CN" altLang="en-US" dirty="0"/>
              <a:t>续写词数应为</a:t>
            </a:r>
            <a:r>
              <a:rPr lang="en-US" altLang="zh-CN" dirty="0"/>
              <a:t>150</a:t>
            </a:r>
            <a:endParaRPr lang="en-US" altLang="zh-CN" dirty="0"/>
          </a:p>
          <a:p>
            <a:r>
              <a:rPr lang="zh-CN" altLang="en-US" dirty="0"/>
              <a:t>左右；</a:t>
            </a:r>
            <a:endParaRPr lang="en-US" altLang="zh-CN" dirty="0"/>
          </a:p>
          <a:p>
            <a:r>
              <a:rPr lang="en-US" altLang="zh-CN" dirty="0"/>
              <a:t>2. </a:t>
            </a:r>
            <a:r>
              <a:rPr lang="zh-CN" altLang="en-US" dirty="0"/>
              <a:t>请按如下格式在</a:t>
            </a:r>
            <a:endParaRPr lang="en-US" altLang="zh-CN" dirty="0"/>
          </a:p>
          <a:p>
            <a:r>
              <a:rPr lang="zh-CN" altLang="en-US" dirty="0"/>
              <a:t>答题卡的相应位置</a:t>
            </a:r>
            <a:endParaRPr lang="en-US" altLang="zh-CN" dirty="0"/>
          </a:p>
          <a:p>
            <a:r>
              <a:rPr lang="zh-CN" altLang="en-US" dirty="0"/>
              <a:t>作答。</a:t>
            </a:r>
            <a:endParaRPr lang="zh-CN" altLang="en-US" dirty="0"/>
          </a:p>
        </p:txBody>
      </p:sp>
      <p:sp>
        <p:nvSpPr>
          <p:cNvPr id="19" name="文本框 18"/>
          <p:cNvSpPr txBox="1"/>
          <p:nvPr/>
        </p:nvSpPr>
        <p:spPr>
          <a:xfrm>
            <a:off x="8259016" y="4307977"/>
            <a:ext cx="3421129" cy="1200329"/>
          </a:xfrm>
          <a:prstGeom prst="rect">
            <a:avLst/>
          </a:prstGeom>
          <a:noFill/>
        </p:spPr>
        <p:txBody>
          <a:bodyPr wrap="none" rtlCol="0">
            <a:spAutoFit/>
          </a:bodyPr>
          <a:lstStyle/>
          <a:p>
            <a:r>
              <a:rPr lang="en-US" altLang="zh-CN" dirty="0"/>
              <a:t>1. </a:t>
            </a:r>
            <a:r>
              <a:rPr lang="zh-CN" altLang="en-US" dirty="0"/>
              <a:t>没有形式上的语意连贯；</a:t>
            </a:r>
            <a:endParaRPr lang="en-US" altLang="zh-CN" dirty="0"/>
          </a:p>
          <a:p>
            <a:r>
              <a:rPr lang="en-US" altLang="zh-CN" dirty="0"/>
              <a:t>2. </a:t>
            </a:r>
            <a:r>
              <a:rPr lang="zh-CN" altLang="en-US" dirty="0"/>
              <a:t>但要注意培养</a:t>
            </a:r>
            <a:r>
              <a:rPr lang="zh-CN" altLang="en-US" dirty="0">
                <a:solidFill>
                  <a:srgbClr val="FF0000"/>
                </a:solidFill>
              </a:rPr>
              <a:t>语篇分析能力</a:t>
            </a:r>
            <a:r>
              <a:rPr lang="zh-CN" altLang="en-US" dirty="0"/>
              <a:t>和</a:t>
            </a:r>
            <a:endParaRPr lang="en-US" altLang="zh-CN" dirty="0"/>
          </a:p>
          <a:p>
            <a:r>
              <a:rPr lang="zh-CN" altLang="en-US" dirty="0"/>
              <a:t>熟练掌握</a:t>
            </a:r>
            <a:r>
              <a:rPr lang="zh-CN" altLang="en-US" dirty="0">
                <a:solidFill>
                  <a:srgbClr val="FF0000"/>
                </a:solidFill>
              </a:rPr>
              <a:t>读写全过程</a:t>
            </a:r>
            <a:r>
              <a:rPr lang="zh-CN" altLang="en-US" dirty="0"/>
              <a:t>的</a:t>
            </a:r>
            <a:r>
              <a:rPr lang="zh-CN" altLang="en-US" dirty="0">
                <a:solidFill>
                  <a:srgbClr val="FF0000"/>
                </a:solidFill>
              </a:rPr>
              <a:t>衔接与连</a:t>
            </a:r>
            <a:endParaRPr lang="en-US" altLang="zh-CN" dirty="0">
              <a:solidFill>
                <a:srgbClr val="FF0000"/>
              </a:solidFill>
            </a:endParaRPr>
          </a:p>
          <a:p>
            <a:r>
              <a:rPr lang="zh-CN" altLang="en-US" dirty="0">
                <a:solidFill>
                  <a:srgbClr val="FF0000"/>
                </a:solidFill>
              </a:rPr>
              <a:t>贯手段</a:t>
            </a:r>
            <a:r>
              <a:rPr lang="zh-CN" altLang="en-US" dirty="0"/>
              <a:t>。</a:t>
            </a: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199505" y="133004"/>
            <a:ext cx="8356775" cy="523220"/>
          </a:xfrm>
          <a:prstGeom prst="rect">
            <a:avLst/>
          </a:prstGeom>
          <a:noFill/>
        </p:spPr>
        <p:txBody>
          <a:bodyPr wrap="none" rtlCol="0">
            <a:spAutoFit/>
          </a:bodyPr>
          <a:lstStyle/>
          <a:p>
            <a:r>
              <a:rPr lang="en-US" altLang="zh-CN" sz="2800" dirty="0">
                <a:solidFill>
                  <a:srgbClr val="FFFF00"/>
                </a:solidFill>
              </a:rPr>
              <a:t>3. </a:t>
            </a:r>
            <a:r>
              <a:rPr lang="zh-CN" altLang="en-US" sz="2800" dirty="0">
                <a:solidFill>
                  <a:srgbClr val="FFFF00"/>
                </a:solidFill>
              </a:rPr>
              <a:t>捕捉原文伏笔</a:t>
            </a:r>
            <a:r>
              <a:rPr lang="zh-CN" altLang="en-US" dirty="0">
                <a:solidFill>
                  <a:srgbClr val="FFFF00"/>
                </a:solidFill>
              </a:rPr>
              <a:t>（</a:t>
            </a:r>
            <a:r>
              <a:rPr lang="zh-CN" altLang="en-US" dirty="0" smtClean="0">
                <a:solidFill>
                  <a:srgbClr val="FFFF00"/>
                </a:solidFill>
              </a:rPr>
              <a:t>隐喻</a:t>
            </a:r>
            <a:r>
              <a:rPr lang="en-US" altLang="zh-CN" dirty="0" smtClean="0">
                <a:solidFill>
                  <a:srgbClr val="FFFF00"/>
                </a:solidFill>
              </a:rPr>
              <a:t>/</a:t>
            </a:r>
            <a:r>
              <a:rPr lang="zh-CN" altLang="en-US" dirty="0" smtClean="0">
                <a:solidFill>
                  <a:srgbClr val="FFFF00"/>
                </a:solidFill>
              </a:rPr>
              <a:t>语义链）</a:t>
            </a:r>
            <a:r>
              <a:rPr lang="en-US" altLang="zh-CN" sz="2800" dirty="0">
                <a:solidFill>
                  <a:srgbClr val="FFFF00"/>
                </a:solidFill>
              </a:rPr>
              <a:t>——</a:t>
            </a:r>
            <a:r>
              <a:rPr lang="zh-CN" altLang="en-US" sz="2800" dirty="0">
                <a:solidFill>
                  <a:srgbClr val="FFFF00"/>
                </a:solidFill>
              </a:rPr>
              <a:t>前后呼应，形成亮点</a:t>
            </a:r>
            <a:endParaRPr lang="zh-CN" altLang="en-US" sz="2800" dirty="0">
              <a:solidFill>
                <a:srgbClr val="FFFF00"/>
              </a:solidFill>
            </a:endParaRPr>
          </a:p>
        </p:txBody>
      </p:sp>
      <p:sp>
        <p:nvSpPr>
          <p:cNvPr id="3" name="文本框 2"/>
          <p:cNvSpPr txBox="1"/>
          <p:nvPr/>
        </p:nvSpPr>
        <p:spPr>
          <a:xfrm>
            <a:off x="382384" y="1039276"/>
            <a:ext cx="5280613" cy="830997"/>
          </a:xfrm>
          <a:prstGeom prst="rect">
            <a:avLst/>
          </a:prstGeom>
          <a:noFill/>
        </p:spPr>
        <p:txBody>
          <a:bodyPr wrap="none" rtlCol="0">
            <a:spAutoFit/>
          </a:bodyPr>
          <a:lstStyle/>
          <a:p>
            <a:r>
              <a:rPr lang="en-US" altLang="zh-CN" sz="2400" dirty="0">
                <a:solidFill>
                  <a:schemeClr val="bg1"/>
                </a:solidFill>
                <a:latin typeface="方正粗黑宋简体" panose="02000000000000000000" pitchFamily="2" charset="-122"/>
                <a:ea typeface="方正粗黑宋简体" panose="02000000000000000000" pitchFamily="2" charset="-122"/>
              </a:rPr>
              <a:t>1</a:t>
            </a:r>
            <a:r>
              <a:rPr lang="zh-CN" altLang="en-US" sz="2400" dirty="0">
                <a:solidFill>
                  <a:schemeClr val="bg1"/>
                </a:solidFill>
                <a:latin typeface="方正粗黑宋简体" panose="02000000000000000000" pitchFamily="2" charset="-122"/>
                <a:ea typeface="方正粗黑宋简体" panose="02000000000000000000" pitchFamily="2" charset="-122"/>
              </a:rPr>
              <a:t>）以人物活动为接应点</a:t>
            </a:r>
            <a:endParaRPr lang="en-US" altLang="zh-CN" sz="2400" dirty="0">
              <a:solidFill>
                <a:schemeClr val="bg1"/>
              </a:solidFill>
              <a:latin typeface="方正粗黑宋简体" panose="02000000000000000000" pitchFamily="2" charset="-122"/>
              <a:ea typeface="方正粗黑宋简体" panose="02000000000000000000" pitchFamily="2" charset="-122"/>
            </a:endParaRPr>
          </a:p>
          <a:p>
            <a:r>
              <a:rPr lang="en-US" altLang="zh-CN" dirty="0">
                <a:solidFill>
                  <a:schemeClr val="bg1"/>
                </a:solidFill>
              </a:rPr>
              <a:t>                          </a:t>
            </a:r>
            <a:r>
              <a:rPr lang="en-US" altLang="zh-CN" sz="2400" b="1" dirty="0">
                <a:solidFill>
                  <a:srgbClr val="00B0F0"/>
                </a:solidFill>
              </a:rPr>
              <a:t>—— </a:t>
            </a:r>
            <a:r>
              <a:rPr lang="zh-CN" altLang="en-US" sz="2400" b="1" dirty="0">
                <a:solidFill>
                  <a:srgbClr val="00B0F0"/>
                </a:solidFill>
              </a:rPr>
              <a:t>性格冲突，内心矛盾</a:t>
            </a:r>
            <a:endParaRPr lang="zh-CN" altLang="en-US" sz="2400" b="1" dirty="0">
              <a:solidFill>
                <a:srgbClr val="00B0F0"/>
              </a:solidFill>
            </a:endParaRPr>
          </a:p>
        </p:txBody>
      </p:sp>
      <p:sp>
        <p:nvSpPr>
          <p:cNvPr id="4" name="文本框 3"/>
          <p:cNvSpPr txBox="1"/>
          <p:nvPr/>
        </p:nvSpPr>
        <p:spPr>
          <a:xfrm>
            <a:off x="382384" y="2089450"/>
            <a:ext cx="5280613" cy="830997"/>
          </a:xfrm>
          <a:prstGeom prst="rect">
            <a:avLst/>
          </a:prstGeom>
          <a:noFill/>
        </p:spPr>
        <p:txBody>
          <a:bodyPr wrap="none" rtlCol="0">
            <a:spAutoFit/>
          </a:bodyPr>
          <a:lstStyle/>
          <a:p>
            <a:r>
              <a:rPr lang="en-US" altLang="zh-CN" sz="2400" dirty="0">
                <a:solidFill>
                  <a:schemeClr val="bg1"/>
                </a:solidFill>
                <a:latin typeface="方正粗黑宋简体" panose="02000000000000000000" pitchFamily="2" charset="-122"/>
                <a:ea typeface="方正粗黑宋简体" panose="02000000000000000000" pitchFamily="2" charset="-122"/>
              </a:rPr>
              <a:t>2</a:t>
            </a:r>
            <a:r>
              <a:rPr lang="zh-CN" altLang="en-US" sz="2400" dirty="0">
                <a:solidFill>
                  <a:schemeClr val="bg1"/>
                </a:solidFill>
                <a:latin typeface="方正粗黑宋简体" panose="02000000000000000000" pitchFamily="2" charset="-122"/>
                <a:ea typeface="方正粗黑宋简体" panose="02000000000000000000" pitchFamily="2" charset="-122"/>
              </a:rPr>
              <a:t>）以情节发展为接应点</a:t>
            </a:r>
            <a:endParaRPr lang="en-US" altLang="zh-CN" sz="2400" dirty="0">
              <a:solidFill>
                <a:schemeClr val="bg1"/>
              </a:solidFill>
              <a:latin typeface="方正粗黑宋简体" panose="02000000000000000000" pitchFamily="2" charset="-122"/>
              <a:ea typeface="方正粗黑宋简体" panose="02000000000000000000" pitchFamily="2" charset="-122"/>
            </a:endParaRPr>
          </a:p>
          <a:p>
            <a:r>
              <a:rPr lang="en-US" altLang="zh-CN" dirty="0">
                <a:solidFill>
                  <a:schemeClr val="bg1"/>
                </a:solidFill>
              </a:rPr>
              <a:t>                          </a:t>
            </a:r>
            <a:r>
              <a:rPr lang="en-US" altLang="zh-CN" sz="2400" b="1" dirty="0">
                <a:solidFill>
                  <a:srgbClr val="00B0F0"/>
                </a:solidFill>
              </a:rPr>
              <a:t>—— </a:t>
            </a:r>
            <a:r>
              <a:rPr lang="zh-CN" altLang="en-US" sz="2400" b="1" dirty="0">
                <a:solidFill>
                  <a:srgbClr val="00B0F0"/>
                </a:solidFill>
              </a:rPr>
              <a:t>矛盾悬念，有效解决</a:t>
            </a:r>
            <a:endParaRPr lang="zh-CN" altLang="en-US" sz="2400" b="1" dirty="0">
              <a:solidFill>
                <a:srgbClr val="00B0F0"/>
              </a:solidFill>
            </a:endParaRPr>
          </a:p>
        </p:txBody>
      </p:sp>
      <p:sp>
        <p:nvSpPr>
          <p:cNvPr id="5" name="文本框 4"/>
          <p:cNvSpPr txBox="1"/>
          <p:nvPr/>
        </p:nvSpPr>
        <p:spPr>
          <a:xfrm>
            <a:off x="382383" y="3139624"/>
            <a:ext cx="5354351" cy="830997"/>
          </a:xfrm>
          <a:prstGeom prst="rect">
            <a:avLst/>
          </a:prstGeom>
          <a:noFill/>
        </p:spPr>
        <p:txBody>
          <a:bodyPr wrap="none" rtlCol="0">
            <a:spAutoFit/>
          </a:bodyPr>
          <a:lstStyle/>
          <a:p>
            <a:r>
              <a:rPr lang="en-US" altLang="zh-CN" sz="2400" dirty="0">
                <a:solidFill>
                  <a:schemeClr val="bg1"/>
                </a:solidFill>
                <a:latin typeface="方正粗黑宋简体" panose="02000000000000000000" pitchFamily="2" charset="-122"/>
                <a:ea typeface="方正粗黑宋简体" panose="02000000000000000000" pitchFamily="2" charset="-122"/>
              </a:rPr>
              <a:t>3</a:t>
            </a:r>
            <a:r>
              <a:rPr lang="zh-CN" altLang="en-US" sz="2400" dirty="0">
                <a:solidFill>
                  <a:schemeClr val="bg1"/>
                </a:solidFill>
                <a:latin typeface="方正粗黑宋简体" panose="02000000000000000000" pitchFamily="2" charset="-122"/>
                <a:ea typeface="方正粗黑宋简体" panose="02000000000000000000" pitchFamily="2" charset="-122"/>
              </a:rPr>
              <a:t>）以环境描写为接应点</a:t>
            </a:r>
            <a:endParaRPr lang="en-US" altLang="zh-CN" sz="2400" dirty="0">
              <a:solidFill>
                <a:schemeClr val="bg1"/>
              </a:solidFill>
              <a:latin typeface="方正粗黑宋简体" panose="02000000000000000000" pitchFamily="2" charset="-122"/>
              <a:ea typeface="方正粗黑宋简体" panose="02000000000000000000" pitchFamily="2" charset="-122"/>
            </a:endParaRPr>
          </a:p>
          <a:p>
            <a:r>
              <a:rPr lang="en-US" altLang="zh-CN" sz="2400" b="1" dirty="0">
                <a:solidFill>
                  <a:srgbClr val="00B0F0"/>
                </a:solidFill>
              </a:rPr>
              <a:t>                   </a:t>
            </a:r>
            <a:r>
              <a:rPr lang="en-US" altLang="zh-CN" sz="2400" b="1" dirty="0" smtClean="0">
                <a:solidFill>
                  <a:srgbClr val="00B0F0"/>
                </a:solidFill>
              </a:rPr>
              <a:t>—— </a:t>
            </a:r>
            <a:r>
              <a:rPr lang="zh-CN" altLang="en-US" sz="2400" b="1" dirty="0">
                <a:solidFill>
                  <a:srgbClr val="00B0F0"/>
                </a:solidFill>
              </a:rPr>
              <a:t>环境相同，心境不同</a:t>
            </a:r>
            <a:endParaRPr lang="zh-CN" altLang="en-US" sz="2400" b="1" dirty="0">
              <a:solidFill>
                <a:srgbClr val="00B0F0"/>
              </a:solidFill>
            </a:endParaRPr>
          </a:p>
        </p:txBody>
      </p:sp>
      <p:sp>
        <p:nvSpPr>
          <p:cNvPr id="6" name="右箭头 5"/>
          <p:cNvSpPr/>
          <p:nvPr/>
        </p:nvSpPr>
        <p:spPr>
          <a:xfrm>
            <a:off x="382383" y="4486379"/>
            <a:ext cx="6758248" cy="1773380"/>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382383" y="4906846"/>
            <a:ext cx="5729454" cy="923330"/>
          </a:xfrm>
          <a:prstGeom prst="rect">
            <a:avLst/>
          </a:prstGeom>
          <a:noFill/>
        </p:spPr>
        <p:txBody>
          <a:bodyPr wrap="none" rtlCol="0">
            <a:spAutoFit/>
          </a:bodyPr>
          <a:lstStyle/>
          <a:p>
            <a:r>
              <a:rPr lang="en-US" altLang="zh-CN" b="1" dirty="0">
                <a:latin typeface="微软雅黑" panose="020B0503020204020204" charset="-122"/>
                <a:ea typeface="微软雅黑" panose="020B0503020204020204" charset="-122"/>
              </a:rPr>
              <a:t>1. </a:t>
            </a:r>
            <a:r>
              <a:rPr lang="zh-CN" altLang="en-US" b="1" dirty="0">
                <a:latin typeface="微软雅黑" panose="020B0503020204020204" charset="-122"/>
                <a:ea typeface="微软雅黑" panose="020B0503020204020204" charset="-122"/>
              </a:rPr>
              <a:t>深谙隐喻之道，读懂言外之意；</a:t>
            </a:r>
            <a:endParaRPr lang="en-US" altLang="zh-CN" b="1" dirty="0">
              <a:latin typeface="微软雅黑" panose="020B0503020204020204" charset="-122"/>
              <a:ea typeface="微软雅黑" panose="020B0503020204020204" charset="-122"/>
            </a:endParaRPr>
          </a:p>
          <a:p>
            <a:r>
              <a:rPr lang="en-US" altLang="zh-CN" b="1" dirty="0">
                <a:latin typeface="微软雅黑" panose="020B0503020204020204" charset="-122"/>
                <a:ea typeface="微软雅黑" panose="020B0503020204020204" charset="-122"/>
              </a:rPr>
              <a:t>2. </a:t>
            </a:r>
            <a:r>
              <a:rPr lang="zh-CN" altLang="en-US" b="1" dirty="0">
                <a:latin typeface="微软雅黑" panose="020B0503020204020204" charset="-122"/>
                <a:ea typeface="微软雅黑" panose="020B0503020204020204" charset="-122"/>
              </a:rPr>
              <a:t>语义链的末端就是神经末梢，撩拨心弦，自然舒畅，</a:t>
            </a:r>
            <a:endParaRPr lang="en-US" altLang="zh-CN" b="1" dirty="0">
              <a:latin typeface="微软雅黑" panose="020B0503020204020204" charset="-122"/>
              <a:ea typeface="微软雅黑" panose="020B0503020204020204" charset="-122"/>
            </a:endParaRPr>
          </a:p>
          <a:p>
            <a:r>
              <a:rPr lang="en-US" altLang="zh-CN" b="1"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无需名言警句，脱离语境的高大上。</a:t>
            </a:r>
            <a:endParaRPr lang="zh-CN" altLang="en-US" b="1" dirty="0">
              <a:latin typeface="微软雅黑" panose="020B0503020204020204" charset="-122"/>
              <a:ea typeface="微软雅黑" panose="020B0503020204020204" charset="-122"/>
            </a:endParaRPr>
          </a:p>
        </p:txBody>
      </p:sp>
      <p:sp>
        <p:nvSpPr>
          <p:cNvPr id="8" name="左箭头标注 7"/>
          <p:cNvSpPr/>
          <p:nvPr/>
        </p:nvSpPr>
        <p:spPr>
          <a:xfrm>
            <a:off x="7382719" y="1473983"/>
            <a:ext cx="3956858" cy="2892927"/>
          </a:xfrm>
          <a:prstGeom prst="leftArrow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921160" y="854610"/>
            <a:ext cx="2141933" cy="369332"/>
          </a:xfrm>
          <a:prstGeom prst="rect">
            <a:avLst/>
          </a:prstGeom>
          <a:noFill/>
        </p:spPr>
        <p:txBody>
          <a:bodyPr wrap="none" rtlCol="0">
            <a:spAutoFit/>
          </a:bodyPr>
          <a:lstStyle/>
          <a:p>
            <a:r>
              <a:rPr lang="en-US" altLang="zh-CN" dirty="0"/>
              <a:t>Appealing endings?</a:t>
            </a:r>
            <a:endParaRPr lang="zh-CN" altLang="en-US" dirty="0"/>
          </a:p>
        </p:txBody>
      </p:sp>
      <p:sp>
        <p:nvSpPr>
          <p:cNvPr id="10" name="文本框 9"/>
          <p:cNvSpPr txBox="1"/>
          <p:nvPr/>
        </p:nvSpPr>
        <p:spPr>
          <a:xfrm>
            <a:off x="8921160" y="1727450"/>
            <a:ext cx="2262158" cy="2127634"/>
          </a:xfrm>
          <a:prstGeom prst="rect">
            <a:avLst/>
          </a:prstGeom>
          <a:noFill/>
        </p:spPr>
        <p:txBody>
          <a:bodyPr wrap="none" rtlCol="0">
            <a:spAutoFit/>
          </a:bodyPr>
          <a:lstStyle/>
          <a:p>
            <a:pPr>
              <a:lnSpc>
                <a:spcPct val="150000"/>
              </a:lnSpc>
            </a:pPr>
            <a:r>
              <a:rPr lang="zh-CN" altLang="en-US" b="1" dirty="0">
                <a:latin typeface="微软雅黑" panose="020B0503020204020204" charset="-122"/>
                <a:ea typeface="微软雅黑" panose="020B0503020204020204" charset="-122"/>
              </a:rPr>
              <a:t>合情合理，出人意料</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寓情于景，情景交融</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这只悬念，留白想象</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合理推断，拔高立意</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情感真挚，激发共鸣</a:t>
            </a:r>
            <a:endParaRPr lang="zh-CN" altLang="en-US" b="1" dirty="0">
              <a:latin typeface="微软雅黑" panose="020B0503020204020204" charset="-122"/>
              <a:ea typeface="微软雅黑" panose="020B0503020204020204" charset="-122"/>
            </a:endParaRPr>
          </a:p>
        </p:txBody>
      </p:sp>
      <p:cxnSp>
        <p:nvCxnSpPr>
          <p:cNvPr id="11" name="直接连接符 10"/>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bldLvl="0" animBg="1"/>
      <p:bldP spid="8" grpId="0" bldLvl="0" animBg="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r>
              <a:rPr lang="en-US" altLang="zh-CN" sz="2800" dirty="0">
                <a:solidFill>
                  <a:schemeClr val="bg1"/>
                </a:solidFill>
                <a:latin typeface="方正粗黑宋简体" panose="02000000000000000000" pitchFamily="2" charset="-122"/>
                <a:ea typeface="方正粗黑宋简体" panose="02000000000000000000" pitchFamily="2" charset="-122"/>
              </a:rPr>
              <a:t>1</a:t>
            </a:r>
            <a:r>
              <a:rPr lang="zh-CN" altLang="en-US" sz="2800" dirty="0">
                <a:solidFill>
                  <a:schemeClr val="bg1"/>
                </a:solidFill>
                <a:latin typeface="方正粗黑宋简体" panose="02000000000000000000" pitchFamily="2" charset="-122"/>
                <a:ea typeface="方正粗黑宋简体" panose="02000000000000000000" pitchFamily="2" charset="-122"/>
              </a:rPr>
              <a:t>）以人物活动为接应点</a:t>
            </a:r>
            <a:r>
              <a:rPr lang="en-US" altLang="zh-CN" sz="2800" b="1" dirty="0">
                <a:solidFill>
                  <a:srgbClr val="00B0F0"/>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性格冲突，内心矛盾</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4" name="文本框 3"/>
          <p:cNvSpPr txBox="1"/>
          <p:nvPr/>
        </p:nvSpPr>
        <p:spPr>
          <a:xfrm>
            <a:off x="199506" y="1920979"/>
            <a:ext cx="11790332" cy="1938992"/>
          </a:xfrm>
          <a:prstGeom prst="rect">
            <a:avLst/>
          </a:prstGeom>
          <a:noFill/>
          <a:ln>
            <a:solidFill>
              <a:srgbClr val="FF0000"/>
            </a:solidFill>
          </a:ln>
        </p:spPr>
        <p:txBody>
          <a:bodyPr wrap="square" rtlCol="0">
            <a:spAutoFit/>
          </a:bodyPr>
          <a:lstStyle/>
          <a:p>
            <a:r>
              <a:rPr lang="zh-CN" altLang="en-US" sz="2400" dirty="0">
                <a:solidFill>
                  <a:schemeClr val="bg1"/>
                </a:solidFill>
                <a:latin typeface="方正粗黑宋简体" panose="02000000000000000000" pitchFamily="2" charset="-122"/>
                <a:ea typeface="方正粗黑宋简体" panose="02000000000000000000" pitchFamily="2" charset="-122"/>
              </a:rPr>
              <a:t>原文首段：</a:t>
            </a:r>
            <a:r>
              <a:rPr lang="en-US" altLang="zh-CN" sz="2400" b="1" dirty="0">
                <a:solidFill>
                  <a:schemeClr val="bg1"/>
                </a:solidFill>
                <a:latin typeface="Times New Roman" panose="02020603050405020304" charset="0"/>
                <a:cs typeface="Times New Roman" panose="02020603050405020304" charset="0"/>
              </a:rPr>
              <a:t>I had an </a:t>
            </a:r>
            <a:r>
              <a:rPr lang="en-US" altLang="zh-CN" sz="2400" b="1" dirty="0">
                <a:solidFill>
                  <a:srgbClr val="00B0F0"/>
                </a:solidFill>
                <a:latin typeface="Times New Roman" panose="02020603050405020304" charset="0"/>
                <a:cs typeface="Times New Roman" panose="02020603050405020304" charset="0"/>
              </a:rPr>
              <a:t>interesting</a:t>
            </a:r>
            <a:r>
              <a:rPr lang="en-US" altLang="zh-CN" sz="2400" b="1" dirty="0">
                <a:solidFill>
                  <a:schemeClr val="bg1"/>
                </a:solidFill>
                <a:latin typeface="Times New Roman" panose="02020603050405020304" charset="0"/>
                <a:cs typeface="Times New Roman" panose="02020603050405020304" charset="0"/>
              </a:rPr>
              <a:t> childhood: It was filled with </a:t>
            </a:r>
            <a:r>
              <a:rPr lang="en-US" altLang="zh-CN" sz="2400" b="1" dirty="0">
                <a:solidFill>
                  <a:srgbClr val="FFFF00"/>
                </a:solidFill>
                <a:latin typeface="Times New Roman" panose="02020603050405020304" charset="0"/>
                <a:cs typeface="Times New Roman" panose="02020603050405020304" charset="0"/>
              </a:rPr>
              <a:t>surprise and amusements</a:t>
            </a:r>
            <a:r>
              <a:rPr lang="en-US" altLang="zh-CN" sz="2400" b="1" dirty="0">
                <a:solidFill>
                  <a:schemeClr val="bg1"/>
                </a:solidFill>
                <a:latin typeface="Times New Roman" panose="02020603050405020304" charset="0"/>
                <a:cs typeface="Times New Roman" panose="02020603050405020304" charset="0"/>
              </a:rPr>
              <a:t>,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all </a:t>
            </a:r>
            <a:r>
              <a:rPr lang="en-US" altLang="zh-CN" sz="2400" b="1" dirty="0">
                <a:solidFill>
                  <a:schemeClr val="bg1"/>
                </a:solidFill>
                <a:latin typeface="Times New Roman" panose="02020603050405020304" charset="0"/>
                <a:cs typeface="Times New Roman" panose="02020603050405020304" charset="0"/>
              </a:rPr>
              <a:t>because of my </a:t>
            </a:r>
            <a:r>
              <a:rPr lang="en-US" altLang="zh-CN" sz="2400" b="1" dirty="0" smtClean="0">
                <a:solidFill>
                  <a:schemeClr val="bg1"/>
                </a:solidFill>
                <a:latin typeface="Times New Roman" panose="02020603050405020304" charset="0"/>
                <a:cs typeface="Times New Roman" panose="02020603050405020304" charset="0"/>
              </a:rPr>
              <a:t>mother-loving</a:t>
            </a:r>
            <a:r>
              <a:rPr lang="en-US" altLang="zh-CN" sz="2400" b="1" dirty="0">
                <a:solidFill>
                  <a:schemeClr val="bg1"/>
                </a:solidFill>
                <a:latin typeface="Times New Roman" panose="02020603050405020304" charset="0"/>
                <a:cs typeface="Times New Roman" panose="02020603050405020304" charset="0"/>
              </a:rPr>
              <a:t>, sweet, and </a:t>
            </a:r>
            <a:r>
              <a:rPr lang="en-US" altLang="zh-CN" sz="2400" b="1" dirty="0">
                <a:solidFill>
                  <a:srgbClr val="FF0000"/>
                </a:solidFill>
                <a:latin typeface="Times New Roman" panose="02020603050405020304" charset="0"/>
                <a:cs typeface="Times New Roman" panose="02020603050405020304" charset="0"/>
              </a:rPr>
              <a:t>yet absent-minded and forgetful</a:t>
            </a:r>
            <a:r>
              <a:rPr lang="en-US" altLang="zh-CN" sz="2400" b="1" dirty="0">
                <a:solidFill>
                  <a:schemeClr val="bg1"/>
                </a:solidFill>
                <a:latin typeface="Times New Roman" panose="02020603050405020304" charset="0"/>
                <a:cs typeface="Times New Roman" panose="02020603050405020304" charset="0"/>
              </a:rPr>
              <a:t>. One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strange </a:t>
            </a:r>
            <a:r>
              <a:rPr lang="en-US" altLang="zh-CN" sz="2400" b="1" dirty="0">
                <a:solidFill>
                  <a:schemeClr val="bg1"/>
                </a:solidFill>
                <a:latin typeface="Times New Roman" panose="02020603050405020304" charset="0"/>
                <a:cs typeface="Times New Roman" panose="02020603050405020304" charset="0"/>
              </a:rPr>
              <a:t>family trip we took when I was </a:t>
            </a:r>
            <a:r>
              <a:rPr lang="en-US" altLang="zh-CN" sz="2400" b="1" dirty="0" smtClean="0">
                <a:solidFill>
                  <a:schemeClr val="bg1"/>
                </a:solidFill>
                <a:latin typeface="Times New Roman" panose="02020603050405020304" charset="0"/>
                <a:cs typeface="Times New Roman" panose="02020603050405020304" charset="0"/>
              </a:rPr>
              <a:t>Eleven </a:t>
            </a:r>
            <a:r>
              <a:rPr lang="en-US" altLang="zh-CN" sz="2400" b="1" dirty="0">
                <a:solidFill>
                  <a:schemeClr val="bg1"/>
                </a:solidFill>
                <a:latin typeface="Times New Roman" panose="02020603050405020304" charset="0"/>
                <a:cs typeface="Times New Roman" panose="02020603050405020304" charset="0"/>
              </a:rPr>
              <a:t>tells a lot about her.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i="1" dirty="0">
                <a:solidFill>
                  <a:schemeClr val="bg1"/>
                </a:solidFill>
                <a:latin typeface="Times New Roman" panose="02020603050405020304" charset="0"/>
                <a:cs typeface="Times New Roman" panose="02020603050405020304" charset="0"/>
              </a:rPr>
              <a:t> </a:t>
            </a:r>
            <a:r>
              <a:rPr lang="en-US" altLang="zh-CN" sz="2400" b="1" i="1" dirty="0" smtClean="0">
                <a:solidFill>
                  <a:schemeClr val="bg1"/>
                </a:solidFill>
                <a:latin typeface="Times New Roman" panose="02020603050405020304" charset="0"/>
                <a:cs typeface="Times New Roman" panose="02020603050405020304" charset="0"/>
              </a:rPr>
              <a:t>                                                                                  </a:t>
            </a:r>
            <a:r>
              <a:rPr lang="en-US" altLang="zh-CN" sz="2400" b="1" i="1" dirty="0" smtClean="0">
                <a:solidFill>
                  <a:schemeClr val="bg1"/>
                </a:solidFill>
                <a:latin typeface="Times New Roman" panose="02020603050405020304" charset="0"/>
                <a:cs typeface="Times New Roman" panose="02020603050405020304" charset="0"/>
              </a:rPr>
              <a:t>(</a:t>
            </a:r>
            <a:r>
              <a:rPr lang="en-US" altLang="zh-CN" sz="2400" b="1" i="1" dirty="0">
                <a:solidFill>
                  <a:schemeClr val="bg1"/>
                </a:solidFill>
                <a:latin typeface="Times New Roman" panose="02020603050405020304" charset="0"/>
                <a:cs typeface="Times New Roman" panose="02020603050405020304" charset="0"/>
              </a:rPr>
              <a:t>2017</a:t>
            </a:r>
            <a:r>
              <a:rPr lang="zh-CN" altLang="en-US" sz="2400" b="1" i="1" dirty="0">
                <a:solidFill>
                  <a:schemeClr val="bg1"/>
                </a:solidFill>
                <a:latin typeface="Times New Roman" panose="02020603050405020304" charset="0"/>
                <a:cs typeface="Times New Roman" panose="02020603050405020304" charset="0"/>
              </a:rPr>
              <a:t>年</a:t>
            </a:r>
            <a:r>
              <a:rPr lang="en-US" altLang="zh-CN" sz="2400" b="1" i="1" dirty="0">
                <a:solidFill>
                  <a:schemeClr val="bg1"/>
                </a:solidFill>
                <a:latin typeface="Times New Roman" panose="02020603050405020304" charset="0"/>
                <a:cs typeface="Times New Roman" panose="02020603050405020304" charset="0"/>
              </a:rPr>
              <a:t>11</a:t>
            </a:r>
            <a:r>
              <a:rPr lang="zh-CN" altLang="en-US" sz="2400" b="1" i="1" dirty="0">
                <a:solidFill>
                  <a:schemeClr val="bg1"/>
                </a:solidFill>
                <a:latin typeface="Times New Roman" panose="02020603050405020304" charset="0"/>
                <a:cs typeface="Times New Roman" panose="02020603050405020304" charset="0"/>
              </a:rPr>
              <a:t>月浙江省高考试题读后续写）</a:t>
            </a:r>
            <a:r>
              <a:rPr lang="en-US" altLang="zh-CN" sz="2400" b="1" i="1" dirty="0">
                <a:solidFill>
                  <a:schemeClr val="bg1"/>
                </a:solidFill>
                <a:latin typeface="Times New Roman" panose="02020603050405020304" charset="0"/>
                <a:cs typeface="Times New Roman" panose="02020603050405020304" charset="0"/>
              </a:rPr>
              <a:t> </a:t>
            </a:r>
            <a:endParaRPr lang="en-US" altLang="zh-CN" sz="2400" b="1" i="1" dirty="0">
              <a:solidFill>
                <a:schemeClr val="bg1"/>
              </a:solidFill>
              <a:latin typeface="Times New Roman" panose="02020603050405020304" charset="0"/>
              <a:cs typeface="Times New Roman" panose="02020603050405020304" charset="0"/>
            </a:endParaRPr>
          </a:p>
          <a:p>
            <a:endParaRPr lang="zh-CN" altLang="en-US" sz="2400" b="1" dirty="0">
              <a:latin typeface="Times New Roman" panose="02020603050405020304" charset="0"/>
              <a:cs typeface="Times New Roman" panose="02020603050405020304" charset="0"/>
            </a:endParaRPr>
          </a:p>
        </p:txBody>
      </p:sp>
      <p:sp>
        <p:nvSpPr>
          <p:cNvPr id="5" name="文本框 4"/>
          <p:cNvSpPr txBox="1"/>
          <p:nvPr/>
        </p:nvSpPr>
        <p:spPr>
          <a:xfrm>
            <a:off x="199505" y="4017499"/>
            <a:ext cx="11790333" cy="2308324"/>
          </a:xfrm>
          <a:prstGeom prst="rect">
            <a:avLst/>
          </a:prstGeom>
          <a:noFill/>
          <a:ln>
            <a:solidFill>
              <a:srgbClr val="00B0F0"/>
            </a:solidFill>
          </a:ln>
        </p:spPr>
        <p:txBody>
          <a:bodyPr wrap="square" rtlCol="0">
            <a:spAutoFit/>
          </a:bodyPr>
          <a:lstStyle/>
          <a:p>
            <a:r>
              <a:rPr lang="zh-CN" altLang="en-US" sz="2400" dirty="0">
                <a:solidFill>
                  <a:schemeClr val="bg1"/>
                </a:solidFill>
                <a:latin typeface="方正粗黑宋简体" panose="02000000000000000000" pitchFamily="2" charset="-122"/>
                <a:ea typeface="方正粗黑宋简体" panose="02000000000000000000" pitchFamily="2" charset="-122"/>
              </a:rPr>
              <a:t>续写：</a:t>
            </a:r>
            <a:r>
              <a:rPr lang="en-US" altLang="zh-CN" sz="2400" b="1" dirty="0">
                <a:solidFill>
                  <a:schemeClr val="bg1"/>
                </a:solidFill>
                <a:latin typeface="Times New Roman" panose="02020603050405020304" charset="0"/>
                <a:cs typeface="Times New Roman" panose="02020603050405020304" charset="0"/>
              </a:rPr>
              <a:t>This </a:t>
            </a:r>
            <a:r>
              <a:rPr lang="en-US" altLang="zh-CN" sz="2400" b="1" dirty="0">
                <a:solidFill>
                  <a:srgbClr val="FFFF00"/>
                </a:solidFill>
                <a:latin typeface="Times New Roman" panose="02020603050405020304" charset="0"/>
                <a:cs typeface="Times New Roman" panose="02020603050405020304" charset="0"/>
              </a:rPr>
              <a:t>trilling</a:t>
            </a:r>
            <a:r>
              <a:rPr lang="en-US" altLang="zh-CN" sz="2400" b="1" dirty="0">
                <a:solidFill>
                  <a:schemeClr val="bg1"/>
                </a:solidFill>
                <a:latin typeface="Times New Roman" panose="02020603050405020304" charset="0"/>
                <a:cs typeface="Times New Roman" panose="02020603050405020304" charset="0"/>
              </a:rPr>
              <a:t>, memorable trip reminded every now and then that Mom was not all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about </a:t>
            </a:r>
            <a:r>
              <a:rPr lang="en-US" altLang="zh-CN" sz="2400" b="1" dirty="0">
                <a:solidFill>
                  <a:srgbClr val="FF0000"/>
                </a:solidFill>
                <a:latin typeface="Times New Roman" panose="02020603050405020304" charset="0"/>
                <a:cs typeface="Times New Roman" panose="02020603050405020304" charset="0"/>
              </a:rPr>
              <a:t>an </a:t>
            </a:r>
            <a:r>
              <a:rPr lang="en-US" altLang="zh-CN" sz="2400" b="1" dirty="0" smtClean="0">
                <a:solidFill>
                  <a:srgbClr val="FF0000"/>
                </a:solidFill>
                <a:latin typeface="Times New Roman" panose="02020603050405020304" charset="0"/>
                <a:cs typeface="Times New Roman" panose="02020603050405020304" charset="0"/>
              </a:rPr>
              <a:t>absent-minded, forgetful </a:t>
            </a:r>
            <a:r>
              <a:rPr lang="en-US" altLang="zh-CN" sz="2400" b="1" dirty="0">
                <a:solidFill>
                  <a:schemeClr val="bg1"/>
                </a:solidFill>
                <a:latin typeface="Times New Roman" panose="02020603050405020304" charset="0"/>
                <a:cs typeface="Times New Roman" panose="02020603050405020304" charset="0"/>
              </a:rPr>
              <a:t>person, but was someone who was fully aware of how </a:t>
            </a:r>
            <a:endParaRPr lang="en-US" altLang="zh-CN" sz="2400" b="1" dirty="0" smtClean="0">
              <a:solidFill>
                <a:schemeClr val="bg1"/>
              </a:solidFill>
              <a:latin typeface="Times New Roman" panose="02020603050405020304" charset="0"/>
              <a:cs typeface="Times New Roman" panose="02020603050405020304" charset="0"/>
            </a:endParaRPr>
          </a:p>
          <a:p>
            <a:r>
              <a:rPr lang="en-US" altLang="zh-CN" sz="2400" b="1" dirty="0" smtClean="0">
                <a:solidFill>
                  <a:schemeClr val="bg1"/>
                </a:solidFill>
                <a:latin typeface="Times New Roman" panose="02020603050405020304" charset="0"/>
                <a:cs typeface="Times New Roman" panose="02020603050405020304" charset="0"/>
              </a:rPr>
              <a:t>to </a:t>
            </a:r>
            <a:r>
              <a:rPr lang="en-US" altLang="zh-CN" sz="2400" b="1" dirty="0">
                <a:solidFill>
                  <a:srgbClr val="00B0F0"/>
                </a:solidFill>
                <a:latin typeface="Times New Roman" panose="02020603050405020304" charset="0"/>
                <a:cs typeface="Times New Roman" panose="02020603050405020304" charset="0"/>
              </a:rPr>
              <a:t>add color </a:t>
            </a:r>
            <a:r>
              <a:rPr lang="en-US" altLang="zh-CN" sz="2400" b="1" dirty="0">
                <a:solidFill>
                  <a:schemeClr val="bg1"/>
                </a:solidFill>
                <a:latin typeface="Times New Roman" panose="02020603050405020304" charset="0"/>
                <a:cs typeface="Times New Roman" panose="02020603050405020304" charset="0"/>
              </a:rPr>
              <a:t>to daily life. It dawned on me that </a:t>
            </a:r>
            <a:r>
              <a:rPr lang="en-US" altLang="zh-CN" sz="2400" b="1" dirty="0" smtClean="0">
                <a:solidFill>
                  <a:schemeClr val="bg1"/>
                </a:solidFill>
                <a:latin typeface="Times New Roman" panose="02020603050405020304" charset="0"/>
                <a:cs typeface="Times New Roman" panose="02020603050405020304" charset="0"/>
              </a:rPr>
              <a:t>once </a:t>
            </a:r>
            <a:r>
              <a:rPr lang="en-US" altLang="zh-CN" sz="2400" b="1" dirty="0">
                <a:solidFill>
                  <a:schemeClr val="bg1"/>
                </a:solidFill>
                <a:latin typeface="Times New Roman" panose="02020603050405020304" charset="0"/>
                <a:cs typeface="Times New Roman" panose="02020603050405020304" charset="0"/>
              </a:rPr>
              <a:t>we </a:t>
            </a:r>
            <a:r>
              <a:rPr lang="en-US" altLang="zh-CN" sz="2400" b="1" dirty="0">
                <a:solidFill>
                  <a:srgbClr val="00B0F0"/>
                </a:solidFill>
                <a:latin typeface="Times New Roman" panose="02020603050405020304" charset="0"/>
                <a:cs typeface="Times New Roman" panose="02020603050405020304" charset="0"/>
              </a:rPr>
              <a:t>explored</a:t>
            </a:r>
            <a:r>
              <a:rPr lang="en-US" altLang="zh-CN" sz="2400" b="1" dirty="0">
                <a:solidFill>
                  <a:schemeClr val="bg1"/>
                </a:solidFill>
                <a:latin typeface="Times New Roman" panose="02020603050405020304" charset="0"/>
                <a:cs typeface="Times New Roman" panose="02020603050405020304" charset="0"/>
              </a:rPr>
              <a:t>, life would </a:t>
            </a:r>
            <a:r>
              <a:rPr lang="en-US" altLang="zh-CN" sz="2400" b="1" dirty="0">
                <a:solidFill>
                  <a:srgbClr val="00B0F0"/>
                </a:solidFill>
                <a:latin typeface="Times New Roman" panose="02020603050405020304" charset="0"/>
                <a:cs typeface="Times New Roman" panose="02020603050405020304" charset="0"/>
              </a:rPr>
              <a:t>embrace</a:t>
            </a:r>
            <a:r>
              <a:rPr lang="en-US" altLang="zh-CN" sz="2400" b="1" dirty="0">
                <a:solidFill>
                  <a:schemeClr val="bg1"/>
                </a:solidFill>
                <a:latin typeface="Times New Roman" panose="02020603050405020304" charset="0"/>
                <a:cs typeface="Times New Roman" panose="02020603050405020304" charset="0"/>
              </a:rPr>
              <a:t> you.</a:t>
            </a:r>
            <a:endParaRPr lang="en-US" altLang="zh-CN" sz="2400" b="1" dirty="0">
              <a:solidFill>
                <a:schemeClr val="bg1"/>
              </a:solidFill>
              <a:latin typeface="Times New Roman" panose="02020603050405020304" charset="0"/>
              <a:cs typeface="Times New Roman" panose="02020603050405020304" charset="0"/>
            </a:endParaRPr>
          </a:p>
          <a:p>
            <a:endParaRPr lang="en-US" altLang="zh-CN" sz="2400" b="1" dirty="0">
              <a:solidFill>
                <a:schemeClr val="bg1"/>
              </a:solidFill>
              <a:latin typeface="Times New Roman" panose="02020603050405020304" charset="0"/>
              <a:cs typeface="Times New Roman" panose="02020603050405020304" charset="0"/>
            </a:endParaRPr>
          </a:p>
          <a:p>
            <a:r>
              <a:rPr lang="zh-CN" altLang="en-US" sz="2400" b="1" dirty="0">
                <a:solidFill>
                  <a:srgbClr val="FF0000"/>
                </a:solidFill>
              </a:rPr>
              <a:t>由反求正</a:t>
            </a:r>
            <a:r>
              <a:rPr lang="zh-CN" altLang="en-US" sz="2400" b="1" dirty="0">
                <a:solidFill>
                  <a:schemeClr val="bg1"/>
                </a:solidFill>
              </a:rPr>
              <a:t>，反弹琵琶，既回扣全文，又通过与健忘妈妈旅行，人物形象反转：妈妈</a:t>
            </a:r>
            <a:r>
              <a:rPr lang="zh-CN" altLang="en-US" sz="2400" b="1" dirty="0" smtClean="0">
                <a:solidFill>
                  <a:schemeClr val="bg1"/>
                </a:solidFill>
              </a:rPr>
              <a:t>是</a:t>
            </a:r>
            <a:endParaRPr lang="en-US" altLang="zh-CN" sz="2400" b="1" dirty="0" smtClean="0">
              <a:solidFill>
                <a:schemeClr val="bg1"/>
              </a:solidFill>
            </a:endParaRPr>
          </a:p>
          <a:p>
            <a:r>
              <a:rPr lang="zh-CN" altLang="en-US" sz="2400" b="1" dirty="0" smtClean="0">
                <a:solidFill>
                  <a:schemeClr val="bg1"/>
                </a:solidFill>
              </a:rPr>
              <a:t>一</a:t>
            </a:r>
            <a:r>
              <a:rPr lang="zh-CN" altLang="en-US" sz="2400" b="1" dirty="0">
                <a:solidFill>
                  <a:schemeClr val="bg1"/>
                </a:solidFill>
              </a:rPr>
              <a:t>位能给我们带来</a:t>
            </a:r>
            <a:r>
              <a:rPr lang="zh-CN" altLang="en-US" sz="2400" b="1" dirty="0" smtClean="0">
                <a:solidFill>
                  <a:schemeClr val="bg1"/>
                </a:solidFill>
              </a:rPr>
              <a:t>多彩的</a:t>
            </a:r>
            <a:r>
              <a:rPr lang="zh-CN" altLang="en-US" sz="2400" b="1" dirty="0">
                <a:solidFill>
                  <a:schemeClr val="bg1"/>
                </a:solidFill>
              </a:rPr>
              <a:t>生活，教会我们人生道理。</a:t>
            </a:r>
            <a:endParaRPr lang="zh-CN" altLang="en-US" sz="2400" b="1" dirty="0">
              <a:solidFill>
                <a:schemeClr val="bg1"/>
              </a:solidFill>
            </a:endParaRPr>
          </a:p>
        </p:txBody>
      </p:sp>
      <p:sp>
        <p:nvSpPr>
          <p:cNvPr id="6" name="文本框 5"/>
          <p:cNvSpPr txBox="1"/>
          <p:nvPr/>
        </p:nvSpPr>
        <p:spPr>
          <a:xfrm>
            <a:off x="199505" y="133004"/>
            <a:ext cx="8356775" cy="523220"/>
          </a:xfrm>
          <a:prstGeom prst="rect">
            <a:avLst/>
          </a:prstGeom>
          <a:noFill/>
        </p:spPr>
        <p:txBody>
          <a:bodyPr wrap="none" rtlCol="0">
            <a:spAutoFit/>
          </a:bodyPr>
          <a:lstStyle/>
          <a:p>
            <a:r>
              <a:rPr lang="en-US" altLang="zh-CN" sz="2800" dirty="0">
                <a:solidFill>
                  <a:srgbClr val="FFFF00"/>
                </a:solidFill>
              </a:rPr>
              <a:t>3. </a:t>
            </a:r>
            <a:r>
              <a:rPr lang="zh-CN" altLang="en-US" sz="2800" dirty="0">
                <a:solidFill>
                  <a:srgbClr val="FFFF00"/>
                </a:solidFill>
              </a:rPr>
              <a:t>捕捉原文伏笔</a:t>
            </a:r>
            <a:r>
              <a:rPr lang="zh-CN" altLang="en-US" dirty="0">
                <a:solidFill>
                  <a:srgbClr val="FFFF00"/>
                </a:solidFill>
              </a:rPr>
              <a:t>（</a:t>
            </a:r>
            <a:r>
              <a:rPr lang="zh-CN" altLang="en-US" dirty="0" smtClean="0">
                <a:solidFill>
                  <a:srgbClr val="FFFF00"/>
                </a:solidFill>
              </a:rPr>
              <a:t>隐喻</a:t>
            </a:r>
            <a:r>
              <a:rPr lang="en-US" altLang="zh-CN" dirty="0" smtClean="0">
                <a:solidFill>
                  <a:srgbClr val="FFFF00"/>
                </a:solidFill>
              </a:rPr>
              <a:t>/</a:t>
            </a:r>
            <a:r>
              <a:rPr lang="zh-CN" altLang="en-US" dirty="0" smtClean="0">
                <a:solidFill>
                  <a:srgbClr val="FFFF00"/>
                </a:solidFill>
              </a:rPr>
              <a:t>语义链）</a:t>
            </a:r>
            <a:r>
              <a:rPr lang="en-US" altLang="zh-CN" sz="2800" dirty="0">
                <a:solidFill>
                  <a:srgbClr val="FFFF00"/>
                </a:solidFill>
              </a:rPr>
              <a:t>——</a:t>
            </a:r>
            <a:r>
              <a:rPr lang="zh-CN" altLang="en-US" sz="2800" dirty="0">
                <a:solidFill>
                  <a:srgbClr val="FFFF00"/>
                </a:solidFill>
              </a:rPr>
              <a:t>前后呼应，形成亮点</a:t>
            </a:r>
            <a:endParaRPr lang="zh-CN" altLang="en-US" sz="2800" dirty="0">
              <a:solidFill>
                <a:srgbClr val="FFFF00"/>
              </a:solidFill>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1</a:t>
            </a:r>
            <a:r>
              <a:rPr kumimoji="0" lang="zh-CN" altLang="en-US"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）以人物活动为接应点</a:t>
            </a:r>
            <a:r>
              <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a:t>
            </a: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性格冲突，内心矛盾</a:t>
            </a:r>
            <a:endPar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52852" y="1892789"/>
            <a:ext cx="11930291" cy="1569660"/>
          </a:xfrm>
          <a:prstGeom prst="rect">
            <a:avLst/>
          </a:prstGeom>
          <a:noFill/>
          <a:ln>
            <a:solidFill>
              <a:srgbClr val="FF000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原文首</a:t>
            </a:r>
            <a:r>
              <a:rPr lang="zh-CN" altLang="en-US" sz="2400" dirty="0" smtClean="0">
                <a:solidFill>
                  <a:prstClr val="white"/>
                </a:solidFill>
                <a:latin typeface="方正粗黑宋简体" panose="02000000000000000000" pitchFamily="2" charset="-122"/>
                <a:ea typeface="方正粗黑宋简体" panose="02000000000000000000" pitchFamily="2" charset="-122"/>
              </a:rPr>
              <a:t>段</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“I’m going to miss you so much, Poppy, ”said the tall, thin teenager. He bent down to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hug</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his </a:t>
            </a:r>
            <a:r>
              <a:rPr lang="en-US" altLang="zh-CN" sz="2400" dirty="0" err="1" smtClean="0">
                <a:solidFill>
                  <a:prstClr val="white"/>
                </a:solidFill>
                <a:latin typeface="方正粗黑宋简体" panose="02000000000000000000" pitchFamily="2" charset="-122"/>
                <a:ea typeface="方正粗黑宋简体" panose="02000000000000000000" pitchFamily="2" charset="-122"/>
              </a:rPr>
              <a:t>olf</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friend goodbye. He stood up,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hugged</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his parents and smiled, </a:t>
            </a:r>
            <a:r>
              <a:rPr lang="en-US" altLang="zh-CN" sz="2400" dirty="0" smtClean="0">
                <a:solidFill>
                  <a:srgbClr val="FF0000"/>
                </a:solidFill>
                <a:latin typeface="方正粗黑宋简体" panose="02000000000000000000" pitchFamily="2" charset="-122"/>
                <a:ea typeface="方正粗黑宋简体" panose="02000000000000000000" pitchFamily="2" charset="-122"/>
              </a:rPr>
              <a:t>trying not to let his emotions get the better of him</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a:t>
            </a:r>
            <a:endParaRPr lang="en-US" altLang="zh-CN" sz="2400" dirty="0" smtClean="0">
              <a:solidFill>
                <a:prstClr val="white"/>
              </a:solidFill>
              <a:latin typeface="方正粗黑宋简体" panose="02000000000000000000" pitchFamily="2" charset="-122"/>
              <a:ea typeface="方正粗黑宋简体" panose="02000000000000000000" pitchFamily="2" charset="-122"/>
            </a:endParaRPr>
          </a:p>
          <a:p>
            <a:pPr lvl="0"/>
            <a:r>
              <a:rPr lang="en-US" altLang="zh-CN" sz="2400" i="1" dirty="0">
                <a:solidFill>
                  <a:prstClr val="white"/>
                </a:solidFill>
                <a:latin typeface="方正粗黑宋简体" panose="02000000000000000000" pitchFamily="2" charset="-122"/>
                <a:ea typeface="方正粗黑宋简体" panose="02000000000000000000" pitchFamily="2" charset="-122"/>
              </a:rPr>
              <a:t> </a:t>
            </a:r>
            <a:r>
              <a:rPr lang="en-US" altLang="zh-CN" sz="2400" i="1" dirty="0" smtClean="0">
                <a:solidFill>
                  <a:prstClr val="white"/>
                </a:solidFill>
                <a:latin typeface="方正粗黑宋简体" panose="02000000000000000000" pitchFamily="2" charset="-122"/>
                <a:ea typeface="方正粗黑宋简体" panose="02000000000000000000" pitchFamily="2" charset="-122"/>
              </a:rPr>
              <a:t>                                                                               </a:t>
            </a:r>
            <a:r>
              <a:rPr lang="en-US" altLang="zh-CN" i="1" dirty="0" smtClean="0">
                <a:solidFill>
                  <a:prstClr val="white"/>
                </a:solidFill>
                <a:latin typeface="方正粗黑宋简体" panose="02000000000000000000" pitchFamily="2" charset="-122"/>
                <a:ea typeface="方正粗黑宋简体" panose="02000000000000000000" pitchFamily="2" charset="-122"/>
              </a:rPr>
              <a:t>(2017</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11</a:t>
            </a:r>
            <a:r>
              <a:rPr lang="zh-CN" altLang="en-US" i="1" dirty="0">
                <a:solidFill>
                  <a:prstClr val="white"/>
                </a:solidFill>
                <a:latin typeface="方正粗黑宋简体" panose="02000000000000000000" pitchFamily="2" charset="-122"/>
                <a:ea typeface="方正粗黑宋简体" panose="02000000000000000000" pitchFamily="2" charset="-122"/>
              </a:rPr>
              <a:t>月浙江省高考试题读后续写） </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99505" y="4017499"/>
            <a:ext cx="11790333" cy="1938992"/>
          </a:xfrm>
          <a:prstGeom prst="rect">
            <a:avLst/>
          </a:prstGeom>
          <a:no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续写</a:t>
            </a:r>
            <a:r>
              <a:rPr kumimoji="0" lang="zh-CN" altLang="en-US" sz="2400" b="0" i="0" u="none" strike="noStrike" kern="1200" cap="none" spc="0" normalizeH="0" baseline="0" noProof="0" dirty="0" smtClean="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a:t>
            </a: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The boy </a:t>
            </a:r>
            <a:r>
              <a:rPr kumimoji="0" lang="en-US" altLang="zh-CN" sz="2400" b="1" i="0" u="none" strike="noStrike" kern="1200" cap="none" spc="0" normalizeH="0" baseline="0" noProof="0" dirty="0" smtClean="0">
                <a:ln>
                  <a:noFill/>
                </a:ln>
                <a:solidFill>
                  <a:srgbClr val="FF0000"/>
                </a:solidFill>
                <a:effectLst/>
                <a:uLnTx/>
                <a:uFillTx/>
                <a:latin typeface="Times New Roman" panose="02020603050405020304" charset="0"/>
                <a:ea typeface="等线" panose="02010600030101010101" charset="-122"/>
                <a:cs typeface="Times New Roman" panose="02020603050405020304" charset="0"/>
              </a:rPr>
              <a:t>beamed </a:t>
            </a: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while </a:t>
            </a:r>
            <a:r>
              <a:rPr kumimoji="0" lang="en-US" altLang="zh-CN" sz="2400" b="1" i="0" u="none" strike="noStrike" kern="1200" cap="none" spc="0" normalizeH="0" baseline="0" noProof="0" dirty="0" smtClean="0">
                <a:ln>
                  <a:noFill/>
                </a:ln>
                <a:solidFill>
                  <a:srgbClr val="00B0F0"/>
                </a:solidFill>
                <a:effectLst/>
                <a:uLnTx/>
                <a:uFillTx/>
                <a:latin typeface="Times New Roman" panose="02020603050405020304" charset="0"/>
                <a:ea typeface="等线" panose="02010600030101010101" charset="-122"/>
                <a:cs typeface="Times New Roman" panose="02020603050405020304" charset="0"/>
              </a:rPr>
              <a:t>patting</a:t>
            </a: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 both dogs:</a:t>
            </a:r>
            <a:r>
              <a:rPr kumimoji="0" lang="en-US" altLang="zh-CN" sz="2400" b="1" i="0" u="none" strike="noStrike" kern="1200" cap="none" spc="0" normalizeH="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 “I don’t know if I should feel </a:t>
            </a:r>
            <a:r>
              <a:rPr kumimoji="0" lang="en-US" altLang="zh-CN" sz="2400" b="1" i="0" u="none" strike="noStrike" kern="1200" cap="none" spc="0" normalizeH="0" noProof="0" dirty="0" smtClean="0">
                <a:ln>
                  <a:noFill/>
                </a:ln>
                <a:solidFill>
                  <a:srgbClr val="FF0000"/>
                </a:solidFill>
                <a:effectLst/>
                <a:uLnTx/>
                <a:uFillTx/>
                <a:latin typeface="Times New Roman" panose="02020603050405020304" charset="0"/>
                <a:ea typeface="等线" panose="02010600030101010101" charset="-122"/>
                <a:cs typeface="Times New Roman" panose="02020603050405020304" charset="0"/>
              </a:rPr>
              <a:t>thrilled </a:t>
            </a:r>
            <a:r>
              <a:rPr kumimoji="0" lang="en-US" altLang="zh-CN" sz="2400" b="1" i="0" u="none" strike="noStrike" kern="1200" cap="none" spc="0" normalizeH="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for having a new puppy or </a:t>
            </a:r>
            <a:r>
              <a:rPr kumimoji="0" lang="en-US" altLang="zh-CN" sz="2400" b="1" i="0" u="none" strike="noStrike" kern="1200" cap="none" spc="0" normalizeH="0" noProof="0" dirty="0" smtClean="0">
                <a:ln>
                  <a:noFill/>
                </a:ln>
                <a:solidFill>
                  <a:srgbClr val="FF0000"/>
                </a:solidFill>
                <a:effectLst/>
                <a:uLnTx/>
                <a:uFillTx/>
                <a:latin typeface="Times New Roman" panose="02020603050405020304" charset="0"/>
                <a:ea typeface="等线" panose="02010600030101010101" charset="-122"/>
                <a:cs typeface="Times New Roman" panose="02020603050405020304" charset="0"/>
              </a:rPr>
              <a:t>sad</a:t>
            </a:r>
            <a:r>
              <a:rPr kumimoji="0" lang="en-US" altLang="zh-CN" sz="2400" b="1" i="0" u="none" strike="noStrike" kern="1200" cap="none" spc="0" normalizeH="0" noProof="0" dirty="0" smtClean="0">
                <a:ln>
                  <a:noFill/>
                </a:ln>
                <a:solidFill>
                  <a:prstClr val="white"/>
                </a:solidFill>
                <a:effectLst/>
                <a:uLnTx/>
                <a:uFillTx/>
                <a:latin typeface="Times New Roman" panose="02020603050405020304" charset="0"/>
                <a:ea typeface="等线" panose="02010600030101010101" charset="-122"/>
                <a:cs typeface="Times New Roman" panose="02020603050405020304" charset="0"/>
              </a:rPr>
              <a:t> because Poppy had found a new best friend!” </a:t>
            </a:r>
            <a:endParaRPr kumimoji="0" lang="en-US" altLang="zh-CN" sz="2400" b="1" i="0" u="none" strike="noStrike" kern="1200" cap="none" spc="0" normalizeH="0" baseline="0" noProof="0" dirty="0">
              <a:ln>
                <a:noFill/>
              </a:ln>
              <a:solidFill>
                <a:prstClr val="white"/>
              </a:solidFill>
              <a:effectLst/>
              <a:uLnTx/>
              <a:uFillTx/>
              <a:latin typeface="Times New Roman" panose="02020603050405020304" charset="0"/>
              <a:ea typeface="等线" panose="0201060003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white"/>
              </a:solidFill>
              <a:effectLst/>
              <a:uLnTx/>
              <a:uFillTx/>
              <a:latin typeface="Times New Roman" panose="02020603050405020304" charset="0"/>
              <a:ea typeface="等线" panose="02010600030101010101"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srgbClr val="FF0000"/>
                </a:solidFill>
                <a:effectLst/>
                <a:uLnTx/>
                <a:uFillTx/>
                <a:latin typeface="等线" panose="02010600030101010101" charset="-122"/>
                <a:ea typeface="等线" panose="02010600030101010101" charset="-122"/>
                <a:cs typeface="+mn-cs"/>
              </a:rPr>
              <a:t>由</a:t>
            </a:r>
            <a:r>
              <a:rPr lang="zh-CN" altLang="en-US" sz="2400" b="1" dirty="0" smtClean="0">
                <a:solidFill>
                  <a:srgbClr val="FF0000"/>
                </a:solidFill>
                <a:latin typeface="等线" panose="02010600030101010101" charset="-122"/>
                <a:ea typeface="等线" panose="02010600030101010101" charset="-122"/>
              </a:rPr>
              <a:t>表及里</a:t>
            </a:r>
            <a:r>
              <a:rPr kumimoji="0" lang="zh-CN" altLang="en-US" sz="2400" b="1" i="0" u="none" strike="noStrike" kern="120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，对男孩子来说“</a:t>
            </a:r>
            <a:r>
              <a:rPr kumimoji="0" lang="en-US" altLang="zh-CN" sz="2400" b="1" i="0" u="none" strike="noStrike" kern="120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Poppy </a:t>
            </a:r>
            <a:r>
              <a:rPr kumimoji="0" lang="zh-CN" altLang="en-US" sz="2400" b="1" i="0" u="none" strike="noStrike" kern="1200" cap="none" spc="0" normalizeH="0" baseline="0" noProof="0" dirty="0" smtClean="0">
                <a:ln>
                  <a:noFill/>
                </a:ln>
                <a:solidFill>
                  <a:prstClr val="white"/>
                </a:solidFill>
                <a:effectLst/>
                <a:uLnTx/>
                <a:uFillTx/>
                <a:latin typeface="等线" panose="02010600030101010101" charset="-122"/>
                <a:ea typeface="等线" panose="02010600030101010101" charset="-122"/>
                <a:cs typeface="+mn-cs"/>
              </a:rPr>
              <a:t>找到新朋友是喜是忧”，思考离别的意义，反映内心的触动和成长。</a:t>
            </a:r>
            <a:endParaRPr kumimoji="0" lang="zh-CN" altLang="en-US" sz="24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lvl="0"/>
            <a:r>
              <a:rPr lang="en-US" altLang="zh-CN" sz="2800" dirty="0">
                <a:solidFill>
                  <a:prstClr val="white"/>
                </a:solidFill>
                <a:latin typeface="方正粗黑宋简体" panose="02000000000000000000" pitchFamily="2" charset="-122"/>
                <a:ea typeface="方正粗黑宋简体" panose="02000000000000000000" pitchFamily="2" charset="-122"/>
              </a:rPr>
              <a:t>2</a:t>
            </a:r>
            <a:r>
              <a:rPr lang="zh-CN" altLang="en-US" sz="2800" dirty="0">
                <a:solidFill>
                  <a:prstClr val="white"/>
                </a:solidFill>
                <a:latin typeface="方正粗黑宋简体" panose="02000000000000000000" pitchFamily="2" charset="-122"/>
                <a:ea typeface="方正粗黑宋简体" panose="02000000000000000000" pitchFamily="2" charset="-122"/>
              </a:rPr>
              <a:t>）以情节发展为接应点 </a:t>
            </a:r>
            <a:r>
              <a:rPr lang="en-US" altLang="zh-CN" sz="2800" b="1" dirty="0">
                <a:solidFill>
                  <a:srgbClr val="00B0F0"/>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矛盾悬念，有效解决</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4" name="文本框 3"/>
          <p:cNvSpPr txBox="1"/>
          <p:nvPr/>
        </p:nvSpPr>
        <p:spPr>
          <a:xfrm>
            <a:off x="152852" y="1892789"/>
            <a:ext cx="11930291" cy="1477328"/>
          </a:xfrm>
          <a:prstGeom prst="rect">
            <a:avLst/>
          </a:prstGeom>
          <a:noFill/>
          <a:ln>
            <a:solidFill>
              <a:srgbClr val="FF0000"/>
            </a:solidFill>
          </a:ln>
        </p:spPr>
        <p:txBody>
          <a:bodyPr wrap="square" rtlCol="0">
            <a:spAutoFit/>
          </a:bodyPr>
          <a:lstStyle/>
          <a:p>
            <a:pPr lvl="0"/>
            <a:r>
              <a:rPr kumimoji="0" lang="zh-CN" altLang="en-US"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原文首</a:t>
            </a:r>
            <a:r>
              <a:rPr kumimoji="0" lang="zh-CN" altLang="en-US" sz="2400" b="0" i="0" u="none" strike="noStrike" kern="1200" cap="none" spc="0" normalizeH="0" baseline="0" noProof="0" dirty="0" smtClean="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段</a:t>
            </a:r>
            <a:r>
              <a:rPr lang="en-US" altLang="zh-CN" sz="2400" dirty="0">
                <a:solidFill>
                  <a:prstClr val="white"/>
                </a:solidFill>
                <a:latin typeface="方正粗黑宋简体" panose="02000000000000000000" pitchFamily="2" charset="-122"/>
                <a:ea typeface="方正粗黑宋简体" panose="02000000000000000000" pitchFamily="2" charset="-122"/>
              </a:rPr>
              <a:t>: One fall, my wife Elli and I had </a:t>
            </a:r>
            <a:r>
              <a:rPr lang="en-US" altLang="zh-CN" sz="2400" dirty="0">
                <a:solidFill>
                  <a:srgbClr val="FF0000"/>
                </a:solidFill>
                <a:latin typeface="方正粗黑宋简体" panose="02000000000000000000" pitchFamily="2" charset="-122"/>
                <a:ea typeface="方正粗黑宋简体" panose="02000000000000000000" pitchFamily="2" charset="-122"/>
              </a:rPr>
              <a:t>a single goal</a:t>
            </a:r>
            <a:r>
              <a:rPr lang="en-US" altLang="zh-CN" sz="2400" dirty="0">
                <a:solidFill>
                  <a:prstClr val="white"/>
                </a:solidFill>
                <a:latin typeface="方正粗黑宋简体" panose="02000000000000000000" pitchFamily="2" charset="-122"/>
                <a:ea typeface="方正粗黑宋简体" panose="02000000000000000000" pitchFamily="2" charset="-122"/>
              </a:rPr>
              <a:t>: </a:t>
            </a:r>
            <a:r>
              <a:rPr lang="en-US" altLang="zh-CN" sz="2400" dirty="0">
                <a:solidFill>
                  <a:srgbClr val="00B0F0"/>
                </a:solidFill>
                <a:latin typeface="方正粗黑宋简体" panose="02000000000000000000" pitchFamily="2" charset="-122"/>
                <a:ea typeface="方正粗黑宋简体" panose="02000000000000000000" pitchFamily="2" charset="-122"/>
              </a:rPr>
              <a:t>to photograph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polar</a:t>
            </a:r>
            <a:endParaRPr lang="en-US" altLang="zh-CN" sz="2400" dirty="0" smtClean="0">
              <a:solidFill>
                <a:srgbClr val="00B0F0"/>
              </a:solidFill>
              <a:latin typeface="方正粗黑宋简体" panose="02000000000000000000" pitchFamily="2" charset="-122"/>
              <a:ea typeface="方正粗黑宋简体" panose="02000000000000000000" pitchFamily="2" charset="-122"/>
            </a:endParaRPr>
          </a:p>
          <a:p>
            <a:pPr lvl="0"/>
            <a:r>
              <a:rPr lang="en-US" altLang="zh-CN" sz="2400" dirty="0" smtClean="0">
                <a:solidFill>
                  <a:srgbClr val="00B0F0"/>
                </a:solidFill>
                <a:latin typeface="方正粗黑宋简体" panose="02000000000000000000" pitchFamily="2" charset="-122"/>
                <a:ea typeface="方正粗黑宋简体" panose="02000000000000000000" pitchFamily="2" charset="-122"/>
              </a:rPr>
              <a:t>bears</a:t>
            </a:r>
            <a:r>
              <a:rPr lang="en-US" altLang="zh-CN" sz="2400" dirty="0">
                <a:solidFill>
                  <a:prstClr val="white"/>
                </a:solidFill>
                <a:latin typeface="方正粗黑宋简体" panose="02000000000000000000" pitchFamily="2" charset="-122"/>
                <a:ea typeface="方正粗黑宋简体" panose="02000000000000000000" pitchFamily="2" charset="-122"/>
              </a:rPr>
              <a:t>. We were saying at a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research camp </a:t>
            </a:r>
            <a:r>
              <a:rPr lang="en-US" altLang="zh-CN" sz="2400" dirty="0">
                <a:solidFill>
                  <a:prstClr val="white"/>
                </a:solidFill>
                <a:latin typeface="方正粗黑宋简体" panose="02000000000000000000" pitchFamily="2" charset="-122"/>
                <a:ea typeface="方正粗黑宋简体" panose="02000000000000000000" pitchFamily="2" charset="-122"/>
              </a:rPr>
              <a:t>outside “the polar bear capital of the world”-the town of Churchill in Manitoba, Canada. </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i="1" dirty="0" smtClean="0">
                <a:solidFill>
                  <a:prstClr val="white"/>
                </a:solidFill>
                <a:latin typeface="方正粗黑宋简体" panose="02000000000000000000" pitchFamily="2" charset="-122"/>
                <a:ea typeface="方正粗黑宋简体" panose="02000000000000000000" pitchFamily="2" charset="-122"/>
              </a:rPr>
              <a:t>                                                                                                                  （</a:t>
            </a:r>
            <a:r>
              <a:rPr lang="en-US" altLang="zh-CN" i="1" dirty="0">
                <a:solidFill>
                  <a:prstClr val="white"/>
                </a:solidFill>
                <a:latin typeface="方正粗黑宋简体" panose="02000000000000000000" pitchFamily="2" charset="-122"/>
                <a:ea typeface="方正粗黑宋简体" panose="02000000000000000000" pitchFamily="2" charset="-122"/>
              </a:rPr>
              <a:t>2020</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7</a:t>
            </a:r>
            <a:r>
              <a:rPr lang="zh-CN" altLang="en-US" i="1" dirty="0">
                <a:solidFill>
                  <a:prstClr val="white"/>
                </a:solidFill>
                <a:latin typeface="方正粗黑宋简体" panose="02000000000000000000" pitchFamily="2" charset="-122"/>
                <a:ea typeface="方正粗黑宋简体" panose="02000000000000000000" pitchFamily="2" charset="-122"/>
              </a:rPr>
              <a:t>月浙江省高考试题读后续写）</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99505" y="4017499"/>
            <a:ext cx="11790333" cy="2308324"/>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After we calmed down, the locals told us that the bears were losing their homes and food because of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human </a:t>
            </a:r>
            <a:r>
              <a:rPr lang="en-US" altLang="zh-CN" sz="2400" dirty="0">
                <a:solidFill>
                  <a:prstClr val="white"/>
                </a:solidFill>
                <a:latin typeface="方正粗黑宋简体" panose="02000000000000000000" pitchFamily="2" charset="-122"/>
                <a:ea typeface="方正粗黑宋简体" panose="02000000000000000000" pitchFamily="2" charset="-122"/>
              </a:rPr>
              <a:t>activities and climate changes. On the way back home, I checked </a:t>
            </a:r>
            <a:r>
              <a:rPr lang="en-US" altLang="zh-CN" sz="2400" dirty="0">
                <a:solidFill>
                  <a:srgbClr val="00B0F0"/>
                </a:solidFill>
                <a:latin typeface="方正粗黑宋简体" panose="02000000000000000000" pitchFamily="2" charset="-122"/>
                <a:ea typeface="方正粗黑宋简体" panose="02000000000000000000" pitchFamily="2" charset="-122"/>
              </a:rPr>
              <a:t>the precious pictures </a:t>
            </a:r>
            <a:r>
              <a:rPr lang="en-US" altLang="zh-CN" sz="2400" dirty="0">
                <a:solidFill>
                  <a:prstClr val="white"/>
                </a:solidFill>
                <a:latin typeface="方正粗黑宋简体" panose="02000000000000000000" pitchFamily="2" charset="-122"/>
                <a:ea typeface="方正粗黑宋简体" panose="02000000000000000000" pitchFamily="2" charset="-122"/>
              </a:rPr>
              <a:t>in the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camera, </a:t>
            </a:r>
            <a:r>
              <a:rPr lang="en-US" altLang="zh-CN" sz="2400" dirty="0" smtClean="0">
                <a:solidFill>
                  <a:srgbClr val="FF0000"/>
                </a:solidFill>
                <a:latin typeface="方正粗黑宋简体" panose="02000000000000000000" pitchFamily="2" charset="-122"/>
                <a:ea typeface="方正粗黑宋简体" panose="02000000000000000000" pitchFamily="2" charset="-122"/>
              </a:rPr>
              <a:t>lost </a:t>
            </a:r>
            <a:r>
              <a:rPr lang="en-US" altLang="zh-CN" sz="2400" dirty="0">
                <a:solidFill>
                  <a:srgbClr val="FF0000"/>
                </a:solidFill>
                <a:latin typeface="方正粗黑宋简体" panose="02000000000000000000" pitchFamily="2" charset="-122"/>
                <a:ea typeface="方正粗黑宋简体" panose="02000000000000000000" pitchFamily="2" charset="-122"/>
              </a:rPr>
              <a:t>in thought</a:t>
            </a:r>
            <a:r>
              <a:rPr lang="en-US" altLang="zh-CN" sz="2400" dirty="0">
                <a:solidFill>
                  <a:prstClr val="white"/>
                </a:solidFill>
                <a:latin typeface="方正粗黑宋简体" panose="02000000000000000000" pitchFamily="2" charset="-122"/>
                <a:ea typeface="方正粗黑宋简体" panose="02000000000000000000" pitchFamily="2" charset="-122"/>
              </a:rPr>
              <a:t>. </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由一及重</a:t>
            </a:r>
            <a:r>
              <a:rPr lang="zh-CN" altLang="en-US" sz="2400" b="1" dirty="0">
                <a:solidFill>
                  <a:prstClr val="white"/>
                </a:solidFill>
                <a:latin typeface="等线" panose="02010600030101010101" charset="-122"/>
                <a:ea typeface="等线" panose="02010600030101010101" charset="-122"/>
              </a:rPr>
              <a:t>， 由个人个人经历及“</a:t>
            </a:r>
            <a:r>
              <a:rPr lang="en-US" altLang="zh-CN" sz="2400" b="1" dirty="0">
                <a:solidFill>
                  <a:prstClr val="white"/>
                </a:solidFill>
                <a:latin typeface="等线" panose="02010600030101010101" charset="-122"/>
                <a:ea typeface="等线" panose="02010600030101010101" charset="-122"/>
              </a:rPr>
              <a:t>a single goal”</a:t>
            </a:r>
            <a:r>
              <a:rPr lang="zh-CN" altLang="en-US" sz="2400" b="1" dirty="0">
                <a:solidFill>
                  <a:prstClr val="white"/>
                </a:solidFill>
                <a:latin typeface="等线" panose="02010600030101010101" charset="-122"/>
                <a:ea typeface="等线" panose="02010600030101010101" charset="-122"/>
              </a:rPr>
              <a:t>联系“人类活动对动物生存环境的负面影响”，紧扣主题</a:t>
            </a:r>
            <a:r>
              <a:rPr lang="zh-CN" altLang="en-US" sz="2400" b="1" dirty="0" smtClean="0">
                <a:solidFill>
                  <a:prstClr val="white"/>
                </a:solidFill>
                <a:latin typeface="等线" panose="02010600030101010101" charset="-122"/>
                <a:ea typeface="等线" panose="02010600030101010101" charset="-122"/>
              </a:rPr>
              <a:t>适当呼吁</a:t>
            </a:r>
            <a:r>
              <a:rPr lang="zh-CN" altLang="en-US" sz="2400" b="1" dirty="0">
                <a:solidFill>
                  <a:prstClr val="white"/>
                </a:solidFill>
                <a:latin typeface="等线" panose="02010600030101010101" charset="-122"/>
                <a:ea typeface="等线" panose="02010600030101010101" charset="-122"/>
              </a:rPr>
              <a:t>，升华到“环境保护”大主题</a:t>
            </a:r>
            <a:r>
              <a:rPr lang="zh-CN" altLang="en-US" sz="2400" b="1" dirty="0" smtClean="0">
                <a:solidFill>
                  <a:prstClr val="white"/>
                </a:solidFill>
                <a:latin typeface="等线" panose="02010600030101010101" charset="-122"/>
                <a:ea typeface="等线" panose="02010600030101010101" charset="-122"/>
              </a:rPr>
              <a:t>。</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2</a:t>
            </a:r>
            <a:r>
              <a:rPr kumimoji="0" lang="zh-CN" altLang="en-US"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）以情节发展为接应点 </a:t>
            </a:r>
            <a:r>
              <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a:t>
            </a: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矛盾悬念，有效解决</a:t>
            </a:r>
            <a:endPar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52853" y="1892789"/>
            <a:ext cx="11836986" cy="1569660"/>
          </a:xfrm>
          <a:prstGeom prst="rect">
            <a:avLst/>
          </a:prstGeom>
          <a:noFill/>
          <a:ln>
            <a:solidFill>
              <a:srgbClr val="FF0000"/>
            </a:solidFill>
          </a:ln>
        </p:spPr>
        <p:txBody>
          <a:bodyPr wrap="square" rtlCol="0">
            <a:spAutoFit/>
          </a:bodyPr>
          <a:lstStyle/>
          <a:p>
            <a:pPr lvl="0"/>
            <a:r>
              <a:rPr kumimoji="0" lang="zh-CN" altLang="en-US"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原文首</a:t>
            </a:r>
            <a:r>
              <a:rPr kumimoji="0" lang="zh-CN" altLang="en-US" sz="2400" b="0" i="0" u="none" strike="noStrike" kern="1200" cap="none" spc="0" normalizeH="0" baseline="0" noProof="0" dirty="0" smtClean="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段</a:t>
            </a:r>
            <a:r>
              <a:rPr kumimoji="0" lang="en-US" altLang="zh-CN" sz="24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 </a:t>
            </a:r>
            <a:r>
              <a:rPr lang="en-US" altLang="zh-CN" sz="2400" dirty="0">
                <a:solidFill>
                  <a:prstClr val="white"/>
                </a:solidFill>
                <a:latin typeface="方正粗黑宋简体" panose="02000000000000000000" pitchFamily="2" charset="-122"/>
                <a:ea typeface="方正粗黑宋简体" panose="02000000000000000000" pitchFamily="2" charset="-122"/>
              </a:rPr>
              <a:t>The Meredith family lived in a small community. As the economy was in decline, some people in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the </a:t>
            </a:r>
            <a:r>
              <a:rPr lang="en-US" altLang="zh-CN" sz="2400" dirty="0">
                <a:solidFill>
                  <a:prstClr val="white"/>
                </a:solidFill>
                <a:latin typeface="方正粗黑宋简体" panose="02000000000000000000" pitchFamily="2" charset="-122"/>
                <a:ea typeface="方正粗黑宋简体" panose="02000000000000000000" pitchFamily="2" charset="-122"/>
              </a:rPr>
              <a:t>town had lost their jobs. Many of their families were </a:t>
            </a:r>
            <a:r>
              <a:rPr lang="en-US" altLang="zh-CN" sz="2400" dirty="0">
                <a:solidFill>
                  <a:srgbClr val="FF0000"/>
                </a:solidFill>
                <a:latin typeface="方正粗黑宋简体" panose="02000000000000000000" pitchFamily="2" charset="-122"/>
                <a:ea typeface="方正粗黑宋简体" panose="02000000000000000000" pitchFamily="2" charset="-122"/>
              </a:rPr>
              <a:t>struggling make ends meet</a:t>
            </a:r>
            <a:r>
              <a:rPr lang="en-US" altLang="zh-CN" sz="2400" dirty="0">
                <a:solidFill>
                  <a:prstClr val="white"/>
                </a:solidFill>
                <a:latin typeface="方正粗黑宋简体" panose="02000000000000000000" pitchFamily="2" charset="-122"/>
                <a:ea typeface="方正粗黑宋简体" panose="02000000000000000000" pitchFamily="2" charset="-122"/>
              </a:rPr>
              <a:t>. People were </a:t>
            </a:r>
            <a:r>
              <a:rPr lang="en-US" altLang="zh-CN" sz="2400" dirty="0">
                <a:solidFill>
                  <a:srgbClr val="00B0F0"/>
                </a:solidFill>
                <a:latin typeface="方正粗黑宋简体" panose="02000000000000000000" pitchFamily="2" charset="-122"/>
                <a:ea typeface="方正粗黑宋简体" panose="02000000000000000000" pitchFamily="2" charset="-122"/>
              </a:rPr>
              <a:t>trying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to </a:t>
            </a:r>
            <a:r>
              <a:rPr lang="en-US" altLang="zh-CN" sz="2400" dirty="0">
                <a:solidFill>
                  <a:srgbClr val="00B0F0"/>
                </a:solidFill>
                <a:latin typeface="方正粗黑宋简体" panose="02000000000000000000" pitchFamily="2" charset="-122"/>
                <a:ea typeface="方正粗黑宋简体" panose="02000000000000000000" pitchFamily="2" charset="-122"/>
              </a:rPr>
              <a:t>help each other meet the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challenges</a:t>
            </a:r>
            <a:r>
              <a:rPr lang="en-US" altLang="zh-CN" sz="2400" dirty="0" smtClean="0">
                <a:solidFill>
                  <a:prstClr val="white"/>
                </a:solidFill>
                <a:latin typeface="方正粗黑宋简体" panose="02000000000000000000" pitchFamily="2" charset="-122"/>
                <a:ea typeface="方正粗黑宋简体" panose="02000000000000000000" pitchFamily="2" charset="-122"/>
              </a:rPr>
              <a:t>. </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r>
              <a:rPr lang="en-US" altLang="zh-CN" i="1" dirty="0">
                <a:solidFill>
                  <a:prstClr val="white"/>
                </a:solidFill>
                <a:latin typeface="方正粗黑宋简体" panose="02000000000000000000" pitchFamily="2" charset="-122"/>
                <a:ea typeface="方正粗黑宋简体" panose="02000000000000000000" pitchFamily="2" charset="-122"/>
              </a:rPr>
              <a:t>2020</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7</a:t>
            </a:r>
            <a:r>
              <a:rPr lang="zh-CN" altLang="en-US" i="1" dirty="0">
                <a:solidFill>
                  <a:prstClr val="white"/>
                </a:solidFill>
                <a:latin typeface="方正粗黑宋简体" panose="02000000000000000000" pitchFamily="2" charset="-122"/>
                <a:ea typeface="方正粗黑宋简体" panose="02000000000000000000" pitchFamily="2" charset="-122"/>
              </a:rPr>
              <a:t>月山东省高考试题读后续写</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52853" y="3802886"/>
            <a:ext cx="11836985" cy="2677656"/>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Although it was </a:t>
            </a:r>
            <a:r>
              <a:rPr lang="en-US" altLang="zh-CN" sz="2400" dirty="0">
                <a:solidFill>
                  <a:srgbClr val="FF0000"/>
                </a:solidFill>
                <a:latin typeface="方正粗黑宋简体" panose="02000000000000000000" pitchFamily="2" charset="-122"/>
                <a:ea typeface="方正粗黑宋简体" panose="02000000000000000000" pitchFamily="2" charset="-122"/>
              </a:rPr>
              <a:t>a hard time </a:t>
            </a:r>
            <a:r>
              <a:rPr lang="en-US" altLang="zh-CN" sz="2400" dirty="0">
                <a:solidFill>
                  <a:prstClr val="white"/>
                </a:solidFill>
                <a:latin typeface="方正粗黑宋简体" panose="02000000000000000000" pitchFamily="2" charset="-122"/>
                <a:ea typeface="方正粗黑宋简体" panose="02000000000000000000" pitchFamily="2" charset="-122"/>
              </a:rPr>
              <a:t>and people were </a:t>
            </a:r>
            <a:r>
              <a:rPr lang="en-US" altLang="zh-CN" sz="2400" dirty="0">
                <a:solidFill>
                  <a:srgbClr val="FF0000"/>
                </a:solidFill>
                <a:latin typeface="方正粗黑宋简体" panose="02000000000000000000" pitchFamily="2" charset="-122"/>
                <a:ea typeface="方正粗黑宋简体" panose="02000000000000000000" pitchFamily="2" charset="-122"/>
              </a:rPr>
              <a:t>tightening their belts</a:t>
            </a:r>
            <a:r>
              <a:rPr lang="en-US" altLang="zh-CN" sz="2400" dirty="0">
                <a:solidFill>
                  <a:prstClr val="white"/>
                </a:solidFill>
                <a:latin typeface="方正粗黑宋简体" panose="02000000000000000000" pitchFamily="2" charset="-122"/>
                <a:ea typeface="方正粗黑宋简体" panose="02000000000000000000" pitchFamily="2" charset="-122"/>
              </a:rPr>
              <a:t>, Bernard’s business worked out quite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well </a:t>
            </a:r>
            <a:r>
              <a:rPr lang="en-US" altLang="zh-CN" sz="2400" dirty="0">
                <a:solidFill>
                  <a:prstClr val="white"/>
                </a:solidFill>
                <a:latin typeface="方正粗黑宋简体" panose="02000000000000000000" pitchFamily="2" charset="-122"/>
                <a:ea typeface="方正粗黑宋简体" panose="02000000000000000000" pitchFamily="2" charset="-122"/>
              </a:rPr>
              <a:t>and everyone was ready to buy one pack to </a:t>
            </a:r>
            <a:r>
              <a:rPr lang="en-US" altLang="zh-CN" sz="2400" dirty="0">
                <a:solidFill>
                  <a:srgbClr val="00B0F0"/>
                </a:solidFill>
                <a:latin typeface="方正粗黑宋简体" panose="02000000000000000000" pitchFamily="2" charset="-122"/>
                <a:ea typeface="方正粗黑宋简体" panose="02000000000000000000" pitchFamily="2" charset="-122"/>
              </a:rPr>
              <a:t>support </a:t>
            </a:r>
            <a:r>
              <a:rPr lang="en-US" altLang="zh-CN" sz="2400" dirty="0">
                <a:solidFill>
                  <a:prstClr val="white"/>
                </a:solidFill>
                <a:latin typeface="方正粗黑宋简体" panose="02000000000000000000" pitchFamily="2" charset="-122"/>
                <a:ea typeface="方正粗黑宋简体" panose="02000000000000000000" pitchFamily="2" charset="-122"/>
              </a:rPr>
              <a:t>him. … It turned out that their efforts not only </a:t>
            </a:r>
            <a:r>
              <a:rPr lang="en-US" altLang="zh-CN" sz="2400" dirty="0">
                <a:solidFill>
                  <a:srgbClr val="00B0F0"/>
                </a:solidFill>
                <a:latin typeface="方正粗黑宋简体" panose="02000000000000000000" pitchFamily="2" charset="-122"/>
                <a:ea typeface="方正粗黑宋简体" panose="02000000000000000000" pitchFamily="2" charset="-122"/>
              </a:rPr>
              <a:t>helped </a:t>
            </a:r>
            <a:r>
              <a:rPr lang="en-US" altLang="zh-CN" sz="2400" dirty="0" smtClean="0">
                <a:solidFill>
                  <a:srgbClr val="00B0F0"/>
                </a:solidFill>
                <a:latin typeface="方正粗黑宋简体" panose="02000000000000000000" pitchFamily="2" charset="-122"/>
                <a:ea typeface="方正粗黑宋简体" panose="02000000000000000000" pitchFamily="2" charset="-122"/>
              </a:rPr>
              <a:t>a </a:t>
            </a:r>
            <a:r>
              <a:rPr lang="en-US" altLang="zh-CN" sz="2400" dirty="0">
                <a:solidFill>
                  <a:srgbClr val="00B0F0"/>
                </a:solidFill>
                <a:latin typeface="方正粗黑宋简体" panose="02000000000000000000" pitchFamily="2" charset="-122"/>
                <a:ea typeface="方正粗黑宋简体" panose="02000000000000000000" pitchFamily="2" charset="-122"/>
              </a:rPr>
              <a:t>brother in need</a:t>
            </a:r>
            <a:r>
              <a:rPr lang="en-US" altLang="zh-CN" sz="2400" dirty="0">
                <a:solidFill>
                  <a:prstClr val="white"/>
                </a:solidFill>
                <a:latin typeface="方正粗黑宋简体" panose="02000000000000000000" pitchFamily="2" charset="-122"/>
                <a:ea typeface="方正粗黑宋简体" panose="02000000000000000000" pitchFamily="2" charset="-122"/>
              </a:rPr>
              <a:t>, but also gave themselves the sweet taste of </a:t>
            </a:r>
            <a:r>
              <a:rPr lang="en-US" altLang="zh-CN" sz="2400" dirty="0">
                <a:solidFill>
                  <a:srgbClr val="00B0F0"/>
                </a:solidFill>
                <a:latin typeface="方正粗黑宋简体" panose="02000000000000000000" pitchFamily="2" charset="-122"/>
                <a:ea typeface="方正粗黑宋简体" panose="02000000000000000000" pitchFamily="2" charset="-122"/>
              </a:rPr>
              <a:t>helping others</a:t>
            </a:r>
            <a:r>
              <a:rPr lang="en-US" altLang="zh-CN" sz="2400" dirty="0">
                <a:solidFill>
                  <a:prstClr val="white"/>
                </a:solidFill>
                <a:latin typeface="方正粗黑宋简体" panose="02000000000000000000" pitchFamily="2" charset="-122"/>
                <a:ea typeface="方正粗黑宋简体" panose="02000000000000000000" pitchFamily="2" charset="-122"/>
              </a:rPr>
              <a:t>.</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由事及理</a:t>
            </a:r>
            <a:r>
              <a:rPr lang="zh-CN" altLang="en-US" sz="2400" b="1" dirty="0">
                <a:solidFill>
                  <a:prstClr val="white"/>
                </a:solidFill>
                <a:latin typeface="等线" panose="02010600030101010101" charset="-122"/>
                <a:ea typeface="等线" panose="02010600030101010101" charset="-122"/>
              </a:rPr>
              <a:t>， 由“帮助小男孩卖爆米花”讲述“只要乐于助人，就总有办法摆脱困境，且内心幸福”的道理，起</a:t>
            </a:r>
            <a:r>
              <a:rPr lang="zh-CN" altLang="en-US" sz="2400" b="1" dirty="0" smtClean="0">
                <a:solidFill>
                  <a:prstClr val="white"/>
                </a:solidFill>
                <a:latin typeface="等线" panose="02010600030101010101" charset="-122"/>
                <a:ea typeface="等线" panose="02010600030101010101" charset="-122"/>
              </a:rPr>
              <a:t>到画龙点睛</a:t>
            </a:r>
            <a:r>
              <a:rPr lang="zh-CN" altLang="en-US" sz="2400" b="1" dirty="0">
                <a:solidFill>
                  <a:prstClr val="white"/>
                </a:solidFill>
                <a:latin typeface="等线" panose="02010600030101010101" charset="-122"/>
                <a:ea typeface="等线" panose="02010600030101010101" charset="-122"/>
              </a:rPr>
              <a:t>，传递正能量的效果。</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lvl="0"/>
            <a:r>
              <a:rPr lang="en-US" altLang="zh-CN" sz="2800" dirty="0">
                <a:solidFill>
                  <a:prstClr val="white"/>
                </a:solidFill>
                <a:latin typeface="方正粗黑宋简体" panose="02000000000000000000" pitchFamily="2" charset="-122"/>
                <a:ea typeface="方正粗黑宋简体" panose="02000000000000000000" pitchFamily="2" charset="-122"/>
              </a:rPr>
              <a:t>3</a:t>
            </a:r>
            <a:r>
              <a:rPr lang="zh-CN" altLang="en-US" sz="2800" dirty="0">
                <a:solidFill>
                  <a:prstClr val="white"/>
                </a:solidFill>
                <a:latin typeface="方正粗黑宋简体" panose="02000000000000000000" pitchFamily="2" charset="-122"/>
                <a:ea typeface="方正粗黑宋简体" panose="02000000000000000000" pitchFamily="2" charset="-122"/>
              </a:rPr>
              <a:t>）以环境描写为接应点</a:t>
            </a:r>
            <a:r>
              <a:rPr lang="en-US" altLang="zh-CN" sz="2800" b="1" dirty="0">
                <a:solidFill>
                  <a:srgbClr val="00B0F0"/>
                </a:solidFill>
                <a:latin typeface="宋体" panose="02010600030101010101" pitchFamily="2" charset="-122"/>
                <a:ea typeface="宋体" panose="02010600030101010101" pitchFamily="2" charset="-122"/>
              </a:rPr>
              <a:t>—— </a:t>
            </a:r>
            <a:r>
              <a:rPr lang="zh-CN" altLang="en-US" sz="2800" b="1" dirty="0">
                <a:solidFill>
                  <a:srgbClr val="00B0F0"/>
                </a:solidFill>
                <a:latin typeface="宋体" panose="02010600030101010101" pitchFamily="2" charset="-122"/>
                <a:ea typeface="宋体" panose="02010600030101010101" pitchFamily="2" charset="-122"/>
              </a:rPr>
              <a:t>环境相同，心境不同</a:t>
            </a:r>
            <a:endParaRPr lang="zh-CN" altLang="en-US" sz="2800" b="1" dirty="0">
              <a:solidFill>
                <a:srgbClr val="00B0F0"/>
              </a:solidFill>
              <a:latin typeface="宋体" panose="02010600030101010101" pitchFamily="2" charset="-122"/>
              <a:ea typeface="宋体" panose="02010600030101010101" pitchFamily="2" charset="-122"/>
            </a:endParaRPr>
          </a:p>
        </p:txBody>
      </p:sp>
      <p:sp>
        <p:nvSpPr>
          <p:cNvPr id="4" name="文本框 3"/>
          <p:cNvSpPr txBox="1"/>
          <p:nvPr/>
        </p:nvSpPr>
        <p:spPr>
          <a:xfrm>
            <a:off x="152853" y="1892789"/>
            <a:ext cx="11753008" cy="1200329"/>
          </a:xfrm>
          <a:prstGeom prst="rect">
            <a:avLst/>
          </a:prstGeom>
          <a:noFill/>
          <a:ln>
            <a:solidFill>
              <a:srgbClr val="FF000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原文首段</a:t>
            </a:r>
            <a:r>
              <a:rPr lang="en-US" altLang="zh-CN" sz="2400" dirty="0">
                <a:solidFill>
                  <a:prstClr val="white"/>
                </a:solidFill>
                <a:latin typeface="方正粗黑宋简体" panose="02000000000000000000" pitchFamily="2" charset="-122"/>
                <a:ea typeface="方正粗黑宋简体" panose="02000000000000000000" pitchFamily="2" charset="-122"/>
              </a:rPr>
              <a:t>: As Mac pedaled along alone, he thought fondly of </a:t>
            </a:r>
            <a:r>
              <a:rPr lang="en-US" altLang="zh-CN" sz="2400" dirty="0">
                <a:solidFill>
                  <a:srgbClr val="FFFF00"/>
                </a:solidFill>
                <a:latin typeface="方正粗黑宋简体" panose="02000000000000000000" pitchFamily="2" charset="-122"/>
                <a:ea typeface="方正粗黑宋简体" panose="02000000000000000000" pitchFamily="2" charset="-122"/>
              </a:rPr>
              <a:t>his wife and two young daughters </a:t>
            </a:r>
            <a:r>
              <a:rPr lang="en-US" altLang="zh-CN" sz="2400" dirty="0">
                <a:solidFill>
                  <a:prstClr val="white"/>
                </a:solidFill>
                <a:latin typeface="方正粗黑宋简体" panose="02000000000000000000" pitchFamily="2" charset="-122"/>
                <a:ea typeface="方正粗黑宋简体" panose="02000000000000000000" pitchFamily="2" charset="-122"/>
              </a:rPr>
              <a:t>at home.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He </a:t>
            </a:r>
            <a:r>
              <a:rPr lang="en-US" altLang="zh-CN" sz="2400" dirty="0">
                <a:solidFill>
                  <a:prstClr val="white"/>
                </a:solidFill>
                <a:latin typeface="方正粗黑宋简体" panose="02000000000000000000" pitchFamily="2" charset="-122"/>
                <a:ea typeface="方正粗黑宋简体" panose="02000000000000000000" pitchFamily="2" charset="-122"/>
              </a:rPr>
              <a:t>hoped to </a:t>
            </a:r>
            <a:r>
              <a:rPr lang="en-US" altLang="zh-CN" sz="2400" dirty="0">
                <a:solidFill>
                  <a:srgbClr val="00B0F0"/>
                </a:solidFill>
                <a:latin typeface="方正粗黑宋简体" panose="02000000000000000000" pitchFamily="2" charset="-122"/>
                <a:ea typeface="方正粗黑宋简体" panose="02000000000000000000" pitchFamily="2" charset="-122"/>
              </a:rPr>
              <a:t>show</a:t>
            </a:r>
            <a:r>
              <a:rPr lang="en-US" altLang="zh-CN" sz="2400" dirty="0">
                <a:solidFill>
                  <a:prstClr val="white"/>
                </a:solidFill>
                <a:latin typeface="方正粗黑宋简体" panose="02000000000000000000" pitchFamily="2" charset="-122"/>
                <a:ea typeface="方正粗黑宋简体" panose="02000000000000000000" pitchFamily="2" charset="-122"/>
              </a:rPr>
              <a:t> them </a:t>
            </a:r>
            <a:r>
              <a:rPr lang="en-US" altLang="zh-CN" sz="2400" dirty="0">
                <a:solidFill>
                  <a:srgbClr val="FF0000"/>
                </a:solidFill>
                <a:latin typeface="方正粗黑宋简体" panose="02000000000000000000" pitchFamily="2" charset="-122"/>
                <a:ea typeface="方正粗黑宋简体" panose="02000000000000000000" pitchFamily="2" charset="-122"/>
              </a:rPr>
              <a:t>this beautiful place </a:t>
            </a:r>
            <a:r>
              <a:rPr lang="en-US" altLang="zh-CN" sz="2400" dirty="0">
                <a:solidFill>
                  <a:prstClr val="white"/>
                </a:solidFill>
                <a:latin typeface="方正粗黑宋简体" panose="02000000000000000000" pitchFamily="2" charset="-122"/>
                <a:ea typeface="方正粗黑宋简体" panose="02000000000000000000" pitchFamily="2" charset="-122"/>
              </a:rPr>
              <a:t>someday. </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r>
              <a:rPr lang="en-US" altLang="zh-CN" i="1" dirty="0">
                <a:solidFill>
                  <a:prstClr val="white"/>
                </a:solidFill>
                <a:latin typeface="方正粗黑宋简体" panose="02000000000000000000" pitchFamily="2" charset="-122"/>
                <a:ea typeface="方正粗黑宋简体" panose="02000000000000000000" pitchFamily="2" charset="-122"/>
              </a:rPr>
              <a:t>2017</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6</a:t>
            </a:r>
            <a:r>
              <a:rPr lang="zh-CN" altLang="en-US" i="1" dirty="0">
                <a:solidFill>
                  <a:prstClr val="white"/>
                </a:solidFill>
                <a:latin typeface="方正粗黑宋简体" panose="02000000000000000000" pitchFamily="2" charset="-122"/>
                <a:ea typeface="方正粗黑宋简体" panose="02000000000000000000" pitchFamily="2" charset="-122"/>
              </a:rPr>
              <a:t>月山东省高考试题读后续写</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52854" y="3802886"/>
            <a:ext cx="11753008" cy="2308324"/>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On the way home, </a:t>
            </a:r>
            <a:r>
              <a:rPr lang="en-US" altLang="zh-CN" sz="2400" dirty="0">
                <a:solidFill>
                  <a:srgbClr val="FF0000"/>
                </a:solidFill>
                <a:latin typeface="方正粗黑宋简体" panose="02000000000000000000" pitchFamily="2" charset="-122"/>
                <a:ea typeface="方正粗黑宋简体" panose="02000000000000000000" pitchFamily="2" charset="-122"/>
              </a:rPr>
              <a:t>night breeze made him at ease </a:t>
            </a:r>
            <a:r>
              <a:rPr lang="en-US" altLang="zh-CN" sz="2400" dirty="0">
                <a:solidFill>
                  <a:prstClr val="white"/>
                </a:solidFill>
                <a:latin typeface="方正粗黑宋简体" panose="02000000000000000000" pitchFamily="2" charset="-122"/>
                <a:ea typeface="方正粗黑宋简体" panose="02000000000000000000" pitchFamily="2" charset="-122"/>
              </a:rPr>
              <a:t>and he couldn’t wait to </a:t>
            </a:r>
            <a:r>
              <a:rPr lang="en-US" altLang="zh-CN" sz="2400" dirty="0">
                <a:solidFill>
                  <a:srgbClr val="00B0F0"/>
                </a:solidFill>
                <a:latin typeface="方正粗黑宋简体" panose="02000000000000000000" pitchFamily="2" charset="-122"/>
                <a:ea typeface="方正粗黑宋简体" panose="02000000000000000000" pitchFamily="2" charset="-122"/>
              </a:rPr>
              <a:t>share</a:t>
            </a:r>
            <a:r>
              <a:rPr lang="en-US" altLang="zh-CN" sz="2400" dirty="0">
                <a:solidFill>
                  <a:prstClr val="white"/>
                </a:solidFill>
                <a:latin typeface="方正粗黑宋简体" panose="02000000000000000000" pitchFamily="2" charset="-122"/>
                <a:ea typeface="方正粗黑宋简体" panose="02000000000000000000" pitchFamily="2" charset="-122"/>
              </a:rPr>
              <a:t> his experience with </a:t>
            </a:r>
            <a:r>
              <a:rPr lang="en-US" altLang="zh-CN" sz="2400" dirty="0" smtClean="0">
                <a:solidFill>
                  <a:srgbClr val="FFFF00"/>
                </a:solidFill>
                <a:latin typeface="方正粗黑宋简体" panose="02000000000000000000" pitchFamily="2" charset="-122"/>
                <a:ea typeface="方正粗黑宋简体" panose="02000000000000000000" pitchFamily="2" charset="-122"/>
              </a:rPr>
              <a:t>his wife </a:t>
            </a:r>
            <a:r>
              <a:rPr lang="en-US" altLang="zh-CN" sz="2400" dirty="0">
                <a:solidFill>
                  <a:srgbClr val="FFFF00"/>
                </a:solidFill>
                <a:latin typeface="方正粗黑宋简体" panose="02000000000000000000" pitchFamily="2" charset="-122"/>
                <a:ea typeface="方正粗黑宋简体" panose="02000000000000000000" pitchFamily="2" charset="-122"/>
              </a:rPr>
              <a:t>and daughters </a:t>
            </a:r>
            <a:r>
              <a:rPr lang="en-US" altLang="zh-CN" sz="2400" dirty="0">
                <a:solidFill>
                  <a:prstClr val="white"/>
                </a:solidFill>
                <a:latin typeface="方正粗黑宋简体" panose="02000000000000000000" pitchFamily="2" charset="-122"/>
                <a:ea typeface="方正粗黑宋简体" panose="02000000000000000000" pitchFamily="2" charset="-122"/>
              </a:rPr>
              <a:t>and </a:t>
            </a:r>
            <a:r>
              <a:rPr lang="en-US" altLang="zh-CN" sz="2400" dirty="0">
                <a:solidFill>
                  <a:srgbClr val="00B0F0"/>
                </a:solidFill>
                <a:latin typeface="方正粗黑宋简体" panose="02000000000000000000" pitchFamily="2" charset="-122"/>
                <a:ea typeface="方正粗黑宋简体" panose="02000000000000000000" pitchFamily="2" charset="-122"/>
              </a:rPr>
              <a:t>show</a:t>
            </a:r>
            <a:r>
              <a:rPr lang="en-US" altLang="zh-CN" sz="2400" dirty="0">
                <a:solidFill>
                  <a:prstClr val="white"/>
                </a:solidFill>
                <a:latin typeface="方正粗黑宋简体" panose="02000000000000000000" pitchFamily="2" charset="-122"/>
                <a:ea typeface="方正粗黑宋简体" panose="02000000000000000000" pitchFamily="2" charset="-122"/>
              </a:rPr>
              <a:t> </a:t>
            </a:r>
            <a:r>
              <a:rPr lang="en-US" altLang="zh-CN" sz="2400" dirty="0">
                <a:solidFill>
                  <a:srgbClr val="FF0000"/>
                </a:solidFill>
                <a:latin typeface="方正粗黑宋简体" panose="02000000000000000000" pitchFamily="2" charset="-122"/>
                <a:ea typeface="方正粗黑宋简体" panose="02000000000000000000" pitchFamily="2" charset="-122"/>
              </a:rPr>
              <a:t>the kindness of the world</a:t>
            </a:r>
            <a:r>
              <a:rPr lang="en-US" altLang="zh-CN" sz="2400" dirty="0">
                <a:solidFill>
                  <a:prstClr val="white"/>
                </a:solidFill>
                <a:latin typeface="方正粗黑宋简体" panose="02000000000000000000" pitchFamily="2" charset="-122"/>
                <a:ea typeface="方正粗黑宋简体" panose="02000000000000000000" pitchFamily="2" charset="-122"/>
              </a:rPr>
              <a:t>.</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由点到面</a:t>
            </a:r>
            <a:r>
              <a:rPr lang="zh-CN" altLang="en-US" sz="2400" b="1" dirty="0">
                <a:solidFill>
                  <a:prstClr val="white"/>
                </a:solidFill>
                <a:latin typeface="等线" panose="02010600030101010101" charset="-122"/>
                <a:ea typeface="等线" panose="02010600030101010101" charset="-122"/>
              </a:rPr>
              <a:t>，呼应首段，并使主题的境界得到提升“分享经历传播正能量和互帮互助人间大爱”。</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508304" y="1057385"/>
            <a:ext cx="98393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3</a:t>
            </a:r>
            <a:r>
              <a:rPr kumimoji="0" lang="zh-CN" altLang="en-US" sz="2800" b="0" i="0" u="none" strike="noStrike" kern="120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mn-cs"/>
              </a:rPr>
              <a:t>）以环境描写为接应点</a:t>
            </a:r>
            <a:r>
              <a:rPr kumimoji="0" lang="en-US" altLang="zh-CN"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 </a:t>
            </a:r>
            <a:r>
              <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rPr>
              <a:t>环境相同，心境不同</a:t>
            </a:r>
            <a:endParaRPr kumimoji="0" lang="zh-CN" altLang="en-US" sz="2800" b="1" i="0" u="none" strike="noStrike" kern="1200" cap="none" spc="0" normalizeH="0" baseline="0" noProof="0" dirty="0">
              <a:ln>
                <a:noFill/>
              </a:ln>
              <a:solidFill>
                <a:srgbClr val="00B0F0"/>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152853" y="1892789"/>
            <a:ext cx="11753008" cy="1200329"/>
          </a:xfrm>
          <a:prstGeom prst="rect">
            <a:avLst/>
          </a:prstGeom>
          <a:noFill/>
          <a:ln>
            <a:solidFill>
              <a:srgbClr val="FF000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原文首段</a:t>
            </a:r>
            <a:r>
              <a:rPr lang="en-US" altLang="zh-CN" sz="2400" dirty="0">
                <a:solidFill>
                  <a:prstClr val="white"/>
                </a:solidFill>
                <a:latin typeface="方正粗黑宋简体" panose="02000000000000000000" pitchFamily="2" charset="-122"/>
                <a:ea typeface="方正粗黑宋简体" panose="02000000000000000000" pitchFamily="2" charset="-122"/>
              </a:rPr>
              <a:t>: Five years ago, I had a nine-to-five job, and I usually </a:t>
            </a:r>
            <a:r>
              <a:rPr lang="en-US" altLang="zh-CN" sz="2400" dirty="0">
                <a:solidFill>
                  <a:srgbClr val="00FFFF"/>
                </a:solidFill>
                <a:latin typeface="方正粗黑宋简体" panose="02000000000000000000" pitchFamily="2" charset="-122"/>
                <a:ea typeface="方正粗黑宋简体" panose="02000000000000000000" pitchFamily="2" charset="-122"/>
              </a:rPr>
              <a:t>commuted</a:t>
            </a:r>
            <a:r>
              <a:rPr lang="zh-CN" altLang="en-US" sz="2400" dirty="0">
                <a:solidFill>
                  <a:srgbClr val="00FFFF"/>
                </a:solidFill>
                <a:latin typeface="方正粗黑宋简体" panose="02000000000000000000" pitchFamily="2" charset="-122"/>
                <a:ea typeface="方正粗黑宋简体" panose="02000000000000000000" pitchFamily="2" charset="-122"/>
              </a:rPr>
              <a:t>（通勤）</a:t>
            </a:r>
            <a:r>
              <a:rPr lang="en-US" altLang="zh-CN" sz="2400" dirty="0">
                <a:solidFill>
                  <a:srgbClr val="00FFFF"/>
                </a:solidFill>
                <a:latin typeface="方正粗黑宋简体" panose="02000000000000000000" pitchFamily="2" charset="-122"/>
                <a:ea typeface="方正粗黑宋简体" panose="02000000000000000000" pitchFamily="2" charset="-122"/>
              </a:rPr>
              <a:t>to work</a:t>
            </a:r>
            <a:r>
              <a:rPr lang="en-US" altLang="zh-CN" sz="2400" dirty="0">
                <a:solidFill>
                  <a:prstClr val="white"/>
                </a:solidFill>
                <a:latin typeface="方正粗黑宋简体" panose="02000000000000000000" pitchFamily="2" charset="-122"/>
                <a:ea typeface="方正粗黑宋简体" panose="02000000000000000000" pitchFamily="2" charset="-122"/>
              </a:rPr>
              <a:t> by bus. Those </a:t>
            </a:r>
            <a:r>
              <a:rPr lang="en-US" altLang="zh-CN" sz="2400" dirty="0" smtClean="0">
                <a:solidFill>
                  <a:srgbClr val="FF99FF"/>
                </a:solidFill>
                <a:latin typeface="方正粗黑宋简体" panose="02000000000000000000" pitchFamily="2" charset="-122"/>
                <a:ea typeface="方正粗黑宋简体" panose="02000000000000000000" pitchFamily="2" charset="-122"/>
              </a:rPr>
              <a:t>long tiring </a:t>
            </a:r>
            <a:r>
              <a:rPr lang="en-US" altLang="zh-CN" sz="2400" dirty="0">
                <a:solidFill>
                  <a:srgbClr val="FF99FF"/>
                </a:solidFill>
                <a:latin typeface="方正粗黑宋简体" panose="02000000000000000000" pitchFamily="2" charset="-122"/>
                <a:ea typeface="方正粗黑宋简体" panose="02000000000000000000" pitchFamily="2" charset="-122"/>
              </a:rPr>
              <a:t>hours of traveling </a:t>
            </a:r>
            <a:r>
              <a:rPr lang="en-US" altLang="zh-CN" sz="2400" dirty="0">
                <a:solidFill>
                  <a:srgbClr val="FFFF00"/>
                </a:solidFill>
                <a:latin typeface="方正粗黑宋简体" panose="02000000000000000000" pitchFamily="2" charset="-122"/>
                <a:ea typeface="方正粗黑宋简体" panose="02000000000000000000" pitchFamily="2" charset="-122"/>
              </a:rPr>
              <a:t>were always annoying</a:t>
            </a:r>
            <a:r>
              <a:rPr lang="en-US" altLang="zh-CN" sz="2400" dirty="0">
                <a:solidFill>
                  <a:prstClr val="white"/>
                </a:solidFill>
                <a:latin typeface="方正粗黑宋简体" panose="02000000000000000000" pitchFamily="2" charset="-122"/>
                <a:ea typeface="方正粗黑宋简体" panose="02000000000000000000" pitchFamily="2" charset="-122"/>
              </a:rPr>
              <a:t>. But </a:t>
            </a:r>
            <a:r>
              <a:rPr lang="en-US" altLang="zh-CN" sz="2400" dirty="0">
                <a:solidFill>
                  <a:srgbClr val="00B0F0"/>
                </a:solidFill>
                <a:latin typeface="方正粗黑宋简体" panose="02000000000000000000" pitchFamily="2" charset="-122"/>
                <a:ea typeface="方正粗黑宋简体" panose="02000000000000000000" pitchFamily="2" charset="-122"/>
              </a:rPr>
              <a:t>one day</a:t>
            </a:r>
            <a:r>
              <a:rPr lang="en-US" altLang="zh-CN" sz="2400" dirty="0">
                <a:solidFill>
                  <a:prstClr val="white"/>
                </a:solidFill>
                <a:latin typeface="方正粗黑宋简体" panose="02000000000000000000" pitchFamily="2" charset="-122"/>
                <a:ea typeface="方正粗黑宋简体" panose="02000000000000000000" pitchFamily="2" charset="-122"/>
              </a:rPr>
              <a:t>, it was </a:t>
            </a:r>
            <a:r>
              <a:rPr lang="en-US" altLang="zh-CN" sz="2400" dirty="0">
                <a:solidFill>
                  <a:srgbClr val="FF0000"/>
                </a:solidFill>
                <a:latin typeface="方正粗黑宋简体" panose="02000000000000000000" pitchFamily="2" charset="-122"/>
                <a:ea typeface="方正粗黑宋简体" panose="02000000000000000000" pitchFamily="2" charset="-122"/>
              </a:rPr>
              <a:t>healing</a:t>
            </a:r>
            <a:r>
              <a:rPr lang="en-US" altLang="zh-CN" sz="2400" dirty="0" smtClean="0">
                <a:solidFill>
                  <a:prstClr val="white"/>
                </a:solidFill>
                <a:latin typeface="方正粗黑宋简体" panose="02000000000000000000" pitchFamily="2" charset="-122"/>
                <a:ea typeface="方正粗黑宋简体" panose="02000000000000000000" pitchFamily="2" charset="-122"/>
              </a:rPr>
              <a:t>.</a:t>
            </a:r>
            <a:r>
              <a:rPr lang="zh-CN" altLang="en-US" i="1" dirty="0" smtClean="0">
                <a:solidFill>
                  <a:prstClr val="white"/>
                </a:solidFill>
                <a:latin typeface="方正粗黑宋简体" panose="02000000000000000000" pitchFamily="2" charset="-122"/>
                <a:ea typeface="方正粗黑宋简体" panose="02000000000000000000" pitchFamily="2" charset="-122"/>
              </a:rPr>
              <a:t>（</a:t>
            </a:r>
            <a:r>
              <a:rPr lang="en-US" altLang="zh-CN" i="1" dirty="0">
                <a:solidFill>
                  <a:prstClr val="white"/>
                </a:solidFill>
                <a:latin typeface="方正粗黑宋简体" panose="02000000000000000000" pitchFamily="2" charset="-122"/>
                <a:ea typeface="方正粗黑宋简体" panose="02000000000000000000" pitchFamily="2" charset="-122"/>
              </a:rPr>
              <a:t>2021</a:t>
            </a:r>
            <a:r>
              <a:rPr lang="zh-CN" altLang="en-US" i="1" dirty="0">
                <a:solidFill>
                  <a:prstClr val="white"/>
                </a:solidFill>
                <a:latin typeface="方正粗黑宋简体" panose="02000000000000000000" pitchFamily="2" charset="-122"/>
                <a:ea typeface="方正粗黑宋简体" panose="02000000000000000000" pitchFamily="2" charset="-122"/>
              </a:rPr>
              <a:t>年</a:t>
            </a:r>
            <a:r>
              <a:rPr lang="en-US" altLang="zh-CN" i="1" dirty="0">
                <a:solidFill>
                  <a:prstClr val="white"/>
                </a:solidFill>
                <a:latin typeface="方正粗黑宋简体" panose="02000000000000000000" pitchFamily="2" charset="-122"/>
                <a:ea typeface="方正粗黑宋简体" panose="02000000000000000000" pitchFamily="2" charset="-122"/>
              </a:rPr>
              <a:t>3</a:t>
            </a:r>
            <a:r>
              <a:rPr lang="zh-CN" altLang="en-US" i="1" dirty="0">
                <a:solidFill>
                  <a:prstClr val="white"/>
                </a:solidFill>
                <a:latin typeface="方正粗黑宋简体" panose="02000000000000000000" pitchFamily="2" charset="-122"/>
                <a:ea typeface="方正粗黑宋简体" panose="02000000000000000000" pitchFamily="2" charset="-122"/>
              </a:rPr>
              <a:t>月浙江省名校写作题读后续写）</a:t>
            </a:r>
            <a:endParaRPr lang="zh-CN" altLang="en-US" i="1" dirty="0">
              <a:solidFill>
                <a:prstClr val="white"/>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52854" y="3261710"/>
            <a:ext cx="11753008" cy="3416320"/>
          </a:xfrm>
          <a:prstGeom prst="rect">
            <a:avLst/>
          </a:prstGeom>
          <a:noFill/>
          <a:ln>
            <a:solidFill>
              <a:srgbClr val="00B0F0"/>
            </a:solidFill>
          </a:ln>
        </p:spPr>
        <p:txBody>
          <a:bodyPr wrap="square" rtlCol="0">
            <a:spAutoFit/>
          </a:bodyPr>
          <a:lstStyle/>
          <a:p>
            <a:pPr lvl="0"/>
            <a:r>
              <a:rPr lang="zh-CN" altLang="en-US" sz="2400" dirty="0">
                <a:solidFill>
                  <a:prstClr val="white"/>
                </a:solidFill>
                <a:latin typeface="方正粗黑宋简体" panose="02000000000000000000" pitchFamily="2" charset="-122"/>
                <a:ea typeface="方正粗黑宋简体" panose="02000000000000000000" pitchFamily="2" charset="-122"/>
              </a:rPr>
              <a:t>续写：</a:t>
            </a:r>
            <a:r>
              <a:rPr lang="en-US" altLang="zh-CN" sz="2400" dirty="0">
                <a:solidFill>
                  <a:prstClr val="white"/>
                </a:solidFill>
                <a:latin typeface="方正粗黑宋简体" panose="02000000000000000000" pitchFamily="2" charset="-122"/>
                <a:ea typeface="方正粗黑宋简体" panose="02000000000000000000" pitchFamily="2" charset="-122"/>
              </a:rPr>
              <a:t>The woman took some cheese bread to the old man and said “Don’t worry. All is going well.” It amazed </a:t>
            </a:r>
            <a:r>
              <a:rPr lang="en-US" altLang="zh-CN" sz="2400" dirty="0" smtClean="0">
                <a:solidFill>
                  <a:prstClr val="white"/>
                </a:solidFill>
                <a:latin typeface="方正粗黑宋简体" panose="02000000000000000000" pitchFamily="2" charset="-122"/>
                <a:ea typeface="方正粗黑宋简体" panose="02000000000000000000" pitchFamily="2" charset="-122"/>
              </a:rPr>
              <a:t>me that </a:t>
            </a:r>
            <a:r>
              <a:rPr lang="en-US" altLang="zh-CN" sz="2400" dirty="0">
                <a:solidFill>
                  <a:prstClr val="white"/>
                </a:solidFill>
                <a:latin typeface="方正粗黑宋简体" panose="02000000000000000000" pitchFamily="2" charset="-122"/>
                <a:ea typeface="方正粗黑宋简体" panose="02000000000000000000" pitchFamily="2" charset="-122"/>
              </a:rPr>
              <a:t>what random actions of kindness could mean to the people who received it. </a:t>
            </a:r>
            <a:r>
              <a:rPr lang="en-US" altLang="zh-CN" sz="2400" dirty="0">
                <a:solidFill>
                  <a:srgbClr val="00B0F0"/>
                </a:solidFill>
                <a:latin typeface="方正粗黑宋简体" panose="02000000000000000000" pitchFamily="2" charset="-122"/>
                <a:ea typeface="方正粗黑宋简体" panose="02000000000000000000" pitchFamily="2" charset="-122"/>
              </a:rPr>
              <a:t>From that day </a:t>
            </a:r>
            <a:r>
              <a:rPr lang="en-US" altLang="zh-CN" sz="2400" dirty="0">
                <a:solidFill>
                  <a:prstClr val="white"/>
                </a:solidFill>
                <a:latin typeface="方正粗黑宋简体" panose="02000000000000000000" pitchFamily="2" charset="-122"/>
                <a:ea typeface="方正粗黑宋简体" panose="02000000000000000000" pitchFamily="2" charset="-122"/>
              </a:rPr>
              <a:t>I </a:t>
            </a:r>
            <a:r>
              <a:rPr lang="en-US" altLang="zh-CN" sz="2400" dirty="0">
                <a:solidFill>
                  <a:srgbClr val="FFFF00"/>
                </a:solidFill>
                <a:latin typeface="方正粗黑宋简体" panose="02000000000000000000" pitchFamily="2" charset="-122"/>
                <a:ea typeface="方正粗黑宋简体" panose="02000000000000000000" pitchFamily="2" charset="-122"/>
              </a:rPr>
              <a:t>was not annoyed</a:t>
            </a:r>
            <a:endParaRPr lang="en-US" altLang="zh-CN" sz="2400" dirty="0">
              <a:solidFill>
                <a:srgbClr val="FFFF00"/>
              </a:solidFill>
              <a:latin typeface="方正粗黑宋简体" panose="02000000000000000000" pitchFamily="2" charset="-122"/>
              <a:ea typeface="方正粗黑宋简体" panose="02000000000000000000" pitchFamily="2" charset="-122"/>
            </a:endParaRPr>
          </a:p>
          <a:p>
            <a:pPr lvl="0"/>
            <a:r>
              <a:rPr lang="en-US" altLang="zh-CN" sz="2400" dirty="0">
                <a:solidFill>
                  <a:prstClr val="white"/>
                </a:solidFill>
                <a:latin typeface="方正粗黑宋简体" panose="02000000000000000000" pitchFamily="2" charset="-122"/>
                <a:ea typeface="方正粗黑宋简体" panose="02000000000000000000" pitchFamily="2" charset="-122"/>
              </a:rPr>
              <a:t>At the </a:t>
            </a:r>
            <a:r>
              <a:rPr lang="en-US" altLang="zh-CN" sz="2400" dirty="0">
                <a:solidFill>
                  <a:srgbClr val="FF99FF"/>
                </a:solidFill>
                <a:latin typeface="方正粗黑宋简体" panose="02000000000000000000" pitchFamily="2" charset="-122"/>
                <a:ea typeface="方正粗黑宋简体" panose="02000000000000000000" pitchFamily="2" charset="-122"/>
              </a:rPr>
              <a:t>long tiring hours of traveling </a:t>
            </a:r>
            <a:r>
              <a:rPr lang="en-US" altLang="zh-CN" sz="2400" dirty="0">
                <a:solidFill>
                  <a:prstClr val="white"/>
                </a:solidFill>
                <a:latin typeface="方正粗黑宋简体" panose="02000000000000000000" pitchFamily="2" charset="-122"/>
                <a:ea typeface="方正粗黑宋简体" panose="02000000000000000000" pitchFamily="2" charset="-122"/>
              </a:rPr>
              <a:t>home any more. I felt </a:t>
            </a:r>
            <a:r>
              <a:rPr lang="en-US" altLang="zh-CN" sz="2400" dirty="0">
                <a:solidFill>
                  <a:srgbClr val="FF0000"/>
                </a:solidFill>
                <a:latin typeface="方正粗黑宋简体" panose="02000000000000000000" pitchFamily="2" charset="-122"/>
                <a:ea typeface="方正粗黑宋简体" panose="02000000000000000000" pitchFamily="2" charset="-122"/>
              </a:rPr>
              <a:t>healed</a:t>
            </a:r>
            <a:r>
              <a:rPr lang="en-US" altLang="zh-CN" sz="2400" dirty="0">
                <a:solidFill>
                  <a:prstClr val="white"/>
                </a:solidFill>
                <a:latin typeface="方正粗黑宋简体" panose="02000000000000000000" pitchFamily="2" charset="-122"/>
                <a:ea typeface="方正粗黑宋简体" panose="02000000000000000000" pitchFamily="2" charset="-122"/>
              </a:rPr>
              <a:t>, </a:t>
            </a:r>
            <a:r>
              <a:rPr lang="en-US" altLang="zh-CN" sz="2400" dirty="0">
                <a:solidFill>
                  <a:srgbClr val="00FFFF"/>
                </a:solidFill>
                <a:latin typeface="方正粗黑宋简体" panose="02000000000000000000" pitchFamily="2" charset="-122"/>
                <a:ea typeface="方正粗黑宋简体" panose="02000000000000000000" pitchFamily="2" charset="-122"/>
              </a:rPr>
              <a:t>enjoying every moment commute to work</a:t>
            </a:r>
            <a:r>
              <a:rPr lang="en-US" altLang="zh-CN" sz="2400" dirty="0">
                <a:solidFill>
                  <a:prstClr val="white"/>
                </a:solidFill>
                <a:latin typeface="方正粗黑宋简体" panose="02000000000000000000" pitchFamily="2" charset="-122"/>
                <a:ea typeface="方正粗黑宋简体" panose="02000000000000000000" pitchFamily="2" charset="-122"/>
              </a:rPr>
              <a:t>.</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pPr lvl="0"/>
            <a:r>
              <a:rPr lang="zh-CN" altLang="en-US" sz="2400" b="1" dirty="0">
                <a:solidFill>
                  <a:srgbClr val="FF0000"/>
                </a:solidFill>
                <a:latin typeface="等线" panose="02010600030101010101" charset="-122"/>
                <a:ea typeface="等线" panose="02010600030101010101" charset="-122"/>
              </a:rPr>
              <a:t>由此及彼</a:t>
            </a:r>
            <a:r>
              <a:rPr lang="zh-CN" altLang="en-US" sz="2400" b="1" dirty="0">
                <a:solidFill>
                  <a:prstClr val="white"/>
                </a:solidFill>
                <a:latin typeface="等线" panose="02010600030101010101" charset="-122"/>
                <a:ea typeface="等线" panose="02010600030101010101" charset="-122"/>
              </a:rPr>
              <a:t>，尽管捉襟见肘，左支右绌，遭遇偷窃，经历痛苦和挣扎，该妇女依然相信善良，相信世间温情</a:t>
            </a:r>
            <a:r>
              <a:rPr lang="zh-CN" altLang="en-US" sz="2400" b="1" dirty="0" smtClean="0">
                <a:solidFill>
                  <a:prstClr val="white"/>
                </a:solidFill>
                <a:latin typeface="等线" panose="02010600030101010101" charset="-122"/>
                <a:ea typeface="等线" panose="02010600030101010101" charset="-122"/>
              </a:rPr>
              <a:t>，释放</a:t>
            </a:r>
            <a:r>
              <a:rPr lang="zh-CN" altLang="en-US" sz="2400" b="1" dirty="0">
                <a:solidFill>
                  <a:prstClr val="white"/>
                </a:solidFill>
                <a:latin typeface="等线" panose="02010600030101010101" charset="-122"/>
                <a:ea typeface="等线" panose="02010600030101010101" charset="-122"/>
              </a:rPr>
              <a:t>着温暖和善意，她也用这份温情完成了自我救赎，治愈</a:t>
            </a:r>
            <a:r>
              <a:rPr lang="en-US" altLang="zh-CN" sz="2400" b="1" dirty="0">
                <a:solidFill>
                  <a:prstClr val="white"/>
                </a:solidFill>
                <a:latin typeface="等线" panose="02010600030101010101" charset="-122"/>
                <a:ea typeface="等线" panose="02010600030101010101" charset="-122"/>
              </a:rPr>
              <a:t>healing</a:t>
            </a:r>
            <a:r>
              <a:rPr lang="zh-CN" altLang="en-US" sz="2400" b="1" dirty="0">
                <a:solidFill>
                  <a:prstClr val="white"/>
                </a:solidFill>
                <a:latin typeface="等线" panose="02010600030101010101" charset="-122"/>
                <a:ea typeface="等线" panose="02010600030101010101" charset="-122"/>
              </a:rPr>
              <a:t>世人（包括作者）。</a:t>
            </a:r>
            <a:endParaRPr lang="zh-CN" altLang="en-US" sz="2400" b="1" dirty="0">
              <a:solidFill>
                <a:prstClr val="white"/>
              </a:solidFill>
              <a:latin typeface="等线" panose="02010600030101010101" charset="-122"/>
              <a:ea typeface="等线" panose="02010600030101010101" charset="-122"/>
            </a:endParaRPr>
          </a:p>
        </p:txBody>
      </p:sp>
      <p:sp>
        <p:nvSpPr>
          <p:cNvPr id="6" name="文本框 5"/>
          <p:cNvSpPr txBox="1"/>
          <p:nvPr/>
        </p:nvSpPr>
        <p:spPr>
          <a:xfrm>
            <a:off x="199505" y="133004"/>
            <a:ext cx="835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3. </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捕捉原文伏笔</a:t>
            </a:r>
            <a:r>
              <a:rPr kumimoji="0" lang="zh-CN" altLang="en-US" sz="1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隐喻</a:t>
            </a:r>
            <a:r>
              <a:rPr kumimoji="0" lang="en-US" altLang="zh-CN"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a:t>
            </a:r>
            <a:r>
              <a:rPr kumimoji="0" lang="zh-CN" altLang="en-US" sz="1800" b="0" i="0" u="none" strike="noStrike" kern="1200" cap="none" spc="0" normalizeH="0" baseline="0" noProof="0" dirty="0" smtClean="0">
                <a:ln>
                  <a:noFill/>
                </a:ln>
                <a:solidFill>
                  <a:srgbClr val="FFFF00"/>
                </a:solidFill>
                <a:effectLst/>
                <a:uLnTx/>
                <a:uFillTx/>
                <a:latin typeface="等线" panose="02010600030101010101" charset="-122"/>
                <a:ea typeface="等线" panose="02010600030101010101" charset="-122"/>
                <a:cs typeface="+mn-cs"/>
              </a:rPr>
              <a:t>语义链）</a:t>
            </a:r>
            <a:r>
              <a:rPr kumimoji="0" lang="en-US" altLang="zh-CN"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a:t>
            </a:r>
            <a:r>
              <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rPr>
              <a:t>前后呼应，形成亮点</a:t>
            </a:r>
            <a:endParaRPr kumimoji="0" lang="zh-CN" altLang="en-US" sz="28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flipV="1">
            <a:off x="199505" y="636758"/>
            <a:ext cx="9622172" cy="389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0" name="文本框 2"/>
          <p:cNvSpPr txBox="1"/>
          <p:nvPr/>
        </p:nvSpPr>
        <p:spPr>
          <a:xfrm>
            <a:off x="1863725" y="228600"/>
            <a:ext cx="8604250" cy="15068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体会课标单词的精妙</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活用教材词汇</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靶向高考写作</a:t>
            </a:r>
            <a:endParaRPr lang="en-US" altLang="zh-CN" sz="2800" dirty="0">
              <a:solidFill>
                <a:schemeClr val="bg1"/>
              </a:solidFill>
              <a:latin typeface="黑体" panose="02010609060101010101" pitchFamily="49" charset="-122"/>
              <a:ea typeface="黑体" panose="02010609060101010101" pitchFamily="49" charset="-122"/>
            </a:endParaRPr>
          </a:p>
          <a:p>
            <a:pPr marL="0" lvl="0" indent="0" eaLnBrk="1" hangingPunct="1">
              <a:spcBef>
                <a:spcPct val="0"/>
              </a:spcBef>
              <a:buNone/>
            </a:pPr>
            <a:r>
              <a:rPr lang="zh-CN" altLang="en-US" sz="2800" dirty="0">
                <a:solidFill>
                  <a:srgbClr val="FFC000"/>
                </a:solidFill>
                <a:latin typeface="黑体" panose="02010609060101010101" pitchFamily="49" charset="-122"/>
                <a:ea typeface="黑体" panose="02010609060101010101" pitchFamily="49" charset="-122"/>
              </a:rPr>
              <a:t>（运用能打动你的语言表达</a:t>
            </a:r>
            <a:r>
              <a:rPr lang="en-US" altLang="zh-CN" sz="2800" dirty="0">
                <a:solidFill>
                  <a:srgbClr val="FFC000"/>
                </a:solidFill>
                <a:latin typeface="黑体" panose="02010609060101010101" pitchFamily="49" charset="-122"/>
                <a:ea typeface="黑体" panose="02010609060101010101" pitchFamily="49" charset="-122"/>
              </a:rPr>
              <a:t>—</a:t>
            </a:r>
            <a:r>
              <a:rPr lang="zh-CN" altLang="en-US" sz="2800" dirty="0">
                <a:solidFill>
                  <a:srgbClr val="FFC000"/>
                </a:solidFill>
                <a:latin typeface="黑体" panose="02010609060101010101" pitchFamily="49" charset="-122"/>
                <a:ea typeface="黑体" panose="02010609060101010101" pitchFamily="49" charset="-122"/>
              </a:rPr>
              <a:t>去打动读者）</a:t>
            </a:r>
            <a:endParaRPr lang="en-US" altLang="zh-CN" sz="2800" dirty="0">
              <a:solidFill>
                <a:srgbClr val="FFC000"/>
              </a:solidFill>
              <a:latin typeface="黑体" panose="02010609060101010101" pitchFamily="49" charset="-122"/>
              <a:ea typeface="黑体" panose="02010609060101010101" pitchFamily="49" charset="-122"/>
            </a:endParaRPr>
          </a:p>
          <a:p>
            <a:pPr marL="0" lvl="0" indent="0" eaLnBrk="1" hangingPunct="1">
              <a:spcBef>
                <a:spcPct val="0"/>
              </a:spcBef>
              <a:buNone/>
            </a:pPr>
            <a:endParaRPr lang="en-US" altLang="zh-CN" sz="1800" dirty="0">
              <a:solidFill>
                <a:srgbClr val="FF0000"/>
              </a:solidFill>
            </a:endParaRPr>
          </a:p>
          <a:p>
            <a:pPr marL="0" lvl="0" indent="0" eaLnBrk="1" hangingPunct="1">
              <a:spcBef>
                <a:spcPct val="0"/>
              </a:spcBef>
              <a:buNone/>
            </a:pPr>
            <a:endParaRPr lang="zh-CN" altLang="en-US" sz="1800" dirty="0"/>
          </a:p>
        </p:txBody>
      </p:sp>
      <p:graphicFrame>
        <p:nvGraphicFramePr>
          <p:cNvPr id="4" name="表格 3"/>
          <p:cNvGraphicFramePr>
            <a:graphicFrameLocks noGrp="1"/>
          </p:cNvGraphicFramePr>
          <p:nvPr/>
        </p:nvGraphicFramePr>
        <p:xfrm>
          <a:off x="1771650" y="1371600"/>
          <a:ext cx="8659495" cy="3902075"/>
        </p:xfrm>
        <a:graphic>
          <a:graphicData uri="http://schemas.openxmlformats.org/drawingml/2006/table">
            <a:tbl>
              <a:tblPr firstRow="1" bandRow="1">
                <a:tableStyleId>{5C22544A-7EE6-4342-B048-85BDC9FD1C3A}</a:tableStyleId>
              </a:tblPr>
              <a:tblGrid>
                <a:gridCol w="5099685"/>
                <a:gridCol w="3559810"/>
              </a:tblGrid>
              <a:tr h="884064">
                <a:tc gridSpan="2">
                  <a:txBody>
                    <a:bodyPr/>
                    <a:lstStyle/>
                    <a:p>
                      <a:r>
                        <a:rPr lang="en-US" altLang="zh-CN" sz="2800" dirty="0" smtClean="0">
                          <a:solidFill>
                            <a:schemeClr val="tx1"/>
                          </a:solidFill>
                        </a:rPr>
                        <a:t>13.make one’s way   </a:t>
                      </a:r>
                      <a:r>
                        <a:rPr lang="zh-CN" altLang="en-US" sz="2400" dirty="0" smtClean="0">
                          <a:solidFill>
                            <a:schemeClr val="tx1"/>
                          </a:solidFill>
                        </a:rPr>
                        <a:t>前往</a:t>
                      </a:r>
                      <a:r>
                        <a:rPr lang="en-US" altLang="zh-CN" sz="2400" dirty="0" smtClean="0">
                          <a:solidFill>
                            <a:schemeClr val="tx1"/>
                          </a:solidFill>
                        </a:rPr>
                        <a:t>;</a:t>
                      </a:r>
                      <a:r>
                        <a:rPr lang="zh-CN" altLang="en-US" sz="2400" dirty="0" smtClean="0">
                          <a:solidFill>
                            <a:schemeClr val="tx1"/>
                          </a:solidFill>
                        </a:rPr>
                        <a:t>克服困难艰难地或想方设法去某地</a:t>
                      </a:r>
                      <a:endParaRPr lang="zh-CN" altLang="en-US" sz="2400" dirty="0">
                        <a:solidFill>
                          <a:schemeClr val="tx1"/>
                        </a:solidFill>
                      </a:endParaRPr>
                    </a:p>
                  </a:txBody>
                  <a:tcPr marL="91448" marR="91448" marT="45727" marB="45727">
                    <a:solidFill>
                      <a:srgbClr val="92D050"/>
                    </a:solidFill>
                  </a:tcPr>
                </a:tc>
                <a:tc hMerge="1">
                  <a:tcPr/>
                </a:tc>
              </a:tr>
              <a:tr h="3018011">
                <a:tc>
                  <a:txBody>
                    <a:bodyPr/>
                    <a:lstStyle/>
                    <a:p>
                      <a:r>
                        <a:rPr lang="en-US" altLang="zh-CN" sz="3200" dirty="0" smtClean="0"/>
                        <a:t>1. </a:t>
                      </a:r>
                      <a:r>
                        <a:rPr lang="en-US" altLang="zh-CN" sz="3200" u="sng" dirty="0" smtClean="0"/>
                        <a:t>There being a big flood</a:t>
                      </a:r>
                      <a:r>
                        <a:rPr lang="zh-CN" altLang="en-US" sz="2000" dirty="0" smtClean="0"/>
                        <a:t>独立主格结构</a:t>
                      </a:r>
                      <a:r>
                        <a:rPr lang="zh-CN" altLang="en-US" sz="3200" dirty="0" smtClean="0"/>
                        <a:t>， </a:t>
                      </a:r>
                      <a:r>
                        <a:rPr lang="en-US" altLang="zh-CN" sz="3200" dirty="0" smtClean="0"/>
                        <a:t>the</a:t>
                      </a:r>
                      <a:r>
                        <a:rPr lang="en-US" altLang="zh-CN" sz="3200" baseline="0" dirty="0" smtClean="0"/>
                        <a:t> rescue team still </a:t>
                      </a:r>
                      <a:r>
                        <a:rPr lang="en-US" altLang="zh-CN" sz="3200" u="sng" baseline="0" dirty="0" smtClean="0"/>
                        <a:t>made their way </a:t>
                      </a:r>
                      <a:r>
                        <a:rPr lang="en-US" altLang="zh-CN" sz="3200" baseline="0" dirty="0" smtClean="0"/>
                        <a:t>to the disaster area.</a:t>
                      </a:r>
                      <a:endParaRPr lang="en-US" altLang="zh-CN" sz="3200" baseline="0" dirty="0" smtClean="0"/>
                    </a:p>
                    <a:p>
                      <a:r>
                        <a:rPr lang="en-US" altLang="zh-CN" sz="3200" u="none" baseline="0" dirty="0" smtClean="0"/>
                        <a:t>2.</a:t>
                      </a:r>
                      <a:r>
                        <a:rPr lang="en-US" altLang="zh-CN" sz="3200" u="sng" baseline="0" dirty="0" smtClean="0"/>
                        <a:t>fight/ nudge /feel /wind /crack /inch </a:t>
                      </a:r>
                      <a:r>
                        <a:rPr lang="en-US" altLang="zh-CN" sz="3200" baseline="0" dirty="0" smtClean="0"/>
                        <a:t>one’s way</a:t>
                      </a:r>
                      <a:endParaRPr lang="zh-CN" altLang="en-US" sz="3200" dirty="0"/>
                    </a:p>
                  </a:txBody>
                  <a:tcPr marL="91448" marR="91448" marT="45727" marB="45727">
                    <a:solidFill>
                      <a:srgbClr val="92D050"/>
                    </a:solidFill>
                  </a:tcPr>
                </a:tc>
                <a:tc>
                  <a:txBody>
                    <a:bodyPr/>
                    <a:lstStyle/>
                    <a:p>
                      <a:r>
                        <a:rPr lang="en-US" altLang="zh-CN" sz="2400" dirty="0" smtClean="0"/>
                        <a:t>1.</a:t>
                      </a:r>
                      <a:r>
                        <a:rPr lang="zh-CN" altLang="en-US" sz="2400" dirty="0" smtClean="0"/>
                        <a:t>尽管发生了大洪水， 但救援队仍然艰难地向灾区进发。</a:t>
                      </a:r>
                      <a:r>
                        <a:rPr lang="zh-CN" altLang="en-US" sz="2400" dirty="0" smtClean="0">
                          <a:solidFill>
                            <a:srgbClr val="FF0000"/>
                          </a:solidFill>
                        </a:rPr>
                        <a:t>（续）</a:t>
                      </a:r>
                      <a:endParaRPr lang="en-US" altLang="zh-CN" sz="2400" dirty="0" smtClean="0">
                        <a:solidFill>
                          <a:srgbClr val="FF0000"/>
                        </a:solidFill>
                      </a:endParaRPr>
                    </a:p>
                    <a:p>
                      <a:r>
                        <a:rPr lang="en-US" altLang="zh-CN" sz="2400" dirty="0" smtClean="0"/>
                        <a:t>2.</a:t>
                      </a:r>
                      <a:r>
                        <a:rPr lang="zh-CN" altLang="en-US" sz="2400" dirty="0" smtClean="0"/>
                        <a:t>努力辟出一条路挤进；推进；摸索着前进；蜿蜒而行；艰难地进入；慢慢前行</a:t>
                      </a:r>
                      <a:r>
                        <a:rPr lang="zh-CN" altLang="en-US" sz="2400" dirty="0" smtClean="0">
                          <a:solidFill>
                            <a:srgbClr val="FF0000"/>
                          </a:solidFill>
                        </a:rPr>
                        <a:t>（续）</a:t>
                      </a:r>
                      <a:endParaRPr lang="zh-CN" altLang="en-US" sz="2400" dirty="0"/>
                    </a:p>
                  </a:txBody>
                  <a:tcPr marL="91448" marR="91448" marT="45727" marB="45727">
                    <a:solidFill>
                      <a:srgbClr val="92D050"/>
                    </a:solidFill>
                  </a:tcPr>
                </a:tc>
              </a:tr>
            </a:tbl>
          </a:graphicData>
        </a:graphic>
      </p:graphicFrame>
      <p:sp>
        <p:nvSpPr>
          <p:cNvPr id="2061" name="文本框 5"/>
          <p:cNvSpPr txBox="1"/>
          <p:nvPr/>
        </p:nvSpPr>
        <p:spPr>
          <a:xfrm>
            <a:off x="2209800" y="5494338"/>
            <a:ext cx="6013450"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dirty="0">
                <a:solidFill>
                  <a:srgbClr val="FFC000"/>
                </a:solidFill>
              </a:rPr>
              <a:t>nudge  </a:t>
            </a:r>
            <a:r>
              <a:rPr lang="en-US" altLang="zh-CN" sz="2800" dirty="0">
                <a:solidFill>
                  <a:srgbClr val="FFC000"/>
                </a:solidFill>
              </a:rPr>
              <a:t> [nʌdʒ]   vt.</a:t>
            </a:r>
            <a:r>
              <a:rPr lang="zh-CN" altLang="en-US" sz="2800" dirty="0">
                <a:solidFill>
                  <a:srgbClr val="FFC000"/>
                </a:solidFill>
              </a:rPr>
              <a:t>（用肘）轻推</a:t>
            </a:r>
            <a:endParaRPr lang="zh-CN" altLang="en-US" sz="2800" dirty="0">
              <a:solidFill>
                <a:srgbClr val="FFC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252413" y="549275"/>
            <a:ext cx="11699875" cy="830263"/>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2400" b="1" strike="noStrike" noProof="1">
                <a:solidFill>
                  <a:srgbClr val="FFFF00"/>
                </a:solidFill>
              </a:rPr>
              <a:t>李华具体角色：</a:t>
            </a:r>
            <a:r>
              <a:rPr lang="zh-CN" sz="2400" b="1" strike="noStrike" noProof="1">
                <a:solidFill>
                  <a:schemeClr val="bg1"/>
                </a:solidFill>
              </a:rPr>
              <a:t>第一层级信息</a:t>
            </a:r>
            <a:r>
              <a:rPr lang="en-US" altLang="zh-CN" sz="2400" b="1" strike="noStrike" noProof="1">
                <a:solidFill>
                  <a:schemeClr val="bg1"/>
                </a:solidFill>
              </a:rPr>
              <a:t>-----</a:t>
            </a:r>
            <a:r>
              <a:rPr lang="zh-CN" altLang="en-US" sz="2400" b="1" strike="noStrike" noProof="1">
                <a:solidFill>
                  <a:schemeClr val="bg1"/>
                </a:solidFill>
              </a:rPr>
              <a:t>背景信息（很多考生忽视背景信息，只关注内容要点）</a:t>
            </a:r>
            <a:r>
              <a:rPr lang="en-US" altLang="zh-CN" sz="2400" b="1" strike="noStrike" noProof="1">
                <a:solidFill>
                  <a:schemeClr val="bg1"/>
                </a:solidFill>
              </a:rPr>
              <a:t>             </a:t>
            </a:r>
            <a:r>
              <a:rPr lang="zh-CN" altLang="en-US" sz="2400" b="1" strike="noStrike" noProof="1">
                <a:solidFill>
                  <a:schemeClr val="bg1"/>
                </a:solidFill>
              </a:rPr>
              <a:t>共同能力，角色代入</a:t>
            </a:r>
            <a:r>
              <a:rPr lang="en-US" altLang="zh-CN" sz="2400" b="1" strike="noStrike" noProof="1">
                <a:solidFill>
                  <a:schemeClr val="bg1"/>
                </a:solidFill>
              </a:rPr>
              <a:t>             </a:t>
            </a:r>
            <a:r>
              <a:rPr lang="zh-CN" altLang="en-US" sz="2400" b="1" strike="noStrike" noProof="1">
                <a:solidFill>
                  <a:schemeClr val="bg1"/>
                </a:solidFill>
              </a:rPr>
              <a:t>交际方向和拓展真实有效的交际内容。</a:t>
            </a:r>
            <a:endParaRPr lang="zh-CN" altLang="en-US" sz="2400" b="1" strike="noStrike" noProof="1">
              <a:solidFill>
                <a:schemeClr val="bg1"/>
              </a:solidFill>
            </a:endParaRPr>
          </a:p>
        </p:txBody>
      </p:sp>
      <p:cxnSp>
        <p:nvCxnSpPr>
          <p:cNvPr id="5" name="直接箭头连接符 4"/>
          <p:cNvCxnSpPr/>
          <p:nvPr/>
        </p:nvCxnSpPr>
        <p:spPr>
          <a:xfrm>
            <a:off x="839788" y="1136650"/>
            <a:ext cx="692150"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6" name="直接箭头连接符 5"/>
          <p:cNvCxnSpPr/>
          <p:nvPr/>
        </p:nvCxnSpPr>
        <p:spPr>
          <a:xfrm>
            <a:off x="5016500" y="1123950"/>
            <a:ext cx="690563" cy="12700"/>
          </a:xfrm>
          <a:prstGeom prst="straightConnector1">
            <a:avLst/>
          </a:prstGeom>
          <a:ln>
            <a:solidFill>
              <a:schemeClr val="bg1"/>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表格 10"/>
          <p:cNvGraphicFramePr/>
          <p:nvPr/>
        </p:nvGraphicFramePr>
        <p:xfrm>
          <a:off x="47625" y="1555750"/>
          <a:ext cx="2279650" cy="5193030"/>
        </p:xfrm>
        <a:graphic>
          <a:graphicData uri="http://schemas.openxmlformats.org/drawingml/2006/table">
            <a:tbl>
              <a:tblPr firstRow="1" bandRow="1">
                <a:tableStyleId>{5C22544A-7EE6-4342-B048-85BDC9FD1C3A}</a:tableStyleId>
              </a:tblPr>
              <a:tblGrid>
                <a:gridCol w="751840"/>
                <a:gridCol w="1527810"/>
              </a:tblGrid>
              <a:tr h="776605">
                <a:tc>
                  <a:txBody>
                    <a:bodyPr/>
                    <a:p>
                      <a:pPr algn="ctr">
                        <a:buNone/>
                      </a:pPr>
                      <a:r>
                        <a:rPr lang="zh-CN" altLang="en-US" sz="2000" b="1">
                          <a:solidFill>
                            <a:schemeClr val="tx1"/>
                          </a:solidFill>
                        </a:rPr>
                        <a:t>年份</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sz="2000" b="1">
                          <a:solidFill>
                            <a:schemeClr val="tx1"/>
                          </a:solidFill>
                        </a:rPr>
                        <a:t>2018-11</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892175">
                <a:tc>
                  <a:txBody>
                    <a:bodyPr/>
                    <a:p>
                      <a:pPr algn="ctr">
                        <a:buNone/>
                      </a:pPr>
                      <a:r>
                        <a:rPr lang="zh-CN" altLang="en-US" sz="2000" b="1">
                          <a:solidFill>
                            <a:schemeClr val="tx1"/>
                          </a:solidFill>
                        </a:rPr>
                        <a:t>写作体裁</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rgbClr val="C00000"/>
                          </a:solidFill>
                        </a:rPr>
                        <a:t>求助信</a:t>
                      </a:r>
                      <a:endParaRPr lang="zh-CN" altLang="en-US" sz="2000" b="1">
                        <a:solidFill>
                          <a:srgbClr val="C00000"/>
                        </a:solidFill>
                      </a:endParaRPr>
                    </a:p>
                    <a:p>
                      <a:pPr algn="ctr">
                        <a:buNone/>
                      </a:pPr>
                      <a:r>
                        <a:rPr lang="en-US" altLang="zh-CN" sz="2000" b="1">
                          <a:solidFill>
                            <a:schemeClr val="tx1"/>
                          </a:solidFill>
                        </a:rPr>
                        <a:t>7.3</a:t>
                      </a:r>
                      <a:endParaRPr lang="en-US" altLang="zh-CN"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164590">
                <a:tc>
                  <a:txBody>
                    <a:bodyPr/>
                    <a:p>
                      <a:pPr algn="ctr">
                        <a:buNone/>
                      </a:pPr>
                      <a:r>
                        <a:rPr lang="zh-CN" altLang="en-US" sz="2000" b="1">
                          <a:solidFill>
                            <a:schemeClr val="tx1"/>
                          </a:solidFill>
                        </a:rPr>
                        <a:t>背景信息</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ClrTx/>
                        <a:buSzTx/>
                        <a:buFontTx/>
                        <a:buNone/>
                      </a:pPr>
                      <a:r>
                        <a:rPr lang="en-US" altLang="zh-CN" sz="2000" b="1">
                          <a:solidFill>
                            <a:schemeClr val="tx1"/>
                          </a:solidFill>
                        </a:rPr>
                        <a:t>  </a:t>
                      </a:r>
                      <a:r>
                        <a:rPr lang="zh-CN" altLang="en-US" sz="2000" b="1">
                          <a:solidFill>
                            <a:schemeClr val="tx1"/>
                          </a:solidFill>
                        </a:rPr>
                        <a:t>钱包遗失，向</a:t>
                      </a:r>
                      <a:r>
                        <a:rPr lang="zh-CN" altLang="en-US" sz="2000" b="1">
                          <a:solidFill>
                            <a:srgbClr val="C00000"/>
                          </a:solidFill>
                        </a:rPr>
                        <a:t>国际航空</a:t>
                      </a:r>
                      <a:r>
                        <a:rPr lang="zh-CN" altLang="en-US" sz="2000" b="1">
                          <a:solidFill>
                            <a:schemeClr val="tx1"/>
                          </a:solidFill>
                        </a:rPr>
                        <a:t>求助</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937895">
                <a:tc>
                  <a:txBody>
                    <a:bodyPr/>
                    <a:p>
                      <a:pPr algn="ctr">
                        <a:buNone/>
                      </a:pPr>
                      <a:r>
                        <a:rPr lang="zh-CN" altLang="en-US" sz="2000" b="1">
                          <a:solidFill>
                            <a:schemeClr val="tx1"/>
                          </a:solidFill>
                        </a:rPr>
                        <a:t>开放要点</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chemeClr val="accent2">
                              <a:lumMod val="75000"/>
                            </a:schemeClr>
                          </a:solidFill>
                        </a:rPr>
                        <a:t>钱包特征</a:t>
                      </a:r>
                      <a:endParaRPr lang="zh-CN" altLang="en-US" sz="2000" b="1">
                        <a:solidFill>
                          <a:schemeClr val="accent2">
                            <a:lumMod val="75000"/>
                          </a:schemeClr>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421765">
                <a:tc>
                  <a:txBody>
                    <a:bodyPr/>
                    <a:p>
                      <a:pPr algn="ctr">
                        <a:buNone/>
                      </a:pPr>
                      <a:r>
                        <a:rPr lang="zh-CN" altLang="en-US" sz="2000" b="1">
                          <a:solidFill>
                            <a:schemeClr val="tx1"/>
                          </a:solidFill>
                        </a:rPr>
                        <a:t>素养体现</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2000" b="1">
                          <a:solidFill>
                            <a:schemeClr val="tx1"/>
                          </a:solidFill>
                        </a:rPr>
                        <a:t>社交和生存能力</a:t>
                      </a:r>
                      <a:endParaRPr lang="zh-CN" altLang="en-US" sz="2000"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384425" y="1536700"/>
            <a:ext cx="9639300" cy="45688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just" fontAlgn="base">
              <a:lnSpc>
                <a:spcPct val="80000"/>
              </a:lnSpc>
              <a:spcBef>
                <a:spcPts val="0"/>
              </a:spcBef>
              <a:spcAft>
                <a:spcPts val="0"/>
              </a:spcAft>
            </a:pPr>
            <a:r>
              <a:rPr lang="en-US" sz="2800" strike="noStrike" noProof="1"/>
              <a:t>Dear Sir/Madam,</a:t>
            </a:r>
            <a:endParaRPr lang="en-US" sz="2800" strike="noStrike" noProof="1"/>
          </a:p>
          <a:p>
            <a:pPr algn="just" fontAlgn="base">
              <a:lnSpc>
                <a:spcPct val="80000"/>
              </a:lnSpc>
              <a:spcBef>
                <a:spcPts val="0"/>
              </a:spcBef>
              <a:spcAft>
                <a:spcPts val="0"/>
              </a:spcAft>
            </a:pPr>
            <a:r>
              <a:rPr lang="en-US" sz="2800" strike="noStrike" noProof="1"/>
              <a:t>    I’m LiHua, a passenger in the FL753 flight. I hope you can help me find my wallet which was lost when I arrived in London.</a:t>
            </a:r>
            <a:endParaRPr lang="en-US" sz="2800" strike="noStrike" noProof="1"/>
          </a:p>
          <a:p>
            <a:pPr algn="just" fontAlgn="base">
              <a:lnSpc>
                <a:spcPct val="80000"/>
              </a:lnSpc>
              <a:spcBef>
                <a:spcPts val="0"/>
              </a:spcBef>
              <a:spcAft>
                <a:spcPts val="0"/>
              </a:spcAft>
            </a:pPr>
            <a:r>
              <a:rPr lang="en-US" sz="2800" strike="noStrike" noProof="1"/>
              <a:t>    Yesterday, I just took FL753 flight from Shanghai to London. I realized my wallet was lost when I got to my destination. </a:t>
            </a:r>
            <a:endParaRPr lang="en-US" sz="2800" strike="noStrike" noProof="1"/>
          </a:p>
          <a:p>
            <a:pPr algn="just" fontAlgn="base">
              <a:lnSpc>
                <a:spcPct val="80000"/>
              </a:lnSpc>
              <a:spcBef>
                <a:spcPts val="0"/>
              </a:spcBef>
              <a:spcAft>
                <a:spcPts val="0"/>
              </a:spcAft>
            </a:pPr>
            <a:r>
              <a:rPr lang="en-US" sz="2800" strike="noStrike" noProof="1"/>
              <a:t>    My wallet was black and small. There was some books, money and my ID card.</a:t>
            </a:r>
            <a:endParaRPr lang="en-US" sz="2800" strike="noStrike" noProof="1"/>
          </a:p>
          <a:p>
            <a:pPr algn="just" fontAlgn="base">
              <a:lnSpc>
                <a:spcPct val="80000"/>
              </a:lnSpc>
              <a:spcBef>
                <a:spcPts val="0"/>
              </a:spcBef>
              <a:spcAft>
                <a:spcPts val="0"/>
              </a:spcAft>
            </a:pPr>
            <a:r>
              <a:rPr lang="en-US" sz="2800" strike="noStrike" noProof="1"/>
              <a:t>    Please call my phone if you find it.</a:t>
            </a:r>
            <a:endParaRPr lang="en-US" sz="2800" strike="noStrike" noProof="1"/>
          </a:p>
          <a:p>
            <a:pPr algn="just" fontAlgn="base">
              <a:lnSpc>
                <a:spcPct val="80000"/>
              </a:lnSpc>
              <a:spcBef>
                <a:spcPts val="0"/>
              </a:spcBef>
              <a:spcAft>
                <a:spcPts val="0"/>
              </a:spcAft>
            </a:pPr>
            <a:r>
              <a:rPr lang="en-US" sz="2800" strike="noStrike" noProof="1"/>
              <a:t>    Thanks for your assistance.</a:t>
            </a:r>
            <a:endParaRPr lang="en-US" sz="2800" strike="noStrike" noProof="1"/>
          </a:p>
          <a:p>
            <a:pPr algn="r" fontAlgn="base">
              <a:lnSpc>
                <a:spcPct val="80000"/>
              </a:lnSpc>
              <a:spcBef>
                <a:spcPts val="0"/>
              </a:spcBef>
              <a:spcAft>
                <a:spcPts val="0"/>
              </a:spcAft>
            </a:pPr>
            <a:r>
              <a:rPr lang="en-US" sz="2800" strike="noStrike" noProof="1"/>
              <a:t>Sincerely yours,</a:t>
            </a:r>
            <a:endParaRPr lang="en-US" sz="2800" strike="noStrike" noProof="1"/>
          </a:p>
          <a:p>
            <a:pPr algn="r" fontAlgn="base">
              <a:lnSpc>
                <a:spcPct val="80000"/>
              </a:lnSpc>
              <a:spcBef>
                <a:spcPts val="0"/>
              </a:spcBef>
              <a:spcAft>
                <a:spcPts val="0"/>
              </a:spcAft>
            </a:pPr>
            <a:r>
              <a:rPr lang="en-US" sz="2800" strike="noStrike" noProof="1"/>
              <a:t>Li Hua</a:t>
            </a:r>
            <a:endParaRPr lang="en-US" sz="2800" strike="noStrike" noProof="1"/>
          </a:p>
        </p:txBody>
      </p:sp>
      <p:sp>
        <p:nvSpPr>
          <p:cNvPr id="12" name="椭圆 11"/>
          <p:cNvSpPr/>
          <p:nvPr/>
        </p:nvSpPr>
        <p:spPr>
          <a:xfrm>
            <a:off x="10687050" y="3789363"/>
            <a:ext cx="1314450" cy="6477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 name="椭圆 13"/>
          <p:cNvSpPr/>
          <p:nvPr/>
        </p:nvSpPr>
        <p:spPr>
          <a:xfrm>
            <a:off x="4656138" y="4495800"/>
            <a:ext cx="1738313" cy="5175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5" name="文本框 14"/>
          <p:cNvSpPr txBox="1"/>
          <p:nvPr/>
        </p:nvSpPr>
        <p:spPr>
          <a:xfrm>
            <a:off x="9193213" y="4581525"/>
            <a:ext cx="2500313" cy="64452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altLang="en-US" sz="3600" b="1" i="1" strike="noStrike" noProof="1">
                <a:solidFill>
                  <a:srgbClr val="FF0000"/>
                </a:solidFill>
              </a:rPr>
              <a:t>具体方式</a:t>
            </a:r>
            <a:endParaRPr lang="zh-CN" altLang="en-US" sz="3600" b="1" i="1" strike="noStrike" noProof="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strVal val="#ppt_w*0.70"/>
                                          </p:val>
                                        </p:tav>
                                        <p:tav tm="100000">
                                          <p:val>
                                            <p:strVal val="#ppt_w"/>
                                          </p:val>
                                        </p:tav>
                                      </p:tavLst>
                                    </p:anim>
                                    <p:anim calcmode="lin" valueType="num">
                                      <p:cBhvr>
                                        <p:cTn id="16" dur="1000" fill="hold"/>
                                        <p:tgtEl>
                                          <p:spTgt spid="5"/>
                                        </p:tgtEl>
                                        <p:attrNameLst>
                                          <p:attrName>ppt_h</p:attrName>
                                        </p:attrNameLst>
                                      </p:cBhvr>
                                      <p:tavLst>
                                        <p:tav tm="0">
                                          <p:val>
                                            <p:strVal val="#ppt_h"/>
                                          </p:val>
                                        </p:tav>
                                        <p:tav tm="100000">
                                          <p:val>
                                            <p:strVal val="#ppt_h"/>
                                          </p:val>
                                        </p:tav>
                                      </p:tavLst>
                                    </p:anim>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strVal val="#ppt_w*0.70"/>
                                          </p:val>
                                        </p:tav>
                                        <p:tav tm="100000">
                                          <p:val>
                                            <p:strVal val="#ppt_w"/>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animEffect transition="in" filter="fade">
                                      <p:cBhvr>
                                        <p:cTn id="24" dur="1000"/>
                                        <p:tgtEl>
                                          <p:spTgt spid="11"/>
                                        </p:tgtEl>
                                      </p:cBhvr>
                                    </p:animEffect>
                                  </p:childTnLst>
                                </p:cTn>
                              </p:par>
                              <p:par>
                                <p:cTn id="25" presetID="55"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strVal val="#ppt_w*0.70"/>
                                          </p:val>
                                        </p:tav>
                                        <p:tav tm="100000">
                                          <p:val>
                                            <p:strVal val="#ppt_w"/>
                                          </p:val>
                                        </p:tav>
                                      </p:tavLst>
                                    </p:anim>
                                    <p:anim calcmode="lin" valueType="num">
                                      <p:cBhvr>
                                        <p:cTn id="28" dur="1000" fill="hold"/>
                                        <p:tgtEl>
                                          <p:spTgt spid="6"/>
                                        </p:tgtEl>
                                        <p:attrNameLst>
                                          <p:attrName>ppt_h</p:attrName>
                                        </p:attrNameLst>
                                      </p:cBhvr>
                                      <p:tavLst>
                                        <p:tav tm="0">
                                          <p:val>
                                            <p:strVal val="#ppt_h"/>
                                          </p:val>
                                        </p:tav>
                                        <p:tav tm="100000">
                                          <p:val>
                                            <p:strVal val="#ppt_h"/>
                                          </p:val>
                                        </p:tav>
                                      </p:tavLst>
                                    </p:anim>
                                    <p:animEffect transition="in" filter="fade">
                                      <p:cBhvr>
                                        <p:cTn id="29" dur="1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ldLvl="0" animBg="1"/>
      <p:bldP spid="3" grpId="1"/>
      <p:bldP spid="9" grpId="0" bldLvl="0" animBg="1"/>
      <p:bldP spid="9" grpId="1" animBg="1"/>
      <p:bldP spid="12" grpId="0" bldLvl="0" animBg="1"/>
      <p:bldP spid="12" grpId="1" animBg="1"/>
      <p:bldP spid="14" grpId="0" bldLvl="0" animBg="1"/>
      <p:bldP spid="14" grpId="1" animBg="1"/>
      <p:bldP spid="15" grpId="0" bldLvl="0" animBg="1"/>
      <p:bldP spid="15"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4" name="图片 1"/>
          <p:cNvPicPr>
            <a:picLocks noChangeAspect="1"/>
          </p:cNvPicPr>
          <p:nvPr/>
        </p:nvPicPr>
        <p:blipFill>
          <a:blip r:embed="rId1"/>
          <a:srcRect l="16666" t="39999" r="6667" b="15556"/>
          <a:stretch>
            <a:fillRect/>
          </a:stretch>
        </p:blipFill>
        <p:spPr>
          <a:xfrm>
            <a:off x="1524000" y="0"/>
            <a:ext cx="9144000" cy="6858000"/>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文本框 4"/>
          <p:cNvSpPr txBox="1"/>
          <p:nvPr/>
        </p:nvSpPr>
        <p:spPr>
          <a:xfrm>
            <a:off x="1752600" y="0"/>
            <a:ext cx="8534400" cy="1414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dirty="0">
                <a:solidFill>
                  <a:schemeClr val="bg1"/>
                </a:solidFill>
                <a:latin typeface="黑体" panose="02010609060101010101" pitchFamily="49" charset="-122"/>
                <a:ea typeface="黑体" panose="02010609060101010101" pitchFamily="49" charset="-122"/>
              </a:rPr>
              <a:t>体会课标单词的精妙</a:t>
            </a:r>
            <a:r>
              <a:rPr lang="en-US" altLang="zh-CN" sz="2400" dirty="0">
                <a:solidFill>
                  <a:schemeClr val="bg1"/>
                </a:solidFill>
                <a:latin typeface="黑体" panose="02010609060101010101" pitchFamily="49" charset="-122"/>
                <a:ea typeface="黑体" panose="02010609060101010101" pitchFamily="49" charset="-122"/>
              </a:rPr>
              <a:t>---</a:t>
            </a:r>
            <a:r>
              <a:rPr lang="zh-CN" altLang="en-US" sz="2400" dirty="0">
                <a:solidFill>
                  <a:schemeClr val="bg1"/>
                </a:solidFill>
                <a:latin typeface="黑体" panose="02010609060101010101" pitchFamily="49" charset="-122"/>
                <a:ea typeface="黑体" panose="02010609060101010101" pitchFamily="49" charset="-122"/>
              </a:rPr>
              <a:t>活用教材词汇，靶向高考写作</a:t>
            </a:r>
            <a:endParaRPr lang="en-US" altLang="zh-CN" sz="2400" dirty="0">
              <a:solidFill>
                <a:schemeClr val="bg1"/>
              </a:solidFill>
              <a:latin typeface="黑体" panose="02010609060101010101" pitchFamily="49" charset="-122"/>
              <a:ea typeface="黑体" panose="02010609060101010101" pitchFamily="49" charset="-122"/>
            </a:endParaRPr>
          </a:p>
          <a:p>
            <a:pPr marL="0" lvl="0" indent="0" eaLnBrk="1" hangingPunct="1">
              <a:spcBef>
                <a:spcPct val="0"/>
              </a:spcBef>
              <a:buNone/>
            </a:pPr>
            <a:r>
              <a:rPr lang="zh-CN" altLang="en-US" sz="2000" dirty="0">
                <a:solidFill>
                  <a:srgbClr val="FFC000"/>
                </a:solidFill>
                <a:latin typeface="黑体" panose="02010609060101010101" pitchFamily="49" charset="-122"/>
                <a:ea typeface="黑体" panose="02010609060101010101" pitchFamily="49" charset="-122"/>
              </a:rPr>
              <a:t>（运用你能精准掌握的条件反射的语言表达</a:t>
            </a:r>
            <a:r>
              <a:rPr lang="en-US" altLang="zh-CN" sz="2000" dirty="0">
                <a:solidFill>
                  <a:srgbClr val="FFC000"/>
                </a:solidFill>
                <a:latin typeface="黑体" panose="02010609060101010101" pitchFamily="49" charset="-122"/>
                <a:ea typeface="黑体" panose="02010609060101010101" pitchFamily="49" charset="-122"/>
              </a:rPr>
              <a:t>--</a:t>
            </a:r>
            <a:r>
              <a:rPr lang="zh-CN" altLang="en-US" sz="2000" dirty="0">
                <a:solidFill>
                  <a:srgbClr val="FFC000"/>
                </a:solidFill>
                <a:latin typeface="黑体" panose="02010609060101010101" pitchFamily="49" charset="-122"/>
                <a:ea typeface="黑体" panose="02010609060101010101" pitchFamily="49" charset="-122"/>
              </a:rPr>
              <a:t>去征服考试）</a:t>
            </a:r>
            <a:endParaRPr lang="en-US" altLang="zh-CN" sz="2000" dirty="0">
              <a:solidFill>
                <a:srgbClr val="FFC000"/>
              </a:solidFill>
              <a:latin typeface="黑体" panose="02010609060101010101" pitchFamily="49" charset="-122"/>
              <a:ea typeface="黑体" panose="02010609060101010101" pitchFamily="49" charset="-122"/>
            </a:endParaRPr>
          </a:p>
          <a:p>
            <a:pPr marL="0" lvl="0" indent="0" eaLnBrk="1" hangingPunct="1">
              <a:spcBef>
                <a:spcPct val="0"/>
              </a:spcBef>
              <a:buNone/>
            </a:pPr>
            <a:endParaRPr lang="en-US" altLang="zh-CN" sz="2400" dirty="0">
              <a:solidFill>
                <a:srgbClr val="FF0000"/>
              </a:solidFill>
            </a:endParaRPr>
          </a:p>
          <a:p>
            <a:pPr marL="0" lvl="0" indent="0" eaLnBrk="1" hangingPunct="1">
              <a:spcBef>
                <a:spcPct val="0"/>
              </a:spcBef>
              <a:buNone/>
            </a:pPr>
            <a:endParaRPr lang="zh-CN" altLang="en-US" sz="1800" dirty="0"/>
          </a:p>
        </p:txBody>
      </p:sp>
      <p:graphicFrame>
        <p:nvGraphicFramePr>
          <p:cNvPr id="6" name="表格 5"/>
          <p:cNvGraphicFramePr>
            <a:graphicFrameLocks noGrp="1"/>
          </p:cNvGraphicFramePr>
          <p:nvPr/>
        </p:nvGraphicFramePr>
        <p:xfrm>
          <a:off x="1600200" y="711200"/>
          <a:ext cx="9144000" cy="6451600"/>
        </p:xfrm>
        <a:graphic>
          <a:graphicData uri="http://schemas.openxmlformats.org/drawingml/2006/table">
            <a:tbl>
              <a:tblPr firstRow="1" bandRow="1">
                <a:tableStyleId>{5C22544A-7EE6-4342-B048-85BDC9FD1C3A}</a:tableStyleId>
              </a:tblPr>
              <a:tblGrid>
                <a:gridCol w="4373245"/>
                <a:gridCol w="4770755"/>
              </a:tblGrid>
              <a:tr h="365868">
                <a:tc gridSpan="2">
                  <a:txBody>
                    <a:bodyPr/>
                    <a:lstStyle/>
                    <a:p>
                      <a:r>
                        <a:rPr lang="en-US" altLang="zh-CN" sz="1800" dirty="0" smtClean="0">
                          <a:solidFill>
                            <a:schemeClr val="tx1"/>
                          </a:solidFill>
                        </a:rPr>
                        <a:t>14.droop                 </a:t>
                      </a:r>
                      <a:r>
                        <a:rPr lang="en-US" altLang="zh-CN" sz="1800" dirty="0" err="1" smtClean="0">
                          <a:solidFill>
                            <a:schemeClr val="tx1"/>
                          </a:solidFill>
                        </a:rPr>
                        <a:t>vt.</a:t>
                      </a:r>
                      <a:r>
                        <a:rPr lang="en-US" altLang="zh-CN" sz="1800" dirty="0" smtClean="0">
                          <a:solidFill>
                            <a:schemeClr val="tx1"/>
                          </a:solidFill>
                        </a:rPr>
                        <a:t>(</a:t>
                      </a:r>
                      <a:r>
                        <a:rPr lang="zh-CN" altLang="en-US" sz="1800" dirty="0" smtClean="0">
                          <a:solidFill>
                            <a:schemeClr val="tx1"/>
                          </a:solidFill>
                        </a:rPr>
                        <a:t>因疲惫或沮丧等而）下垂，萎靡</a:t>
                      </a:r>
                      <a:endParaRPr lang="zh-CN" altLang="en-US" sz="1800" dirty="0">
                        <a:solidFill>
                          <a:schemeClr val="tx1"/>
                        </a:solidFill>
                      </a:endParaRPr>
                    </a:p>
                  </a:txBody>
                  <a:tcPr marT="45718" marB="45718">
                    <a:solidFill>
                      <a:srgbClr val="92D050"/>
                    </a:solidFill>
                  </a:tcPr>
                </a:tc>
                <a:tc hMerge="1">
                  <a:tcPr>
                    <a:solidFill>
                      <a:srgbClr val="92D050"/>
                    </a:solidFill>
                  </a:tcPr>
                </a:tc>
              </a:tr>
              <a:tr h="3067321">
                <a:tc>
                  <a:txBody>
                    <a:bodyPr/>
                    <a:lstStyle/>
                    <a:p>
                      <a:pPr>
                        <a:lnSpc>
                          <a:spcPts val="1800"/>
                        </a:lnSpc>
                      </a:pPr>
                      <a:r>
                        <a:rPr lang="en-US" altLang="zh-CN" sz="1800" dirty="0" smtClean="0"/>
                        <a:t>1.</a:t>
                      </a:r>
                      <a:r>
                        <a:rPr lang="en-US" altLang="zh-CN" sz="1800" u="sng" dirty="0" smtClean="0"/>
                        <a:t>So</a:t>
                      </a:r>
                      <a:r>
                        <a:rPr lang="en-US" altLang="zh-CN" sz="1800" dirty="0" smtClean="0"/>
                        <a:t> exhausted was she </a:t>
                      </a:r>
                      <a:r>
                        <a:rPr lang="en-US" altLang="zh-CN" sz="1800" u="sng" dirty="0" smtClean="0"/>
                        <a:t>that</a:t>
                      </a:r>
                      <a:r>
                        <a:rPr lang="en-US" altLang="zh-CN" sz="1800" dirty="0" smtClean="0"/>
                        <a:t> her eyelids were beginning to droop, </a:t>
                      </a:r>
                      <a:r>
                        <a:rPr lang="en-US" altLang="zh-CN" sz="1800" u="sng" dirty="0" smtClean="0"/>
                        <a:t>yawning and drowsing</a:t>
                      </a:r>
                      <a:r>
                        <a:rPr lang="en-US" altLang="zh-CN" sz="1800" dirty="0" smtClean="0"/>
                        <a:t>.</a:t>
                      </a:r>
                      <a:endParaRPr lang="en-US" altLang="zh-CN" sz="1800" dirty="0" smtClean="0"/>
                    </a:p>
                    <a:p>
                      <a:pPr>
                        <a:lnSpc>
                          <a:spcPts val="1800"/>
                        </a:lnSpc>
                      </a:pPr>
                      <a:r>
                        <a:rPr lang="en-US" altLang="zh-CN" sz="1800" dirty="0" smtClean="0"/>
                        <a:t>2.Janes </a:t>
                      </a:r>
                      <a:r>
                        <a:rPr lang="en-US" altLang="zh-CN" sz="1800" u="sng" dirty="0" smtClean="0"/>
                        <a:t>hid his face in his hands </a:t>
                      </a:r>
                      <a:r>
                        <a:rPr lang="en-US" altLang="zh-CN" sz="1800" dirty="0" smtClean="0"/>
                        <a:t>and </a:t>
                      </a:r>
                      <a:r>
                        <a:rPr lang="en-US" altLang="zh-CN" sz="1800" u="sng" dirty="0" smtClean="0"/>
                        <a:t>drooped his head, feeling guilty</a:t>
                      </a:r>
                      <a:r>
                        <a:rPr lang="en-US" altLang="zh-CN" sz="1800" dirty="0" smtClean="0"/>
                        <a:t>.</a:t>
                      </a:r>
                      <a:endParaRPr lang="en-US" altLang="zh-CN" sz="1800" dirty="0" smtClean="0"/>
                    </a:p>
                    <a:p>
                      <a:pPr>
                        <a:lnSpc>
                          <a:spcPts val="1800"/>
                        </a:lnSpc>
                      </a:pPr>
                      <a:r>
                        <a:rPr lang="en-US" altLang="zh-CN" sz="1800" dirty="0" smtClean="0"/>
                        <a:t>3.Our spirits </a:t>
                      </a:r>
                      <a:r>
                        <a:rPr lang="en-US" altLang="zh-CN" sz="1800" b="1" dirty="0" smtClean="0"/>
                        <a:t>drooped</a:t>
                      </a:r>
                      <a:r>
                        <a:rPr lang="en-US" altLang="zh-CN" sz="1800" dirty="0" smtClean="0"/>
                        <a:t> when we heard the bad news.</a:t>
                      </a:r>
                      <a:endParaRPr lang="en-US" altLang="zh-CN" sz="1800" dirty="0" smtClean="0"/>
                    </a:p>
                    <a:p>
                      <a:pPr>
                        <a:lnSpc>
                          <a:spcPts val="1800"/>
                        </a:lnSpc>
                      </a:pPr>
                      <a:r>
                        <a:rPr lang="en-US" altLang="zh-CN" sz="1800" dirty="0" smtClean="0"/>
                        <a:t>4.After </a:t>
                      </a:r>
                      <a:r>
                        <a:rPr lang="en-US" altLang="zh-CN" sz="1800" u="sng" dirty="0" smtClean="0"/>
                        <a:t>countless fruitless attempts</a:t>
                      </a:r>
                      <a:r>
                        <a:rPr lang="en-US" altLang="zh-CN" sz="1800" dirty="0" smtClean="0"/>
                        <a:t>, we were all won out , </a:t>
                      </a:r>
                      <a:r>
                        <a:rPr lang="en-US" altLang="zh-CN" sz="1800" u="sng" dirty="0" smtClean="0"/>
                        <a:t>with heads </a:t>
                      </a:r>
                      <a:r>
                        <a:rPr lang="en-US" altLang="zh-CN" sz="1800" b="1" u="sng" dirty="0" smtClean="0"/>
                        <a:t>drooping</a:t>
                      </a:r>
                      <a:r>
                        <a:rPr lang="en-US" altLang="zh-CN" sz="1800" dirty="0" smtClean="0"/>
                        <a:t>.</a:t>
                      </a:r>
                      <a:endParaRPr lang="en-US" altLang="zh-CN" sz="1800" dirty="0" smtClean="0"/>
                    </a:p>
                    <a:p>
                      <a:pPr>
                        <a:lnSpc>
                          <a:spcPts val="1800"/>
                        </a:lnSpc>
                      </a:pPr>
                      <a:r>
                        <a:rPr lang="en-US" altLang="zh-CN" sz="1800" dirty="0" smtClean="0"/>
                        <a:t>5.“I'm sorry, and I should have taken your advice .” I murmured, head drooping. Joe </a:t>
                      </a:r>
                      <a:r>
                        <a:rPr lang="en-US" altLang="zh-CN" sz="1800" u="sng" dirty="0" smtClean="0"/>
                        <a:t>chuckled in relief</a:t>
                      </a:r>
                      <a:r>
                        <a:rPr lang="en-US" altLang="zh-CN" sz="1800" dirty="0" smtClean="0"/>
                        <a:t>. “You are safe.</a:t>
                      </a:r>
                      <a:r>
                        <a:rPr lang="en-US" altLang="zh-CN" sz="1800" baseline="0" dirty="0" smtClean="0"/>
                        <a:t> That’s </a:t>
                      </a:r>
                      <a:r>
                        <a:rPr lang="en-US" altLang="zh-CN" sz="1800" dirty="0" smtClean="0"/>
                        <a:t>enough.”</a:t>
                      </a:r>
                      <a:endParaRPr lang="zh-CN" altLang="en-US" sz="1800" dirty="0"/>
                    </a:p>
                  </a:txBody>
                  <a:tcPr marT="45718" marB="45718">
                    <a:solidFill>
                      <a:srgbClr val="92D050"/>
                    </a:solidFill>
                  </a:tcPr>
                </a:tc>
                <a:tc>
                  <a:txBody>
                    <a:bodyPr/>
                    <a:lstStyle/>
                    <a:p>
                      <a:pPr>
                        <a:lnSpc>
                          <a:spcPts val="1800"/>
                        </a:lnSpc>
                      </a:pPr>
                      <a:r>
                        <a:rPr lang="en-US" altLang="zh-CN" sz="1800" dirty="0" smtClean="0"/>
                        <a:t>1.</a:t>
                      </a:r>
                      <a:r>
                        <a:rPr lang="zh-CN" altLang="en-US" sz="1800" dirty="0" smtClean="0"/>
                        <a:t>她太疲倦了，眼险开始往下垂，打起了呵欠，昏昏欲睡起来。</a:t>
                      </a:r>
                      <a:r>
                        <a:rPr lang="zh-CN" altLang="en-US" sz="1800" dirty="0" smtClean="0">
                          <a:solidFill>
                            <a:srgbClr val="C00000"/>
                          </a:solidFill>
                        </a:rPr>
                        <a:t>（续）</a:t>
                      </a:r>
                      <a:endParaRPr lang="en-US" altLang="zh-CN" sz="1800" dirty="0" smtClean="0">
                        <a:solidFill>
                          <a:srgbClr val="C00000"/>
                        </a:solidFill>
                      </a:endParaRPr>
                    </a:p>
                    <a:p>
                      <a:pPr>
                        <a:lnSpc>
                          <a:spcPts val="1800"/>
                        </a:lnSpc>
                      </a:pPr>
                      <a:r>
                        <a:rPr lang="en-US" altLang="zh-CN" sz="1800" kern="1200" dirty="0" smtClean="0">
                          <a:solidFill>
                            <a:schemeClr val="dk1"/>
                          </a:solidFill>
                          <a:effectLst/>
                          <a:latin typeface="+mn-lt"/>
                          <a:ea typeface="+mn-ea"/>
                          <a:cs typeface="+mn-cs"/>
                        </a:rPr>
                        <a:t>drowse[</a:t>
                      </a:r>
                      <a:r>
                        <a:rPr lang="en-US" altLang="zh-CN" sz="1800" kern="1200" dirty="0" err="1" smtClean="0">
                          <a:solidFill>
                            <a:schemeClr val="dk1"/>
                          </a:solidFill>
                          <a:effectLst/>
                          <a:latin typeface="+mn-lt"/>
                          <a:ea typeface="+mn-ea"/>
                          <a:cs typeface="+mn-cs"/>
                        </a:rPr>
                        <a:t>drauz</a:t>
                      </a:r>
                      <a:r>
                        <a:rPr lang="en-US" altLang="zh-CN" sz="1800" kern="1200" dirty="0" smtClean="0">
                          <a:solidFill>
                            <a:schemeClr val="dk1"/>
                          </a:solidFill>
                          <a:effectLst/>
                          <a:latin typeface="+mn-lt"/>
                          <a:ea typeface="+mn-ea"/>
                          <a:cs typeface="+mn-cs"/>
                        </a:rPr>
                        <a:t>]v.</a:t>
                      </a:r>
                      <a:r>
                        <a:rPr lang="zh-CN" altLang="en-US" sz="1800" kern="1200" dirty="0" smtClean="0">
                          <a:solidFill>
                            <a:schemeClr val="dk1"/>
                          </a:solidFill>
                          <a:effectLst/>
                          <a:latin typeface="+mn-lt"/>
                          <a:ea typeface="+mn-ea"/>
                          <a:cs typeface="+mn-cs"/>
                        </a:rPr>
                        <a:t>打瞌睡</a:t>
                      </a:r>
                      <a:r>
                        <a:rPr lang="en-US"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昏昏沉沉地消磨</a:t>
                      </a:r>
                      <a:r>
                        <a:rPr lang="en-US"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时光</a:t>
                      </a:r>
                      <a:r>
                        <a:rPr lang="en-US" altLang="zh-CN" sz="1800" kern="1200" dirty="0" smtClean="0">
                          <a:solidFill>
                            <a:schemeClr val="dk1"/>
                          </a:solidFill>
                          <a:effectLst/>
                          <a:latin typeface="+mn-lt"/>
                          <a:ea typeface="+mn-ea"/>
                          <a:cs typeface="+mn-cs"/>
                        </a:rPr>
                        <a:t>)n.</a:t>
                      </a:r>
                      <a:r>
                        <a:rPr lang="zh-CN" altLang="en-US" sz="1800" kern="1200" dirty="0" smtClean="0">
                          <a:solidFill>
                            <a:schemeClr val="dk1"/>
                          </a:solidFill>
                          <a:effectLst/>
                          <a:latin typeface="+mn-lt"/>
                          <a:ea typeface="+mn-ea"/>
                          <a:cs typeface="+mn-cs"/>
                        </a:rPr>
                        <a:t>瞌睡</a:t>
                      </a:r>
                      <a:r>
                        <a:rPr lang="en-US" altLang="zh-CN" sz="1800" kern="1200" dirty="0" smtClean="0">
                          <a:solidFill>
                            <a:schemeClr val="dk1"/>
                          </a:solidFill>
                          <a:effectLst/>
                          <a:latin typeface="+mn-lt"/>
                          <a:ea typeface="+mn-ea"/>
                          <a:cs typeface="+mn-cs"/>
                        </a:rPr>
                        <a:t>,</a:t>
                      </a:r>
                      <a:r>
                        <a:rPr lang="zh-CN" altLang="en-US" sz="1800" kern="1200" dirty="0" smtClean="0">
                          <a:solidFill>
                            <a:schemeClr val="dk1"/>
                          </a:solidFill>
                          <a:effectLst/>
                          <a:latin typeface="+mn-lt"/>
                          <a:ea typeface="+mn-ea"/>
                          <a:cs typeface="+mn-cs"/>
                        </a:rPr>
                        <a:t>假寐</a:t>
                      </a:r>
                      <a:r>
                        <a:rPr lang="en-US" altLang="zh-CN" sz="1800" dirty="0" smtClean="0"/>
                        <a:t>--drowsy  adj.</a:t>
                      </a:r>
                      <a:r>
                        <a:rPr lang="zh-CN" altLang="en-US" sz="1800" dirty="0" smtClean="0"/>
                        <a:t>昏昏欲睡的</a:t>
                      </a:r>
                      <a:endParaRPr lang="en-US" altLang="zh-CN" sz="1800" dirty="0" smtClean="0">
                        <a:solidFill>
                          <a:srgbClr val="C00000"/>
                        </a:solidFill>
                      </a:endParaRPr>
                    </a:p>
                    <a:p>
                      <a:pPr>
                        <a:lnSpc>
                          <a:spcPts val="1800"/>
                        </a:lnSpc>
                      </a:pPr>
                      <a:r>
                        <a:rPr lang="en-US" altLang="zh-CN" sz="1800" dirty="0" smtClean="0"/>
                        <a:t>2.</a:t>
                      </a:r>
                      <a:r>
                        <a:rPr lang="zh-CN" altLang="en-US" sz="1800" dirty="0" smtClean="0"/>
                        <a:t>詹姆斯低头捂脸十分内疚</a:t>
                      </a:r>
                      <a:r>
                        <a:rPr lang="en-US" altLang="zh-CN" sz="1800" dirty="0" smtClean="0"/>
                        <a:t>. </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3.</a:t>
                      </a:r>
                      <a:r>
                        <a:rPr lang="zh-CN" altLang="en-US" sz="1800" dirty="0" smtClean="0"/>
                        <a:t>听到这坏消息，我们情绪低落下来</a:t>
                      </a:r>
                      <a:r>
                        <a:rPr lang="en-US" altLang="zh-CN" sz="1800" dirty="0" smtClean="0"/>
                        <a:t>/</a:t>
                      </a:r>
                      <a:r>
                        <a:rPr lang="zh-CN" altLang="en-US" sz="1800" dirty="0" smtClean="0"/>
                        <a:t>精神委靡不振。</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4.</a:t>
                      </a:r>
                      <a:r>
                        <a:rPr lang="zh-CN" altLang="en-US" sz="1800" dirty="0" smtClean="0"/>
                        <a:t>经过无数次无果而终的尝试，我们都精疲力竭，垂头丧气。</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5.“</a:t>
                      </a:r>
                      <a:r>
                        <a:rPr lang="zh-CN" altLang="en-US" sz="1800" dirty="0" smtClean="0"/>
                        <a:t>对不起</a:t>
                      </a:r>
                      <a:r>
                        <a:rPr lang="en-US" altLang="zh-CN" sz="1800" dirty="0" smtClean="0"/>
                        <a:t>,</a:t>
                      </a:r>
                      <a:r>
                        <a:rPr lang="zh-CN" altLang="en-US" sz="1800" dirty="0" smtClean="0"/>
                        <a:t>我应该接受你的建议</a:t>
                      </a:r>
                      <a:r>
                        <a:rPr lang="en-US" altLang="zh-CN" sz="1800" dirty="0" smtClean="0"/>
                        <a:t>.”</a:t>
                      </a:r>
                      <a:r>
                        <a:rPr lang="zh-CN" altLang="en-US" sz="1800" dirty="0" smtClean="0"/>
                        <a:t>我喃喃地说，低着头。乔如释重负地轻笑着说，</a:t>
                      </a:r>
                      <a:r>
                        <a:rPr lang="en-US" altLang="zh-CN" sz="1800" dirty="0" smtClean="0"/>
                        <a:t> </a:t>
                      </a:r>
                      <a:r>
                        <a:rPr lang="zh-CN" altLang="en-US" sz="1800" dirty="0" smtClean="0"/>
                        <a:t>“你安全了。这就够了。”</a:t>
                      </a:r>
                      <a:r>
                        <a:rPr lang="en-US" altLang="zh-CN" sz="1800" dirty="0" smtClean="0"/>
                        <a:t> </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a:lnSpc>
                          <a:spcPts val="1800"/>
                        </a:lnSpc>
                      </a:pPr>
                      <a:r>
                        <a:rPr lang="en-US" altLang="zh-CN" sz="1800" dirty="0" smtClean="0"/>
                        <a:t>Chuckle   v.</a:t>
                      </a:r>
                      <a:r>
                        <a:rPr lang="zh-CN" altLang="en-US" sz="1800" dirty="0" smtClean="0"/>
                        <a:t>咯咯的笑</a:t>
                      </a:r>
                      <a:endParaRPr lang="zh-CN" altLang="en-US" sz="1800" dirty="0"/>
                    </a:p>
                  </a:txBody>
                  <a:tcPr marT="45718" marB="45718">
                    <a:solidFill>
                      <a:srgbClr val="92D050"/>
                    </a:solidFill>
                  </a:tcPr>
                </a:tc>
              </a:tr>
              <a:tr h="365868">
                <a:tc gridSpan="2">
                  <a:txBody>
                    <a:bodyPr/>
                    <a:lstStyle/>
                    <a:p>
                      <a:r>
                        <a:rPr lang="en-US" altLang="zh-CN" sz="1800" dirty="0" smtClean="0"/>
                        <a:t>15.</a:t>
                      </a:r>
                      <a:r>
                        <a:rPr lang="en-US" altLang="zh-CN" sz="1800" b="1" dirty="0" smtClean="0"/>
                        <a:t>dread</a:t>
                      </a:r>
                      <a:r>
                        <a:rPr lang="en-US" altLang="zh-CN" sz="1800" dirty="0" smtClean="0"/>
                        <a:t>              v/n.</a:t>
                      </a:r>
                      <a:r>
                        <a:rPr lang="zh-CN" altLang="en-US" sz="1800" dirty="0" smtClean="0"/>
                        <a:t>非常害怕，极为担心（</a:t>
                      </a:r>
                      <a:r>
                        <a:rPr lang="en-US" altLang="zh-CN" sz="1800" dirty="0" smtClean="0"/>
                        <a:t>+doing</a:t>
                      </a:r>
                      <a:r>
                        <a:rPr lang="zh-CN" altLang="en-US" sz="1800" dirty="0" smtClean="0"/>
                        <a:t>）</a:t>
                      </a:r>
                      <a:endParaRPr lang="zh-CN" altLang="en-US" sz="1800" dirty="0"/>
                    </a:p>
                  </a:txBody>
                  <a:tcPr marT="45718" marB="45718">
                    <a:solidFill>
                      <a:srgbClr val="92D050"/>
                    </a:solidFill>
                  </a:tcPr>
                </a:tc>
                <a:tc hMerge="1">
                  <a:tcPr>
                    <a:solidFill>
                      <a:srgbClr val="92D050"/>
                    </a:solidFill>
                  </a:tcPr>
                </a:tc>
              </a:tr>
              <a:tr h="2652543">
                <a:tc>
                  <a:txBody>
                    <a:bodyPr/>
                    <a:lstStyle/>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1.This was the moment he </a:t>
                      </a:r>
                      <a:r>
                        <a:rPr lang="en-US" altLang="zh-CN" sz="1800" b="1" dirty="0" smtClean="0"/>
                        <a:t>had been dreading</a:t>
                      </a:r>
                      <a:r>
                        <a:rPr lang="en-US" altLang="zh-CN" sz="1800" dirty="0" smtClean="0"/>
                        <a:t>. </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2.We lived </a:t>
                      </a:r>
                      <a:r>
                        <a:rPr lang="en-US" altLang="zh-CN" sz="1800" b="1" dirty="0" smtClean="0"/>
                        <a:t>in dread of </a:t>
                      </a:r>
                      <a:r>
                        <a:rPr lang="en-US" altLang="zh-CN" sz="1800" dirty="0" smtClean="0"/>
                        <a:t>him discovering our</a:t>
                      </a:r>
                      <a:r>
                        <a:rPr lang="en-US" altLang="zh-CN" sz="1800" baseline="0" dirty="0" smtClean="0"/>
                        <a:t> </a:t>
                      </a:r>
                      <a:r>
                        <a:rPr lang="en-US" altLang="zh-CN" sz="1800" dirty="0" smtClean="0"/>
                        <a:t>secret.</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3.She has </a:t>
                      </a:r>
                      <a:r>
                        <a:rPr lang="en-US" altLang="zh-CN" sz="1800" b="1" dirty="0" smtClean="0"/>
                        <a:t>an irrational dread of </a:t>
                      </a:r>
                      <a:r>
                        <a:rPr lang="en-US" altLang="zh-CN" sz="1800" dirty="0" smtClean="0"/>
                        <a:t>school.</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4.dreadful mistake/news /weather /loneliness</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5.The </a:t>
                      </a:r>
                      <a:r>
                        <a:rPr lang="en-US" altLang="zh-CN" sz="1800" u="sng" dirty="0" smtClean="0"/>
                        <a:t>bullying</a:t>
                      </a:r>
                      <a:r>
                        <a:rPr lang="en-US" altLang="zh-CN" sz="1800" dirty="0" smtClean="0"/>
                        <a:t> wind was howling </a:t>
                      </a:r>
                      <a:r>
                        <a:rPr lang="en-US" altLang="zh-CN" sz="1800" b="1" dirty="0" smtClean="0"/>
                        <a:t>dreadfully</a:t>
                      </a:r>
                      <a:r>
                        <a:rPr lang="en-US" altLang="zh-CN" sz="1800" b="1" baseline="0" dirty="0" smtClean="0"/>
                        <a:t> </a:t>
                      </a:r>
                      <a:r>
                        <a:rPr lang="en-US" altLang="zh-CN" sz="1800" u="sng" dirty="0" smtClean="0"/>
                        <a:t>like a homeless dog hungry for a delicious bone.</a:t>
                      </a:r>
                      <a:endParaRPr lang="zh-CN" altLang="en-US" sz="1800" u="sng" dirty="0" smtClean="0"/>
                    </a:p>
                  </a:txBody>
                  <a:tcPr marT="45718" marB="45718">
                    <a:solidFill>
                      <a:srgbClr val="92D050"/>
                    </a:solidFill>
                  </a:tcPr>
                </a:tc>
                <a:tc>
                  <a:txBody>
                    <a:bodyPr/>
                    <a:lstStyle/>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1.</a:t>
                      </a:r>
                      <a:r>
                        <a:rPr lang="zh-CN" altLang="en-US" sz="1800" dirty="0" smtClean="0"/>
                        <a:t>这是他一流最担心的时刻。</a:t>
                      </a:r>
                      <a:r>
                        <a:rPr lang="en-US" altLang="zh-CN" sz="1800" dirty="0" smtClean="0">
                          <a:solidFill>
                            <a:srgbClr val="C00000"/>
                          </a:solidFill>
                        </a:rPr>
                        <a:t>(</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2.</a:t>
                      </a:r>
                      <a:r>
                        <a:rPr lang="zh-CN" altLang="en-US" sz="1600" dirty="0" smtClean="0"/>
                        <a:t>善怕他发现秘密，我们终日惶恐不安</a:t>
                      </a:r>
                      <a:r>
                        <a:rPr lang="zh-CN" altLang="en-US" sz="1800" dirty="0" smtClean="0">
                          <a:solidFill>
                            <a:srgbClr val="C00000"/>
                          </a:solidFill>
                        </a:rPr>
                        <a:t>（续）</a:t>
                      </a:r>
                      <a:endParaRPr lang="en-US" altLang="zh-CN" sz="1800" dirty="0" smtClean="0">
                        <a:solidFill>
                          <a:srgbClr val="C00000"/>
                        </a:solidFill>
                      </a:endParaRPr>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3.</a:t>
                      </a:r>
                      <a:r>
                        <a:rPr lang="zh-CN" altLang="en-US" sz="1800" dirty="0" smtClean="0"/>
                        <a:t>她莫名其妙地害怕学校。</a:t>
                      </a:r>
                      <a:r>
                        <a:rPr lang="zh-CN" altLang="en-US" sz="1800" dirty="0" smtClean="0">
                          <a:solidFill>
                            <a:srgbClr val="C00000"/>
                          </a:solidFill>
                        </a:rPr>
                        <a:t>（续）</a:t>
                      </a:r>
                      <a:r>
                        <a:rPr lang="en-US" altLang="zh-CN" sz="1800" dirty="0" smtClean="0"/>
                        <a:t>irrational</a:t>
                      </a:r>
                      <a:r>
                        <a:rPr lang="zh-CN" altLang="en-US" sz="1600" dirty="0" smtClean="0"/>
                        <a:t>不合理的</a:t>
                      </a:r>
                      <a:r>
                        <a:rPr lang="en-US" altLang="zh-CN" sz="1600" dirty="0" smtClean="0"/>
                        <a:t>,</a:t>
                      </a:r>
                      <a:r>
                        <a:rPr lang="zh-CN" altLang="en-US" sz="1600" dirty="0" smtClean="0"/>
                        <a:t>无理性的</a:t>
                      </a:r>
                      <a:r>
                        <a:rPr lang="en-US" altLang="zh-CN" sz="1600" dirty="0" smtClean="0"/>
                        <a:t>,</a:t>
                      </a:r>
                      <a:r>
                        <a:rPr lang="zh-CN" altLang="en-US" sz="1600" dirty="0" smtClean="0"/>
                        <a:t>荒谬的</a:t>
                      </a:r>
                      <a:endParaRPr lang="en-US" altLang="zh-CN" sz="16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4.</a:t>
                      </a:r>
                      <a:r>
                        <a:rPr lang="zh-CN" altLang="en-US" sz="1600" dirty="0" smtClean="0"/>
                        <a:t>很大的错误</a:t>
                      </a:r>
                      <a:r>
                        <a:rPr lang="en-US" altLang="zh-CN" sz="1600" dirty="0" smtClean="0"/>
                        <a:t>/</a:t>
                      </a:r>
                      <a:r>
                        <a:rPr lang="zh-CN" altLang="en-US" sz="1600" dirty="0" smtClean="0"/>
                        <a:t>坏消息</a:t>
                      </a:r>
                      <a:r>
                        <a:rPr lang="en-US" altLang="zh-CN" sz="1600" dirty="0" smtClean="0"/>
                        <a:t>/</a:t>
                      </a:r>
                      <a:r>
                        <a:rPr lang="zh-CN" altLang="en-US" sz="1600" dirty="0" smtClean="0"/>
                        <a:t>讨厌的天气</a:t>
                      </a:r>
                      <a:r>
                        <a:rPr lang="en-US" altLang="zh-CN" sz="1600" dirty="0" smtClean="0"/>
                        <a:t>/</a:t>
                      </a:r>
                      <a:r>
                        <a:rPr lang="zh-CN" altLang="en-US" sz="1600" dirty="0" smtClean="0"/>
                        <a:t>可怕的孤独</a:t>
                      </a:r>
                      <a:r>
                        <a:rPr lang="zh-CN" altLang="en-US" sz="1800" dirty="0" smtClean="0">
                          <a:solidFill>
                            <a:srgbClr val="C00000"/>
                          </a:solidFill>
                        </a:rPr>
                        <a:t>（续）</a:t>
                      </a:r>
                      <a:endParaRPr lang="en-US" altLang="zh-CN" sz="1800" dirty="0" smtClean="0"/>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5.</a:t>
                      </a:r>
                      <a:r>
                        <a:rPr lang="zh-CN" altLang="en-US" sz="1800" dirty="0" smtClean="0"/>
                        <a:t>出咄逼人的冷风像一只无家可归的狗渴望着美味的骨头一样呼啸。</a:t>
                      </a:r>
                      <a:r>
                        <a:rPr lang="zh-CN" altLang="en-US" sz="1800" dirty="0" smtClean="0">
                          <a:solidFill>
                            <a:srgbClr val="C00000"/>
                          </a:solidFill>
                        </a:rPr>
                        <a:t>（续）</a:t>
                      </a:r>
                      <a:endParaRPr lang="en-US" altLang="zh-CN" sz="1800" dirty="0" smtClean="0">
                        <a:solidFill>
                          <a:srgbClr val="C00000"/>
                        </a:solidFill>
                      </a:endParaRPr>
                    </a:p>
                    <a:p>
                      <a:pPr marL="0" marR="0" indent="0" algn="l" defTabSz="914400" rtl="0" eaLnBrk="1" fontAlgn="auto" latinLnBrk="0" hangingPunct="1">
                        <a:lnSpc>
                          <a:spcPts val="1800"/>
                        </a:lnSpc>
                        <a:spcBef>
                          <a:spcPts val="0"/>
                        </a:spcBef>
                        <a:spcAft>
                          <a:spcPts val="0"/>
                        </a:spcAft>
                        <a:buClrTx/>
                        <a:buSzTx/>
                        <a:buFontTx/>
                        <a:buNone/>
                        <a:defRPr/>
                      </a:pPr>
                      <a:r>
                        <a:rPr lang="en-US" altLang="zh-CN" sz="1800" dirty="0" smtClean="0"/>
                        <a:t>bully   v.</a:t>
                      </a:r>
                      <a:r>
                        <a:rPr lang="zh-CN" altLang="en-US" sz="1800" dirty="0" smtClean="0"/>
                        <a:t>欺负</a:t>
                      </a:r>
                      <a:r>
                        <a:rPr lang="en-US" altLang="zh-CN" sz="1800" dirty="0" smtClean="0"/>
                        <a:t>,</a:t>
                      </a:r>
                      <a:r>
                        <a:rPr lang="zh-CN" altLang="en-US" sz="1800" dirty="0" smtClean="0"/>
                        <a:t>恐吓</a:t>
                      </a:r>
                      <a:endParaRPr lang="zh-CN" altLang="en-US" sz="1800" dirty="0" smtClean="0"/>
                    </a:p>
                    <a:p>
                      <a:endParaRPr lang="zh-CN" altLang="en-US" sz="1800" dirty="0"/>
                    </a:p>
                  </a:txBody>
                  <a:tcPr marT="45718" marB="45718">
                    <a:solidFill>
                      <a:srgbClr val="92D05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图片 2"/>
          <p:cNvPicPr>
            <a:picLocks noChangeAspect="1"/>
          </p:cNvPicPr>
          <p:nvPr/>
        </p:nvPicPr>
        <p:blipFill>
          <a:blip r:embed="rId1"/>
          <a:srcRect l="6667" t="13333" r="1666" b="17778"/>
          <a:stretch>
            <a:fillRect/>
          </a:stretch>
        </p:blipFill>
        <p:spPr>
          <a:xfrm>
            <a:off x="1676400" y="0"/>
            <a:ext cx="8915400" cy="685800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Text Box 2"/>
          <p:cNvSpPr txBox="1"/>
          <p:nvPr/>
        </p:nvSpPr>
        <p:spPr>
          <a:xfrm>
            <a:off x="1517650" y="3175"/>
            <a:ext cx="8763000" cy="4781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70000"/>
              </a:lnSpc>
              <a:spcBef>
                <a:spcPct val="0"/>
              </a:spcBef>
              <a:buNone/>
            </a:pPr>
            <a:r>
              <a:rPr lang="zh-CN" altLang="en-US" sz="1800" dirty="0">
                <a:latin typeface="黑体" panose="02010609060101010101" pitchFamily="49" charset="-122"/>
                <a:ea typeface="黑体" panose="02010609060101010101" pitchFamily="49" charset="-122"/>
              </a:rPr>
              <a:t>体会新课标单词的精妙</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活用教材词汇</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靶向高考写作</a:t>
            </a:r>
            <a:endParaRPr lang="zh-CN" altLang="en-US" sz="1800" dirty="0">
              <a:latin typeface="黑体" panose="02010609060101010101" pitchFamily="49" charset="-122"/>
              <a:ea typeface="黑体" panose="02010609060101010101" pitchFamily="49" charset="-122"/>
            </a:endParaRPr>
          </a:p>
          <a:p>
            <a:pPr marL="0" lvl="0" indent="0" eaLnBrk="1" hangingPunct="1">
              <a:lnSpc>
                <a:spcPct val="70000"/>
              </a:lnSpc>
              <a:spcBef>
                <a:spcPct val="0"/>
              </a:spcBef>
              <a:buNone/>
            </a:pPr>
            <a:r>
              <a:rPr lang="en-US" altLang="zh-CN" sz="1800" dirty="0">
                <a:solidFill>
                  <a:srgbClr val="C00000"/>
                </a:solidFill>
                <a:latin typeface="黑体" panose="02010609060101010101" pitchFamily="49" charset="-122"/>
                <a:ea typeface="黑体" panose="02010609060101010101" pitchFamily="49" charset="-122"/>
              </a:rPr>
              <a:t>(</a:t>
            </a:r>
            <a:r>
              <a:rPr lang="zh-CN" altLang="en-US" sz="1800" dirty="0">
                <a:solidFill>
                  <a:srgbClr val="C00000"/>
                </a:solidFill>
                <a:latin typeface="黑体" panose="02010609060101010101" pitchFamily="49" charset="-122"/>
                <a:ea typeface="黑体" panose="02010609060101010101" pitchFamily="49" charset="-122"/>
              </a:rPr>
              <a:t>请运用你能精准掌握的条件反射的语言表达</a:t>
            </a:r>
            <a:r>
              <a:rPr lang="en-US" altLang="zh-CN" sz="1800" dirty="0">
                <a:solidFill>
                  <a:srgbClr val="C00000"/>
                </a:solidFill>
                <a:latin typeface="黑体" panose="02010609060101010101" pitchFamily="49" charset="-122"/>
                <a:ea typeface="黑体" panose="02010609060101010101" pitchFamily="49" charset="-122"/>
              </a:rPr>
              <a:t>—</a:t>
            </a:r>
            <a:r>
              <a:rPr lang="zh-CN" altLang="en-US" sz="1800" dirty="0">
                <a:solidFill>
                  <a:srgbClr val="C00000"/>
                </a:solidFill>
                <a:latin typeface="黑体" panose="02010609060101010101" pitchFamily="49" charset="-122"/>
                <a:ea typeface="黑体" panose="02010609060101010101" pitchFamily="49" charset="-122"/>
              </a:rPr>
              <a:t>去征服考试</a:t>
            </a:r>
            <a:r>
              <a:rPr lang="en-US" altLang="zh-CN" sz="1800" dirty="0">
                <a:solidFill>
                  <a:srgbClr val="C00000"/>
                </a:solidFill>
                <a:latin typeface="黑体" panose="02010609060101010101" pitchFamily="49" charset="-122"/>
                <a:ea typeface="黑体" panose="02010609060101010101" pitchFamily="49" charset="-122"/>
              </a:rPr>
              <a:t>)</a:t>
            </a:r>
            <a:endParaRPr lang="en-US" altLang="zh-CN" sz="1800" dirty="0">
              <a:solidFill>
                <a:srgbClr val="C00000"/>
              </a:solidFill>
              <a:latin typeface="黑体" panose="02010609060101010101" pitchFamily="49" charset="-122"/>
              <a:ea typeface="黑体" panose="02010609060101010101" pitchFamily="49" charset="-122"/>
            </a:endParaRPr>
          </a:p>
        </p:txBody>
      </p:sp>
      <p:graphicFrame>
        <p:nvGraphicFramePr>
          <p:cNvPr id="5191" name="Group 71"/>
          <p:cNvGraphicFramePr>
            <a:graphicFrameLocks noGrp="1"/>
          </p:cNvGraphicFramePr>
          <p:nvPr/>
        </p:nvGraphicFramePr>
        <p:xfrm>
          <a:off x="1524000" y="457200"/>
          <a:ext cx="9144000" cy="6442075"/>
        </p:xfrm>
        <a:graphic>
          <a:graphicData uri="http://schemas.openxmlformats.org/drawingml/2006/table">
            <a:tbl>
              <a:tblPr/>
              <a:tblGrid>
                <a:gridCol w="6019800"/>
                <a:gridCol w="3124200"/>
              </a:tblGrid>
              <a:tr h="365767">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23.shoot    v.(shot, shot) </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射中</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射伤     </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shot n.  </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射击</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枪炮声</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1" marB="4572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607630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1-1 The pickpocket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his hand into</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her bag.</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1-2 A plane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across</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the sky./ The car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forward</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1-3His hand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out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to grab her. / 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 hand</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and gripped his wrist.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1-4Flames were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shooting up</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through the roof.</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1-5One more look and he noticed flames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shooting out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from under the disabled vehicle. </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2.The rose is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putting out new shoots</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3-1Terrified, Elli and I tried all the bear defense actions we knew. We yelled at the bear, hit pots hard, and fired blank </a:t>
                      </a:r>
                      <a:r>
                        <a:rPr kumimoji="0" lang="en-US" altLang="zh-CN" sz="2100" b="1" i="0" u="none" strike="noStrike" cap="none" normalizeH="0" baseline="0" dirty="0" smtClean="0">
                          <a:ln>
                            <a:noFill/>
                          </a:ln>
                          <a:solidFill>
                            <a:schemeClr val="tx1"/>
                          </a:solidFill>
                          <a:effectLst/>
                          <a:latin typeface="Calibri" panose="020F0502020204030204" charset="0"/>
                          <a:ea typeface="宋体" panose="02010600030101010101" pitchFamily="2" charset="-122"/>
                        </a:rPr>
                        <a:t>shotgun</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shells</a:t>
                      </a:r>
                      <a:r>
                        <a:rPr kumimoji="0" lang="zh-CN" altLang="en-US" sz="12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猎枪弹</a:t>
                      </a:r>
                      <a:r>
                        <a:rPr kumimoji="0" lang="zh-CN" altLang="en-US"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into the air. </a:t>
                      </a:r>
                      <a:r>
                        <a:rPr kumimoji="0" lang="en-US" altLang="zh-CN" sz="10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2020.07 </a:t>
                      </a:r>
                      <a:r>
                        <a:rPr kumimoji="0" lang="zh-CN" altLang="en-US" sz="10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高考卷 续写</a:t>
                      </a:r>
                      <a:endParaRPr kumimoji="0" lang="zh-CN" altLang="en-US" sz="10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3-2He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an arrow</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from his bow.</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4-1a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shooting pain</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in the back</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4-2 The pain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up</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her arm.</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5-1She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cast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him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a sideways glance.</a:t>
                      </a:r>
                      <a:endPar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5-2She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an angry glance at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him./She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him an angry glance</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6-1Making the best of this close encounter, I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shot some pictures of</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the bear.2020.07</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浙江高考卷读后读写</a:t>
                      </a:r>
                      <a:endPar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6-2 I decided to try for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a more natural shot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照片</a:t>
                      </a:r>
                      <a:r>
                        <a:rPr kumimoji="0" lang="en-US" altLang="zh-CN"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电影的</a:t>
                      </a:r>
                      <a:r>
                        <a:rPr kumimoji="0" lang="en-US" altLang="zh-CN"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连候镜头</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of a fox peering from the bushes. </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peering  v.</a:t>
                      </a:r>
                      <a:r>
                        <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仔细看，端详，凝视</a:t>
                      </a:r>
                      <a:endParaRPr kumimoji="0" lang="zh-CN" altLang="en-US" sz="18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7-1Taylor </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scored with a low shot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into the corner of the net.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7-2My feet slipped as I was about to </a:t>
                      </a:r>
                      <a:r>
                        <a:rPr kumimoji="0" lang="en-US" altLang="zh-CN" sz="2100" b="1" i="0" u="none" strike="noStrike" cap="none" normalizeH="0" baseline="0" dirty="0" smtClean="0">
                          <a:ln>
                            <a:noFill/>
                          </a:ln>
                          <a:solidFill>
                            <a:schemeClr val="tx1"/>
                          </a:solidFill>
                          <a:effectLst/>
                          <a:latin typeface="Calibri" panose="020F0502020204030204" charset="0"/>
                          <a:ea typeface="宋体" panose="02010600030101010101" pitchFamily="2" charset="-122"/>
                        </a:rPr>
                        <a:t>shoot</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and I missed the ball.</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p>
                      <a:pPr marL="0" marR="0" lvl="0" indent="0" algn="l" defTabSz="914400" rtl="0" eaLnBrk="1" fontAlgn="base" latinLnBrk="0" hangingPunct="1">
                        <a:lnSpc>
                          <a:spcPct val="65000"/>
                        </a:lnSpc>
                        <a:spcBef>
                          <a:spcPct val="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7-3 She managed to </a:t>
                      </a:r>
                      <a:r>
                        <a:rPr kumimoji="0" lang="en-US" altLang="zh-CN" sz="2100" b="1" i="0" u="sng" strike="noStrike" cap="none" normalizeH="0" baseline="0" dirty="0" smtClean="0">
                          <a:ln>
                            <a:noFill/>
                          </a:ln>
                          <a:solidFill>
                            <a:schemeClr val="tx1"/>
                          </a:solidFill>
                          <a:effectLst/>
                          <a:latin typeface="Calibri" panose="020F0502020204030204" charset="0"/>
                          <a:ea typeface="宋体" panose="02010600030101010101" pitchFamily="2" charset="-122"/>
                        </a:rPr>
                        <a:t>shoot</a:t>
                      </a:r>
                      <a:r>
                        <a:rPr kumimoji="0" lang="en-US" altLang="zh-CN" sz="2100" b="0" i="0" u="sng" strike="noStrike" cap="none" normalizeH="0" baseline="0" dirty="0" smtClean="0">
                          <a:ln>
                            <a:noFill/>
                          </a:ln>
                          <a:solidFill>
                            <a:schemeClr val="tx1"/>
                          </a:solidFill>
                          <a:effectLst/>
                          <a:latin typeface="Calibri" panose="020F0502020204030204" charset="0"/>
                          <a:ea typeface="宋体" panose="02010600030101010101" pitchFamily="2" charset="-122"/>
                        </a:rPr>
                        <a:t> jump </a:t>
                      </a:r>
                      <a:r>
                        <a:rPr kumimoji="0" lang="en-US" altLang="zh-CN" sz="2100" b="1" i="0" u="sng" strike="noStrike" cap="none" normalizeH="0" baseline="0" dirty="0" smtClean="0">
                          <a:ln>
                            <a:noFill/>
                          </a:ln>
                          <a:solidFill>
                            <a:schemeClr val="tx1"/>
                          </a:solidFill>
                          <a:effectLst/>
                          <a:latin typeface="Calibri" panose="020F0502020204030204" charset="0"/>
                          <a:ea typeface="宋体" panose="02010600030101010101" pitchFamily="2" charset="-122"/>
                        </a:rPr>
                        <a:t>shots</a:t>
                      </a:r>
                      <a:r>
                        <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rPr>
                        <a:t> just over their heads and into the net.</a:t>
                      </a:r>
                      <a:endParaRPr kumimoji="0" lang="en-US" altLang="zh-CN" sz="2100" b="0"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1.v.</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快速移动</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（朝某方向）冲</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奔</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扑</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扒手迅速地将手伸进了她的包。</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飞机掠过天空</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车急速向前开。</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他猛地伸出手去抓她。 </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火不断从房顶踪上来。 </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他再一看，注意到火苗从抛锚的汽车底部喷射出来</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2016</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全国新课标</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完形</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2.n[C]</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嫩枝：新芽</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玫瑰正抽出新芽。 （续）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、（枪或其他武器）射击</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害怕极了，我和埃利尝试了所有我们知道的防熊措施。我们对着熊大吼，狠狠敲击锅罐，朝着空中发射了空的霰弹。（续）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他张弓射了一箭。（续）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剧痛穿刺</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背部的一阵剧痛（续）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疼痛顺着她的胳膊窜了上来（续）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突然把</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投向；瞥</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她从眼角瞥了他一眼。</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她很生气，瞪了他一眼。</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续</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拍摄</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充分利用这次和北极熊近距离迎近的机会，我拍了几张它的照片（续）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我决定尝试拍摄一只狐狸从灌木丛中偷窥的一个更自然的镜头（续）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射门：投篮</a:t>
                      </a:r>
                      <a:endPar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泰勒一脚低射</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把球射入网角（续）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当我正要射门的时候脚下滑了一下，一脚踢空。 （续） </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85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她设法跳起投篮</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正好越过他们的头顶</a:t>
                      </a:r>
                      <a:r>
                        <a:rPr kumimoji="0" lang="en-US" altLang="zh-CN"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射入网中。（续）</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Text Box 6"/>
          <p:cNvSpPr txBox="1"/>
          <p:nvPr/>
        </p:nvSpPr>
        <p:spPr>
          <a:xfrm>
            <a:off x="1752600" y="228600"/>
            <a:ext cx="8229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3600" b="1" dirty="0">
                <a:solidFill>
                  <a:schemeClr val="bg1"/>
                </a:solidFill>
                <a:latin typeface="黑体" panose="02010609060101010101" pitchFamily="49" charset="-122"/>
                <a:ea typeface="黑体" panose="02010609060101010101" pitchFamily="49" charset="-122"/>
              </a:rPr>
              <a:t>6.</a:t>
            </a:r>
            <a:r>
              <a:rPr lang="zh-CN" altLang="en-US" sz="3600" b="1" dirty="0">
                <a:solidFill>
                  <a:schemeClr val="bg1"/>
                </a:solidFill>
                <a:latin typeface="黑体" panose="02010609060101010101" pitchFamily="49" charset="-122"/>
                <a:ea typeface="黑体" panose="02010609060101010101" pitchFamily="49" charset="-122"/>
              </a:rPr>
              <a:t>读后续写的语言技巧</a:t>
            </a:r>
            <a:r>
              <a:rPr lang="en-US" altLang="zh-CN" sz="3600" b="1" dirty="0">
                <a:solidFill>
                  <a:schemeClr val="bg1"/>
                </a:solidFill>
                <a:latin typeface="黑体" panose="02010609060101010101" pitchFamily="49" charset="-122"/>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准确定位</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7171" name="Text Box 7"/>
          <p:cNvSpPr txBox="1"/>
          <p:nvPr/>
        </p:nvSpPr>
        <p:spPr>
          <a:xfrm>
            <a:off x="1752600" y="1219200"/>
            <a:ext cx="8915400" cy="4338320"/>
          </a:xfrm>
          <a:prstGeom prst="rect">
            <a:avLst/>
          </a:prstGeom>
          <a:noFill/>
          <a:ln w="9525" cap="flat" cmpd="sng">
            <a:solidFill>
              <a:srgbClr val="33CCCC"/>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chemeClr val="bg1"/>
                </a:solidFill>
                <a:latin typeface="黑体" panose="02010609060101010101" pitchFamily="49" charset="-122"/>
                <a:ea typeface="黑体" panose="02010609060101010101" pitchFamily="49" charset="-122"/>
              </a:rPr>
              <a:t>尖子生</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神形兼备</a:t>
            </a:r>
            <a:r>
              <a:rPr lang="zh-CN" altLang="en-US" sz="2400" b="1" dirty="0">
                <a:solidFill>
                  <a:srgbClr val="FF0000"/>
                </a:solidFill>
                <a:latin typeface="黑体" panose="02010609060101010101" pitchFamily="49" charset="-122"/>
                <a:ea typeface="黑体" panose="02010609060101010101" pitchFamily="49" charset="-122"/>
              </a:rPr>
              <a:t>炫出彩</a:t>
            </a:r>
            <a:r>
              <a:rPr lang="en-US" altLang="zh-CN" sz="2400" b="1" dirty="0">
                <a:solidFill>
                  <a:srgbClr val="FF0000"/>
                </a:solidFill>
                <a:latin typeface="黑体" panose="02010609060101010101" pitchFamily="49" charset="-122"/>
                <a:ea typeface="黑体" panose="02010609060101010101" pitchFamily="49" charset="-122"/>
              </a:rPr>
              <a:t>(23</a:t>
            </a:r>
            <a:r>
              <a:rPr lang="zh-CN" altLang="en-US" sz="2400" b="1" dirty="0">
                <a:solidFill>
                  <a:srgbClr val="FF0000"/>
                </a:solidFill>
                <a:latin typeface="黑体" panose="02010609060101010101" pitchFamily="49" charset="-122"/>
                <a:ea typeface="黑体" panose="02010609060101010101" pitchFamily="49" charset="-122"/>
              </a:rPr>
              <a:t>分</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语言丰富</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情节合理</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逻辑严密</a:t>
            </a:r>
            <a:r>
              <a:rPr lang="en-US" altLang="zh-CN" sz="2400" b="1" dirty="0">
                <a:solidFill>
                  <a:schemeClr val="bg1"/>
                </a:solidFill>
                <a:latin typeface="黑体" panose="02010609060101010101" pitchFamily="49" charset="-122"/>
                <a:ea typeface="黑体" panose="02010609060101010101" pitchFamily="49" charset="-122"/>
              </a:rPr>
              <a:t>,</a:t>
            </a:r>
            <a:endParaRPr lang="en-US" altLang="zh-CN" sz="2400" b="1" dirty="0">
              <a:solidFill>
                <a:schemeClr val="bg1"/>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rgbClr val="FFCC00"/>
                </a:solidFill>
                <a:latin typeface="黑体" panose="02010609060101010101" pitchFamily="49" charset="-122"/>
                <a:ea typeface="黑体" panose="02010609060101010101" pitchFamily="49" charset="-122"/>
              </a:rPr>
              <a:t>传神的语言提亮表达方式</a:t>
            </a:r>
            <a:r>
              <a:rPr lang="en-US" altLang="zh-CN" sz="2400" b="1" dirty="0">
                <a:solidFill>
                  <a:srgbClr val="FFCC00"/>
                </a:solidFill>
                <a:latin typeface="黑体" panose="02010609060101010101" pitchFamily="49" charset="-122"/>
                <a:ea typeface="黑体" panose="02010609060101010101" pitchFamily="49" charset="-122"/>
              </a:rPr>
              <a:t>,</a:t>
            </a:r>
            <a:r>
              <a:rPr lang="zh-CN" altLang="en-US" sz="2400" b="1" dirty="0">
                <a:solidFill>
                  <a:srgbClr val="FFCC00"/>
                </a:solidFill>
                <a:latin typeface="黑体" panose="02010609060101010101" pitchFamily="49" charset="-122"/>
                <a:ea typeface="黑体" panose="02010609060101010101" pitchFamily="49" charset="-122"/>
              </a:rPr>
              <a:t>前后呼应耐人寻味</a:t>
            </a:r>
            <a:r>
              <a:rPr lang="en-US" altLang="zh-CN" sz="2400" b="1" dirty="0">
                <a:solidFill>
                  <a:srgbClr val="FFCC00"/>
                </a:solidFill>
                <a:latin typeface="黑体" panose="02010609060101010101" pitchFamily="49" charset="-122"/>
                <a:ea typeface="黑体" panose="02010609060101010101" pitchFamily="49" charset="-122"/>
              </a:rPr>
              <a:t>.</a:t>
            </a: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zh-CN" altLang="en-US" sz="2400" b="1" dirty="0">
                <a:solidFill>
                  <a:schemeClr val="bg1"/>
                </a:solidFill>
                <a:latin typeface="黑体" panose="02010609060101010101" pitchFamily="49" charset="-122"/>
                <a:ea typeface="黑体" panose="02010609060101010101" pitchFamily="49" charset="-122"/>
              </a:rPr>
              <a:t>中等生</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稳扎稳打</a:t>
            </a:r>
            <a:r>
              <a:rPr lang="zh-CN" altLang="en-US" sz="2400" b="1" dirty="0">
                <a:solidFill>
                  <a:srgbClr val="FF0000"/>
                </a:solidFill>
                <a:latin typeface="黑体" panose="02010609060101010101" pitchFamily="49" charset="-122"/>
                <a:ea typeface="黑体" panose="02010609060101010101" pitchFamily="49" charset="-122"/>
              </a:rPr>
              <a:t>有亮点</a:t>
            </a:r>
            <a:r>
              <a:rPr lang="en-US" altLang="zh-CN" sz="2400" b="1" dirty="0">
                <a:solidFill>
                  <a:srgbClr val="FF0000"/>
                </a:solidFill>
                <a:latin typeface="黑体" panose="02010609060101010101" pitchFamily="49" charset="-122"/>
                <a:ea typeface="黑体" panose="02010609060101010101" pitchFamily="49" charset="-122"/>
              </a:rPr>
              <a:t>(20</a:t>
            </a:r>
            <a:r>
              <a:rPr lang="zh-CN" altLang="en-US" sz="2400" b="1" dirty="0">
                <a:solidFill>
                  <a:srgbClr val="FF0000"/>
                </a:solidFill>
                <a:latin typeface="黑体" panose="02010609060101010101" pitchFamily="49" charset="-122"/>
                <a:ea typeface="黑体" panose="02010609060101010101" pitchFamily="49" charset="-122"/>
              </a:rPr>
              <a:t>分</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语言规范</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线索清晰</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逻辑合理</a:t>
            </a:r>
            <a:r>
              <a:rPr lang="en-US" altLang="zh-CN" sz="2400" b="1" dirty="0">
                <a:solidFill>
                  <a:schemeClr val="bg1"/>
                </a:solidFill>
                <a:latin typeface="黑体" panose="02010609060101010101" pitchFamily="49" charset="-122"/>
                <a:ea typeface="黑体" panose="02010609060101010101" pitchFamily="49" charset="-122"/>
              </a:rPr>
              <a:t>,</a:t>
            </a:r>
            <a:endParaRPr lang="en-US" altLang="zh-CN" sz="2400" b="1" dirty="0">
              <a:solidFill>
                <a:schemeClr val="bg1"/>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rgbClr val="FFCC00"/>
                </a:solidFill>
                <a:latin typeface="黑体" panose="02010609060101010101" pitchFamily="49" charset="-122"/>
                <a:ea typeface="黑体" panose="02010609060101010101" pitchFamily="49" charset="-122"/>
              </a:rPr>
              <a:t>精当的语言推进情节发展</a:t>
            </a:r>
            <a:r>
              <a:rPr lang="en-US" altLang="zh-CN" sz="2400" b="1" dirty="0">
                <a:solidFill>
                  <a:srgbClr val="FFCC00"/>
                </a:solidFill>
                <a:latin typeface="黑体" panose="02010609060101010101" pitchFamily="49" charset="-122"/>
                <a:ea typeface="黑体" panose="02010609060101010101" pitchFamily="49" charset="-122"/>
              </a:rPr>
              <a:t>,</a:t>
            </a:r>
            <a:r>
              <a:rPr lang="zh-CN" altLang="en-US" sz="2400" b="1" dirty="0">
                <a:solidFill>
                  <a:srgbClr val="FFCC00"/>
                </a:solidFill>
                <a:latin typeface="黑体" panose="02010609060101010101" pitchFamily="49" charset="-122"/>
                <a:ea typeface="黑体" panose="02010609060101010101" pitchFamily="49" charset="-122"/>
              </a:rPr>
              <a:t>起承转合一气呵成</a:t>
            </a:r>
            <a:r>
              <a:rPr lang="en-US" altLang="zh-CN" sz="2400" b="1" dirty="0">
                <a:solidFill>
                  <a:srgbClr val="FFCC00"/>
                </a:solidFill>
                <a:latin typeface="黑体" panose="02010609060101010101" pitchFamily="49" charset="-122"/>
                <a:ea typeface="黑体" panose="02010609060101010101" pitchFamily="49" charset="-122"/>
              </a:rPr>
              <a:t>.</a:t>
            </a: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endParaRPr lang="en-US" altLang="zh-CN" sz="2400" b="1"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zh-CN" altLang="en-US" sz="2400" b="1" dirty="0">
                <a:solidFill>
                  <a:schemeClr val="bg1"/>
                </a:solidFill>
                <a:latin typeface="黑体" panose="02010609060101010101" pitchFamily="49" charset="-122"/>
                <a:ea typeface="黑体" panose="02010609060101010101" pitchFamily="49" charset="-122"/>
              </a:rPr>
              <a:t>拐脚生</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降低门槛</a:t>
            </a:r>
            <a:r>
              <a:rPr lang="zh-CN" altLang="en-US" sz="2400" b="1" dirty="0">
                <a:solidFill>
                  <a:srgbClr val="FF0000"/>
                </a:solidFill>
                <a:latin typeface="黑体" panose="02010609060101010101" pitchFamily="49" charset="-122"/>
                <a:ea typeface="黑体" panose="02010609060101010101" pitchFamily="49" charset="-122"/>
              </a:rPr>
              <a:t>求完整</a:t>
            </a:r>
            <a:r>
              <a:rPr lang="en-US" altLang="zh-CN" sz="2400" b="1" dirty="0">
                <a:solidFill>
                  <a:srgbClr val="FF0000"/>
                </a:solidFill>
                <a:latin typeface="黑体" panose="02010609060101010101" pitchFamily="49" charset="-122"/>
                <a:ea typeface="黑体" panose="02010609060101010101" pitchFamily="49" charset="-122"/>
              </a:rPr>
              <a:t>(15</a:t>
            </a:r>
            <a:r>
              <a:rPr lang="zh-CN" altLang="en-US" sz="2400" b="1" dirty="0">
                <a:solidFill>
                  <a:srgbClr val="FF0000"/>
                </a:solidFill>
                <a:latin typeface="黑体" panose="02010609060101010101" pitchFamily="49" charset="-122"/>
                <a:ea typeface="黑体" panose="02010609060101010101" pitchFamily="49" charset="-122"/>
              </a:rPr>
              <a:t>分</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粗线条</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重印象</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书写</a:t>
            </a:r>
            <a:r>
              <a:rPr lang="en-US" altLang="zh-CN" sz="2400" b="1" dirty="0">
                <a:solidFill>
                  <a:schemeClr val="bg1"/>
                </a:solidFill>
                <a:latin typeface="黑体" panose="02010609060101010101" pitchFamily="49" charset="-122"/>
                <a:ea typeface="黑体" panose="02010609060101010101" pitchFamily="49" charset="-122"/>
              </a:rPr>
              <a:t>)</a:t>
            </a:r>
            <a:endParaRPr lang="en-US" altLang="zh-CN" sz="2400" b="1" dirty="0">
              <a:solidFill>
                <a:schemeClr val="bg1"/>
              </a:solidFill>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rgbClr val="FFCC00"/>
                </a:solidFill>
                <a:latin typeface="黑体" panose="02010609060101010101" pitchFamily="49" charset="-122"/>
                <a:ea typeface="黑体" panose="02010609060101010101" pitchFamily="49" charset="-122"/>
              </a:rPr>
              <a:t>准确的语言叙述完整故事</a:t>
            </a:r>
            <a:r>
              <a:rPr lang="en-US" altLang="zh-CN" sz="2400" b="1" dirty="0">
                <a:solidFill>
                  <a:srgbClr val="FFCC00"/>
                </a:solidFill>
                <a:latin typeface="黑体" panose="02010609060101010101" pitchFamily="49" charset="-122"/>
                <a:ea typeface="黑体" panose="02010609060101010101" pitchFamily="49" charset="-122"/>
              </a:rPr>
              <a:t>,</a:t>
            </a:r>
            <a:r>
              <a:rPr lang="zh-CN" altLang="en-US" sz="2400" b="1" dirty="0">
                <a:solidFill>
                  <a:srgbClr val="FFCC00"/>
                </a:solidFill>
                <a:latin typeface="黑体" panose="02010609060101010101" pitchFamily="49" charset="-122"/>
                <a:ea typeface="黑体" panose="02010609060101010101" pitchFamily="49" charset="-122"/>
              </a:rPr>
              <a:t>在情在理通达顺畅</a:t>
            </a:r>
            <a:r>
              <a:rPr lang="en-US" altLang="zh-CN" sz="2400" b="1" dirty="0">
                <a:solidFill>
                  <a:srgbClr val="FFCC00"/>
                </a:solidFill>
                <a:latin typeface="黑体" panose="02010609060101010101" pitchFamily="49" charset="-122"/>
                <a:ea typeface="黑体" panose="02010609060101010101" pitchFamily="49" charset="-122"/>
              </a:rPr>
              <a:t>.</a:t>
            </a:r>
            <a:endParaRPr lang="en-US" altLang="zh-CN" sz="2400" b="1" dirty="0">
              <a:solidFill>
                <a:srgbClr val="FFCC00"/>
              </a:solidFill>
              <a:latin typeface="黑体" panose="02010609060101010101" pitchFamily="49" charset="-122"/>
              <a:ea typeface="黑体" panose="02010609060101010101"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Text Box 5"/>
          <p:cNvSpPr txBox="1"/>
          <p:nvPr/>
        </p:nvSpPr>
        <p:spPr>
          <a:xfrm>
            <a:off x="1371600" y="762000"/>
            <a:ext cx="9448800" cy="506730"/>
          </a:xfrm>
          <a:prstGeom prst="rect">
            <a:avLst/>
          </a:prstGeom>
          <a:noFill/>
          <a:ln w="9525" cap="flat" cmpd="sng">
            <a:solidFill>
              <a:srgbClr val="00FF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700" dirty="0">
                <a:solidFill>
                  <a:schemeClr val="bg1"/>
                </a:solidFill>
                <a:latin typeface="黑体" panose="02010609060101010101" pitchFamily="49" charset="-122"/>
                <a:ea typeface="黑体" panose="02010609060101010101" pitchFamily="49" charset="-122"/>
              </a:rPr>
              <a:t>二考特点</a:t>
            </a:r>
            <a:r>
              <a:rPr lang="en-US" altLang="zh-CN" sz="2700" dirty="0">
                <a:solidFill>
                  <a:schemeClr val="bg1"/>
                </a:solidFill>
                <a:latin typeface="黑体" panose="02010609060101010101" pitchFamily="49" charset="-122"/>
                <a:ea typeface="黑体" panose="02010609060101010101" pitchFamily="49" charset="-122"/>
              </a:rPr>
              <a:t>:</a:t>
            </a:r>
            <a:r>
              <a:rPr lang="zh-CN" altLang="en-US" sz="2700" dirty="0">
                <a:solidFill>
                  <a:schemeClr val="bg1"/>
                </a:solidFill>
                <a:latin typeface="黑体" panose="02010609060101010101" pitchFamily="49" charset="-122"/>
                <a:ea typeface="黑体" panose="02010609060101010101" pitchFamily="49" charset="-122"/>
              </a:rPr>
              <a:t>经验教足</a:t>
            </a:r>
            <a:r>
              <a:rPr lang="en-US" altLang="zh-CN" sz="2700" dirty="0">
                <a:solidFill>
                  <a:schemeClr val="bg1"/>
                </a:solidFill>
                <a:latin typeface="黑体" panose="02010609060101010101" pitchFamily="49" charset="-122"/>
                <a:ea typeface="黑体" panose="02010609060101010101" pitchFamily="49" charset="-122"/>
              </a:rPr>
              <a:t>,</a:t>
            </a:r>
            <a:r>
              <a:rPr lang="zh-CN" altLang="en-US" sz="2700" dirty="0">
                <a:solidFill>
                  <a:schemeClr val="bg1"/>
                </a:solidFill>
                <a:latin typeface="黑体" panose="02010609060101010101" pitchFamily="49" charset="-122"/>
                <a:ea typeface="黑体" panose="02010609060101010101" pitchFamily="49" charset="-122"/>
              </a:rPr>
              <a:t>准确定位</a:t>
            </a:r>
            <a:r>
              <a:rPr lang="en-US" altLang="zh-CN" sz="2700" dirty="0">
                <a:solidFill>
                  <a:schemeClr val="bg1"/>
                </a:solidFill>
                <a:latin typeface="黑体" panose="02010609060101010101" pitchFamily="49" charset="-122"/>
                <a:ea typeface="黑体" panose="02010609060101010101" pitchFamily="49" charset="-122"/>
              </a:rPr>
              <a:t>,</a:t>
            </a:r>
            <a:r>
              <a:rPr lang="zh-CN" altLang="en-US" sz="2700" dirty="0">
                <a:solidFill>
                  <a:schemeClr val="bg1"/>
                </a:solidFill>
                <a:latin typeface="黑体" panose="02010609060101010101" pitchFamily="49" charset="-122"/>
                <a:ea typeface="黑体" panose="02010609060101010101" pitchFamily="49" charset="-122"/>
              </a:rPr>
              <a:t>多种预案</a:t>
            </a:r>
            <a:r>
              <a:rPr lang="en-US" altLang="zh-CN" sz="2700" dirty="0">
                <a:solidFill>
                  <a:srgbClr val="FFCC00"/>
                </a:solidFill>
                <a:latin typeface="黑体" panose="02010609060101010101" pitchFamily="49" charset="-122"/>
                <a:ea typeface="黑体" panose="02010609060101010101" pitchFamily="49" charset="-122"/>
              </a:rPr>
              <a:t>(</a:t>
            </a:r>
            <a:r>
              <a:rPr lang="zh-CN" altLang="en-US" sz="2700" dirty="0">
                <a:solidFill>
                  <a:srgbClr val="FFCC00"/>
                </a:solidFill>
                <a:latin typeface="黑体" panose="02010609060101010101" pitchFamily="49" charset="-122"/>
                <a:ea typeface="黑体" panose="02010609060101010101" pitchFamily="49" charset="-122"/>
              </a:rPr>
              <a:t>确保</a:t>
            </a:r>
            <a:r>
              <a:rPr lang="en-US" altLang="zh-CN" sz="2700" dirty="0">
                <a:solidFill>
                  <a:srgbClr val="FFCC00"/>
                </a:solidFill>
                <a:latin typeface="黑体" panose="02010609060101010101" pitchFamily="49" charset="-122"/>
                <a:ea typeface="黑体" panose="02010609060101010101" pitchFamily="49" charset="-122"/>
              </a:rPr>
              <a:t>20+30</a:t>
            </a:r>
            <a:r>
              <a:rPr lang="zh-CN" altLang="en-US" sz="2700" dirty="0">
                <a:solidFill>
                  <a:srgbClr val="FFCC00"/>
                </a:solidFill>
                <a:latin typeface="黑体" panose="02010609060101010101" pitchFamily="49" charset="-122"/>
                <a:ea typeface="黑体" panose="02010609060101010101" pitchFamily="49" charset="-122"/>
              </a:rPr>
              <a:t>分钟写作</a:t>
            </a:r>
            <a:r>
              <a:rPr lang="en-US" altLang="zh-CN" sz="2700" dirty="0">
                <a:solidFill>
                  <a:srgbClr val="FFCC00"/>
                </a:solidFill>
                <a:latin typeface="黑体" panose="02010609060101010101" pitchFamily="49" charset="-122"/>
                <a:ea typeface="黑体" panose="02010609060101010101" pitchFamily="49" charset="-122"/>
              </a:rPr>
              <a:t>)</a:t>
            </a:r>
            <a:endParaRPr lang="en-US" altLang="zh-CN" sz="2700" dirty="0">
              <a:solidFill>
                <a:srgbClr val="FFCC00"/>
              </a:solidFill>
              <a:latin typeface="黑体" panose="02010609060101010101" pitchFamily="49" charset="-122"/>
              <a:ea typeface="黑体" panose="02010609060101010101" pitchFamily="49" charset="-122"/>
            </a:endParaRPr>
          </a:p>
        </p:txBody>
      </p:sp>
      <p:sp>
        <p:nvSpPr>
          <p:cNvPr id="8195" name="Text Box 6"/>
          <p:cNvSpPr txBox="1"/>
          <p:nvPr/>
        </p:nvSpPr>
        <p:spPr>
          <a:xfrm>
            <a:off x="1752600" y="228600"/>
            <a:ext cx="8229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3600" b="1" dirty="0">
                <a:solidFill>
                  <a:schemeClr val="bg1"/>
                </a:solidFill>
                <a:latin typeface="黑体" panose="02010609060101010101" pitchFamily="49" charset="-122"/>
                <a:ea typeface="黑体" panose="02010609060101010101" pitchFamily="49" charset="-122"/>
              </a:rPr>
              <a:t>6.</a:t>
            </a:r>
            <a:r>
              <a:rPr lang="zh-CN" altLang="en-US" sz="3600" b="1" dirty="0">
                <a:solidFill>
                  <a:schemeClr val="bg1"/>
                </a:solidFill>
                <a:latin typeface="黑体" panose="02010609060101010101" pitchFamily="49" charset="-122"/>
                <a:ea typeface="黑体" panose="02010609060101010101" pitchFamily="49" charset="-122"/>
              </a:rPr>
              <a:t>读后续写备考策略</a:t>
            </a:r>
            <a:r>
              <a:rPr lang="en-US" altLang="zh-CN" sz="3600" b="1" dirty="0">
                <a:solidFill>
                  <a:schemeClr val="bg1"/>
                </a:solidFill>
                <a:latin typeface="Times New Roman" panose="02020603050405020304" charset="0"/>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胸有成竹</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8196" name="Text Box 7"/>
          <p:cNvSpPr txBox="1"/>
          <p:nvPr/>
        </p:nvSpPr>
        <p:spPr>
          <a:xfrm>
            <a:off x="1752600" y="1219200"/>
            <a:ext cx="8610600" cy="40112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5000"/>
              </a:lnSpc>
              <a:spcBef>
                <a:spcPct val="50000"/>
              </a:spcBef>
              <a:buNone/>
            </a:pPr>
            <a:r>
              <a:rPr lang="zh-CN" altLang="en-US" sz="2800" dirty="0">
                <a:solidFill>
                  <a:schemeClr val="bg1"/>
                </a:solidFill>
                <a:latin typeface="黑体" panose="02010609060101010101" pitchFamily="49" charset="-122"/>
                <a:ea typeface="黑体" panose="02010609060101010101" pitchFamily="49" charset="-122"/>
              </a:rPr>
              <a:t>续写考前</a:t>
            </a:r>
            <a:r>
              <a:rPr lang="en-US" altLang="zh-CN" sz="2800" dirty="0">
                <a:solidFill>
                  <a:schemeClr val="bg1"/>
                </a:solidFill>
                <a:latin typeface="黑体" panose="02010609060101010101" pitchFamily="49" charset="-122"/>
                <a:ea typeface="黑体" panose="02010609060101010101" pitchFamily="49" charset="-122"/>
              </a:rPr>
              <a:t>30</a:t>
            </a:r>
            <a:r>
              <a:rPr lang="zh-CN" altLang="en-US" sz="2800" dirty="0">
                <a:solidFill>
                  <a:schemeClr val="bg1"/>
                </a:solidFill>
                <a:latin typeface="黑体" panose="02010609060101010101" pitchFamily="49" charset="-122"/>
                <a:ea typeface="黑体" panose="02010609060101010101" pitchFamily="49" charset="-122"/>
              </a:rPr>
              <a:t>天</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语言</a:t>
            </a:r>
            <a:r>
              <a:rPr lang="en-US" altLang="zh-CN" sz="2800" dirty="0">
                <a:solidFill>
                  <a:srgbClr val="FFCC00"/>
                </a:solidFill>
                <a:latin typeface="黑体" panose="02010609060101010101" pitchFamily="49" charset="-122"/>
                <a:ea typeface="黑体" panose="02010609060101010101" pitchFamily="49" charset="-122"/>
              </a:rPr>
              <a:t>(①</a:t>
            </a:r>
            <a:r>
              <a:rPr lang="zh-CN" altLang="en-US" sz="2800" dirty="0">
                <a:solidFill>
                  <a:srgbClr val="FFCC00"/>
                </a:solidFill>
                <a:latin typeface="黑体" panose="02010609060101010101" pitchFamily="49" charset="-122"/>
                <a:ea typeface="黑体" panose="02010609060101010101" pitchFamily="49" charset="-122"/>
              </a:rPr>
              <a:t>语料库的熟练准确运用</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浓缩 </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zh-CN" altLang="en-US" sz="2800" dirty="0">
                <a:solidFill>
                  <a:srgbClr val="FFCC00"/>
                </a:solidFill>
                <a:latin typeface="黑体" panose="02010609060101010101" pitchFamily="49" charset="-122"/>
                <a:ea typeface="黑体" panose="02010609060101010101" pitchFamily="49" charset="-122"/>
              </a:rPr>
              <a:t>                  读薄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能驾驭</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快产出</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零失误</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en-US" altLang="zh-CN" sz="2800" dirty="0">
                <a:solidFill>
                  <a:srgbClr val="FFCC00"/>
                </a:solidFill>
                <a:latin typeface="黑体" panose="02010609060101010101" pitchFamily="49" charset="-122"/>
                <a:ea typeface="黑体" panose="02010609060101010101" pitchFamily="49" charset="-122"/>
              </a:rPr>
              <a:t>                 ②</a:t>
            </a:r>
            <a:r>
              <a:rPr lang="zh-CN" altLang="en-US" sz="2800" dirty="0">
                <a:solidFill>
                  <a:srgbClr val="FFCC00"/>
                </a:solidFill>
                <a:latin typeface="黑体" panose="02010609060101010101" pitchFamily="49" charset="-122"/>
                <a:ea typeface="黑体" panose="02010609060101010101" pitchFamily="49" charset="-122"/>
              </a:rPr>
              <a:t>真实的语料</a:t>
            </a:r>
            <a:r>
              <a:rPr lang="en-US" altLang="zh-CN" sz="2800" dirty="0">
                <a:solidFill>
                  <a:srgbClr val="FFCC00"/>
                </a:solidFill>
                <a:latin typeface="黑体" panose="02010609060101010101" pitchFamily="49" charset="-122"/>
                <a:ea typeface="黑体" panose="02010609060101010101" pitchFamily="49" charset="-122"/>
              </a:rPr>
              <a:t>co-text(</a:t>
            </a:r>
            <a:r>
              <a:rPr lang="zh-CN" altLang="en-US" sz="2800" dirty="0">
                <a:solidFill>
                  <a:srgbClr val="FFCC00"/>
                </a:solidFill>
                <a:latin typeface="黑体" panose="02010609060101010101" pitchFamily="49" charset="-122"/>
                <a:ea typeface="黑体" panose="02010609060101010101" pitchFamily="49" charset="-122"/>
              </a:rPr>
              <a:t>上下文</a:t>
            </a:r>
            <a:r>
              <a:rPr lang="en-US" altLang="zh-CN" sz="2800" dirty="0">
                <a:solidFill>
                  <a:srgbClr val="FFCC00"/>
                </a:solidFill>
                <a:latin typeface="黑体" panose="02010609060101010101" pitchFamily="49" charset="-122"/>
                <a:ea typeface="黑体" panose="02010609060101010101" pitchFamily="49" charset="-122"/>
              </a:rPr>
              <a:t>),   </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en-US" altLang="zh-CN" sz="2800" dirty="0">
                <a:solidFill>
                  <a:srgbClr val="FFCC00"/>
                </a:solidFill>
                <a:latin typeface="黑体" panose="02010609060101010101" pitchFamily="49" charset="-122"/>
                <a:ea typeface="黑体" panose="02010609060101010101" pitchFamily="49" charset="-122"/>
              </a:rPr>
              <a:t>                   </a:t>
            </a:r>
            <a:r>
              <a:rPr lang="zh-CN" altLang="en-US" sz="2800" dirty="0">
                <a:solidFill>
                  <a:srgbClr val="FFCC00"/>
                </a:solidFill>
                <a:latin typeface="黑体" panose="02010609060101010101" pitchFamily="49" charset="-122"/>
                <a:ea typeface="黑体" panose="02010609060101010101" pitchFamily="49" charset="-122"/>
              </a:rPr>
              <a:t>实际发生时的语境含义</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zh-CN" altLang="en-US" sz="2800" dirty="0">
                <a:solidFill>
                  <a:srgbClr val="FFCC00"/>
                </a:solidFill>
                <a:latin typeface="黑体" panose="02010609060101010101" pitchFamily="49" charset="-122"/>
                <a:ea typeface="黑体" panose="02010609060101010101" pitchFamily="49" charset="-122"/>
              </a:rPr>
              <a:t>                 ③动词四式</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过去时的各种时态</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5000"/>
              </a:lnSpc>
              <a:spcBef>
                <a:spcPct val="50000"/>
              </a:spcBef>
              <a:buNone/>
            </a:pPr>
            <a:r>
              <a:rPr lang="en-US" altLang="zh-CN" sz="2800" dirty="0">
                <a:latin typeface="黑体" panose="02010609060101010101" pitchFamily="49" charset="-122"/>
                <a:ea typeface="黑体" panose="02010609060101010101" pitchFamily="49" charset="-122"/>
              </a:rPr>
              <a:t>             </a:t>
            </a:r>
            <a:r>
              <a:rPr lang="zh-CN" altLang="en-US" sz="2800" dirty="0">
                <a:solidFill>
                  <a:schemeClr val="bg1"/>
                </a:solidFill>
                <a:latin typeface="黑体" panose="02010609060101010101" pitchFamily="49" charset="-122"/>
                <a:ea typeface="黑体" panose="02010609060101010101" pitchFamily="49" charset="-122"/>
              </a:rPr>
              <a:t>情节</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叙事元素</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逻辑衔接</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思想共鸣</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spcBef>
                <a:spcPct val="50000"/>
              </a:spcBef>
              <a:buNone/>
            </a:pPr>
            <a:endParaRPr lang="en-US" altLang="zh-CN" sz="2800" dirty="0">
              <a:latin typeface="黑体" panose="02010609060101010101" pitchFamily="49" charset="-122"/>
              <a:ea typeface="黑体" panose="02010609060101010101" pitchFamily="49" charset="-122"/>
            </a:endParaRPr>
          </a:p>
        </p:txBody>
      </p:sp>
      <p:sp>
        <p:nvSpPr>
          <p:cNvPr id="8197" name="Line 8"/>
          <p:cNvSpPr/>
          <p:nvPr/>
        </p:nvSpPr>
        <p:spPr>
          <a:xfrm>
            <a:off x="6705600" y="4572000"/>
            <a:ext cx="457200" cy="533400"/>
          </a:xfrm>
          <a:prstGeom prst="line">
            <a:avLst/>
          </a:prstGeom>
          <a:ln w="76200" cap="flat" cmpd="sng">
            <a:solidFill>
              <a:srgbClr val="FF0000"/>
            </a:solidFill>
            <a:prstDash val="solid"/>
            <a:headEnd type="none" w="med" len="med"/>
            <a:tailEnd type="none" w="med" len="med"/>
          </a:ln>
        </p:spPr>
      </p:sp>
      <p:sp>
        <p:nvSpPr>
          <p:cNvPr id="8198" name="Text Box 9"/>
          <p:cNvSpPr txBox="1"/>
          <p:nvPr/>
        </p:nvSpPr>
        <p:spPr>
          <a:xfrm>
            <a:off x="1524000" y="4876800"/>
            <a:ext cx="8610600" cy="181483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latin typeface="黑体" panose="02010609060101010101" pitchFamily="49" charset="-122"/>
                <a:ea typeface="黑体" panose="02010609060101010101" pitchFamily="49" charset="-122"/>
              </a:rPr>
              <a:t>王初明教授指出高考中的读后续写考题的短板在于互动教弱</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提出要</a:t>
            </a:r>
            <a:r>
              <a:rPr lang="zh-CN" altLang="en-US" sz="2800" b="1" dirty="0">
                <a:solidFill>
                  <a:srgbClr val="FFCC00"/>
                </a:solidFill>
                <a:ea typeface="黑体" panose="02010609060101010101" pitchFamily="49" charset="-122"/>
              </a:rPr>
              <a:t>“</a:t>
            </a:r>
            <a:r>
              <a:rPr lang="zh-CN" altLang="en-US" sz="2800" b="1" dirty="0">
                <a:solidFill>
                  <a:srgbClr val="FFCC00"/>
                </a:solidFill>
                <a:latin typeface="黑体" panose="02010609060101010101" pitchFamily="49" charset="-122"/>
                <a:ea typeface="黑体" panose="02010609060101010101" pitchFamily="49" charset="-122"/>
              </a:rPr>
              <a:t>内容引领语言使用</a:t>
            </a:r>
            <a:r>
              <a:rPr lang="zh-CN" altLang="en-US" sz="2800" b="1" dirty="0">
                <a:solidFill>
                  <a:srgbClr val="FFCC00"/>
                </a:solidFill>
                <a:ea typeface="黑体" panose="02010609060101010101" pitchFamily="49" charset="-122"/>
              </a:rPr>
              <a:t>”</a:t>
            </a:r>
            <a:r>
              <a:rPr lang="en-US" altLang="zh-CN" sz="2800" b="1" dirty="0">
                <a:solidFill>
                  <a:srgbClr val="FFCC00"/>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在</a:t>
            </a:r>
            <a:r>
              <a:rPr lang="zh-CN" altLang="en-US" sz="2800" b="1" dirty="0">
                <a:solidFill>
                  <a:srgbClr val="FFCC00"/>
                </a:solidFill>
                <a:latin typeface="黑体" panose="02010609060101010101" pitchFamily="49" charset="-122"/>
                <a:ea typeface="黑体" panose="02010609060101010101" pitchFamily="49" charset="-122"/>
              </a:rPr>
              <a:t>完全理解原文</a:t>
            </a:r>
            <a:r>
              <a:rPr lang="zh-CN" altLang="en-US" sz="2800" b="1" dirty="0">
                <a:solidFill>
                  <a:schemeClr val="bg1"/>
                </a:solidFill>
                <a:latin typeface="黑体" panose="02010609060101010101" pitchFamily="49" charset="-122"/>
                <a:ea typeface="黑体" panose="02010609060101010101" pitchFamily="49" charset="-122"/>
              </a:rPr>
              <a:t>基础上进行续写</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不断地参照对比原文</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以拉平和作者之间的差距</a:t>
            </a:r>
            <a:r>
              <a:rPr lang="en-US" altLang="zh-CN" sz="2800" b="1" dirty="0">
                <a:solidFill>
                  <a:schemeClr val="bg1"/>
                </a:solidFill>
                <a:latin typeface="黑体" panose="02010609060101010101" pitchFamily="49" charset="-122"/>
                <a:ea typeface="黑体" panose="02010609060101010101" pitchFamily="49" charset="-122"/>
              </a:rPr>
              <a:t>.</a:t>
            </a:r>
            <a:endParaRPr lang="en-US" altLang="zh-CN" sz="28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ext Box 3"/>
          <p:cNvSpPr txBox="1"/>
          <p:nvPr/>
        </p:nvSpPr>
        <p:spPr>
          <a:xfrm>
            <a:off x="1524000" y="457200"/>
            <a:ext cx="9144000" cy="58185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其他备考建议</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1.</a:t>
            </a:r>
            <a:r>
              <a:rPr lang="zh-CN" altLang="en-US" sz="2800" dirty="0">
                <a:solidFill>
                  <a:srgbClr val="0099FF"/>
                </a:solidFill>
                <a:latin typeface="黑体" panose="02010609060101010101" pitchFamily="49" charset="-122"/>
                <a:ea typeface="黑体" panose="02010609060101010101" pitchFamily="49" charset="-122"/>
              </a:rPr>
              <a:t>回归真题</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命题意识</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学会出题</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2.</a:t>
            </a:r>
            <a:r>
              <a:rPr lang="zh-CN" altLang="en-US" sz="2800" dirty="0">
                <a:solidFill>
                  <a:srgbClr val="0099FF"/>
                </a:solidFill>
                <a:latin typeface="黑体" panose="02010609060101010101" pitchFamily="49" charset="-122"/>
                <a:ea typeface="黑体" panose="02010609060101010101" pitchFamily="49" charset="-122"/>
              </a:rPr>
              <a:t>关注山东新高考和本次首考</a:t>
            </a:r>
            <a:endParaRPr lang="zh-CN" altLang="en-US"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3.</a:t>
            </a:r>
            <a:r>
              <a:rPr lang="zh-CN" altLang="en-US" sz="2800" dirty="0">
                <a:solidFill>
                  <a:srgbClr val="0099FF"/>
                </a:solidFill>
                <a:latin typeface="黑体" panose="02010609060101010101" pitchFamily="49" charset="-122"/>
                <a:ea typeface="黑体" panose="02010609060101010101" pitchFamily="49" charset="-122"/>
              </a:rPr>
              <a:t>高频词汇</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完形填空</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FFCC00"/>
                </a:solidFill>
                <a:latin typeface="黑体" panose="02010609060101010101" pitchFamily="49" charset="-122"/>
                <a:ea typeface="黑体" panose="02010609060101010101" pitchFamily="49" charset="-122"/>
              </a:rPr>
              <a:t>4.</a:t>
            </a:r>
            <a:r>
              <a:rPr lang="zh-CN" altLang="en-US" sz="2800" dirty="0">
                <a:solidFill>
                  <a:srgbClr val="FFCC00"/>
                </a:solidFill>
                <a:latin typeface="黑体" panose="02010609060101010101" pitchFamily="49" charset="-122"/>
                <a:ea typeface="黑体" panose="02010609060101010101" pitchFamily="49" charset="-122"/>
              </a:rPr>
              <a:t>作文自评和互评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自我评价</a:t>
            </a:r>
            <a:r>
              <a:rPr lang="en-US" altLang="zh-CN" sz="2800" dirty="0">
                <a:solidFill>
                  <a:srgbClr val="FFCC00"/>
                </a:solidFill>
                <a:latin typeface="黑体" panose="02010609060101010101" pitchFamily="49" charset="-122"/>
                <a:ea typeface="黑体" panose="02010609060101010101" pitchFamily="49" charset="-122"/>
              </a:rPr>
              <a:t>Self-assessment+</a:t>
            </a:r>
            <a:r>
              <a:rPr lang="zh-CN" altLang="en-US" sz="2800" dirty="0">
                <a:solidFill>
                  <a:srgbClr val="FFCC00"/>
                </a:solidFill>
                <a:latin typeface="黑体" panose="02010609060101010101" pitchFamily="49" charset="-122"/>
                <a:ea typeface="黑体" panose="02010609060101010101" pitchFamily="49" charset="-122"/>
              </a:rPr>
              <a:t>同</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  伴互评</a:t>
            </a:r>
            <a:r>
              <a:rPr lang="en-US" altLang="zh-CN" sz="2800" dirty="0">
                <a:solidFill>
                  <a:srgbClr val="FFCC00"/>
                </a:solidFill>
                <a:latin typeface="黑体" panose="02010609060101010101" pitchFamily="49" charset="-122"/>
                <a:ea typeface="黑体" panose="02010609060101010101" pitchFamily="49" charset="-122"/>
              </a:rPr>
              <a:t>peer-assessment)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5.</a:t>
            </a:r>
            <a:r>
              <a:rPr lang="zh-CN" altLang="en-US" sz="2800" dirty="0">
                <a:solidFill>
                  <a:srgbClr val="33CCFF"/>
                </a:solidFill>
                <a:latin typeface="黑体" panose="02010609060101010101" pitchFamily="49" charset="-122"/>
                <a:ea typeface="黑体" panose="02010609060101010101" pitchFamily="49" charset="-122"/>
              </a:rPr>
              <a:t>限时训练</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应试技巧</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考试节奏</a:t>
            </a:r>
            <a:r>
              <a:rPr lang="en-US" altLang="zh-CN" sz="2800" dirty="0">
                <a:solidFill>
                  <a:srgbClr val="33CCFF"/>
                </a:solidFill>
                <a:latin typeface="黑体" panose="02010609060101010101" pitchFamily="49" charset="-122"/>
                <a:ea typeface="黑体" panose="02010609060101010101" pitchFamily="49" charset="-122"/>
              </a:rPr>
              <a:t>(21</a:t>
            </a:r>
            <a:r>
              <a:rPr lang="zh-CN" altLang="en-US" sz="2800" dirty="0">
                <a:solidFill>
                  <a:srgbClr val="33CCFF"/>
                </a:solidFill>
                <a:latin typeface="黑体" panose="02010609060101010101" pitchFamily="49" charset="-122"/>
                <a:ea typeface="黑体" panose="02010609060101010101" pitchFamily="49" charset="-122"/>
              </a:rPr>
              <a:t>分钟阅读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25</a:t>
            </a:r>
            <a:r>
              <a:rPr lang="zh-CN" altLang="en-US" sz="2800" dirty="0">
                <a:solidFill>
                  <a:srgbClr val="33CCFF"/>
                </a:solidFill>
                <a:latin typeface="黑体" panose="02010609060101010101" pitchFamily="49" charset="-122"/>
                <a:ea typeface="黑体" panose="02010609060101010101" pitchFamily="49" charset="-122"/>
              </a:rPr>
              <a:t>分钟七选五</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完形的精准和熟练</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6.</a:t>
            </a:r>
            <a:r>
              <a:rPr lang="zh-CN" altLang="en-US" sz="2800" dirty="0">
                <a:solidFill>
                  <a:srgbClr val="33CCFF"/>
                </a:solidFill>
                <a:latin typeface="黑体" panose="02010609060101010101" pitchFamily="49" charset="-122"/>
                <a:ea typeface="黑体" panose="02010609060101010101" pitchFamily="49" charset="-122"/>
              </a:rPr>
              <a:t>抢抓书写</a:t>
            </a:r>
            <a:endParaRPr lang="zh-CN" altLang="en-US"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7.</a:t>
            </a:r>
            <a:r>
              <a:rPr lang="zh-CN" altLang="en-US" sz="2800" dirty="0">
                <a:solidFill>
                  <a:srgbClr val="33CCFF"/>
                </a:solidFill>
                <a:latin typeface="黑体" panose="02010609060101010101" pitchFamily="49" charset="-122"/>
                <a:ea typeface="黑体" panose="02010609060101010101" pitchFamily="49" charset="-122"/>
              </a:rPr>
              <a:t>分层指导和教学</a:t>
            </a:r>
            <a:endParaRPr lang="zh-CN" altLang="en-US"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8:</a:t>
            </a:r>
            <a:r>
              <a:rPr lang="zh-CN" altLang="en-US" sz="2800" dirty="0">
                <a:solidFill>
                  <a:srgbClr val="33CCFF"/>
                </a:solidFill>
                <a:latin typeface="黑体" panose="02010609060101010101" pitchFamily="49" charset="-122"/>
                <a:ea typeface="黑体" panose="02010609060101010101" pitchFamily="49" charset="-122"/>
              </a:rPr>
              <a:t>理论提升</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a:t>
            </a:r>
            <a:r>
              <a:rPr lang="zh-CN" altLang="en-US" sz="2800" dirty="0">
                <a:solidFill>
                  <a:srgbClr val="33CCFF"/>
                </a:solidFill>
                <a:latin typeface="黑体" panose="02010609060101010101" pitchFamily="49" charset="-122"/>
                <a:ea typeface="黑体" panose="02010609060101010101" pitchFamily="49" charset="-122"/>
              </a:rPr>
              <a:t>语篇分析理论</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语义链</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场</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a:t>
            </a:r>
            <a:r>
              <a:rPr lang="zh-CN" altLang="en-US" sz="2800" dirty="0">
                <a:solidFill>
                  <a:srgbClr val="33CCFF"/>
                </a:solidFill>
                <a:latin typeface="黑体" panose="02010609060101010101" pitchFamily="49" charset="-122"/>
                <a:ea typeface="黑体" panose="02010609060101010101" pitchFamily="49" charset="-122"/>
              </a:rPr>
              <a:t>主位推进</a:t>
            </a:r>
            <a:r>
              <a:rPr lang="zh-CN" altLang="en-US" sz="2800" dirty="0">
                <a:solidFill>
                  <a:srgbClr val="33CCFF"/>
                </a:solidFill>
              </a:rPr>
              <a:t>	</a:t>
            </a:r>
            <a:endParaRPr lang="zh-CN" altLang="en-US" sz="2800" dirty="0">
              <a:solidFill>
                <a:srgbClr val="33CCFF"/>
              </a:solidFill>
            </a:endParaRPr>
          </a:p>
          <a:p>
            <a:pPr marL="0" lvl="0" indent="0" eaLnBrk="1" hangingPunct="1">
              <a:lnSpc>
                <a:spcPct val="95000"/>
              </a:lnSpc>
              <a:spcBef>
                <a:spcPct val="0"/>
              </a:spcBef>
              <a:buNone/>
            </a:pPr>
            <a:r>
              <a:rPr lang="zh-CN" altLang="en-US" sz="2800" dirty="0">
                <a:solidFill>
                  <a:srgbClr val="33CCFF"/>
                </a:solidFill>
                <a:latin typeface="黑体" panose="02010609060101010101" pitchFamily="49" charset="-122"/>
                <a:ea typeface="黑体" panose="02010609060101010101" pitchFamily="49" charset="-122"/>
              </a:rPr>
              <a:t>  修辞</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隐喻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Text Box 2"/>
          <p:cNvSpPr txBox="1"/>
          <p:nvPr/>
        </p:nvSpPr>
        <p:spPr>
          <a:xfrm>
            <a:off x="1676400" y="0"/>
            <a:ext cx="8991600" cy="37731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其他备考建议</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1.</a:t>
            </a:r>
            <a:r>
              <a:rPr lang="zh-CN" altLang="en-US" sz="2800" dirty="0">
                <a:solidFill>
                  <a:srgbClr val="0099FF"/>
                </a:solidFill>
                <a:latin typeface="黑体" panose="02010609060101010101" pitchFamily="49" charset="-122"/>
                <a:ea typeface="黑体" panose="02010609060101010101" pitchFamily="49" charset="-122"/>
              </a:rPr>
              <a:t>回归真题</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命题意识</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学会出题</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2.</a:t>
            </a:r>
            <a:r>
              <a:rPr lang="zh-CN" altLang="en-US" sz="2800" dirty="0">
                <a:solidFill>
                  <a:srgbClr val="0099FF"/>
                </a:solidFill>
                <a:latin typeface="黑体" panose="02010609060101010101" pitchFamily="49" charset="-122"/>
                <a:ea typeface="黑体" panose="02010609060101010101" pitchFamily="49" charset="-122"/>
              </a:rPr>
              <a:t>关注山东新高考和本次首考</a:t>
            </a:r>
            <a:endParaRPr lang="zh-CN" altLang="en-US"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3.</a:t>
            </a:r>
            <a:r>
              <a:rPr lang="zh-CN" altLang="en-US" sz="2800" dirty="0">
                <a:solidFill>
                  <a:srgbClr val="0099FF"/>
                </a:solidFill>
                <a:latin typeface="黑体" panose="02010609060101010101" pitchFamily="49" charset="-122"/>
                <a:ea typeface="黑体" panose="02010609060101010101" pitchFamily="49" charset="-122"/>
              </a:rPr>
              <a:t>高频词汇</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完形填空</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FFCC00"/>
                </a:solidFill>
                <a:latin typeface="黑体" panose="02010609060101010101" pitchFamily="49" charset="-122"/>
                <a:ea typeface="黑体" panose="02010609060101010101" pitchFamily="49" charset="-122"/>
              </a:rPr>
              <a:t>4.</a:t>
            </a:r>
            <a:r>
              <a:rPr lang="zh-CN" altLang="en-US" sz="2800" dirty="0">
                <a:solidFill>
                  <a:srgbClr val="FFCC00"/>
                </a:solidFill>
                <a:latin typeface="黑体" panose="02010609060101010101" pitchFamily="49" charset="-122"/>
                <a:ea typeface="黑体" panose="02010609060101010101" pitchFamily="49" charset="-122"/>
              </a:rPr>
              <a:t>作文自评和互评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自我评价</a:t>
            </a:r>
            <a:r>
              <a:rPr lang="en-US" altLang="zh-CN" sz="2800" dirty="0">
                <a:solidFill>
                  <a:srgbClr val="FFCC00"/>
                </a:solidFill>
                <a:latin typeface="黑体" panose="02010609060101010101" pitchFamily="49" charset="-122"/>
                <a:ea typeface="黑体" panose="02010609060101010101" pitchFamily="49" charset="-122"/>
              </a:rPr>
              <a:t>Self-assessment+</a:t>
            </a:r>
            <a:r>
              <a:rPr lang="zh-CN" altLang="en-US" sz="2800" dirty="0">
                <a:solidFill>
                  <a:srgbClr val="FFCC00"/>
                </a:solidFill>
                <a:latin typeface="黑体" panose="02010609060101010101" pitchFamily="49" charset="-122"/>
                <a:ea typeface="黑体" panose="02010609060101010101" pitchFamily="49" charset="-122"/>
              </a:rPr>
              <a:t>同</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  伴互评</a:t>
            </a:r>
            <a:r>
              <a:rPr lang="en-US" altLang="zh-CN" sz="2800" dirty="0">
                <a:solidFill>
                  <a:srgbClr val="FFCC00"/>
                </a:solidFill>
                <a:latin typeface="黑体" panose="02010609060101010101" pitchFamily="49" charset="-122"/>
                <a:ea typeface="黑体" panose="02010609060101010101" pitchFamily="49" charset="-122"/>
              </a:rPr>
              <a:t>peer-assessment)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5.</a:t>
            </a:r>
            <a:r>
              <a:rPr lang="zh-CN" altLang="en-US" sz="2800" dirty="0">
                <a:solidFill>
                  <a:srgbClr val="33CCFF"/>
                </a:solidFill>
                <a:latin typeface="黑体" panose="02010609060101010101" pitchFamily="49" charset="-122"/>
                <a:ea typeface="黑体" panose="02010609060101010101" pitchFamily="49" charset="-122"/>
              </a:rPr>
              <a:t>限时训练</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应试技巧</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考试节奏</a:t>
            </a:r>
            <a:r>
              <a:rPr lang="en-US" altLang="zh-CN" sz="2800" dirty="0">
                <a:solidFill>
                  <a:srgbClr val="33CCFF"/>
                </a:solidFill>
                <a:latin typeface="黑体" panose="02010609060101010101" pitchFamily="49" charset="-122"/>
                <a:ea typeface="黑体" panose="02010609060101010101" pitchFamily="49" charset="-122"/>
              </a:rPr>
              <a:t>(21</a:t>
            </a:r>
            <a:r>
              <a:rPr lang="zh-CN" altLang="en-US" sz="2800" dirty="0">
                <a:solidFill>
                  <a:srgbClr val="33CCFF"/>
                </a:solidFill>
                <a:latin typeface="黑体" panose="02010609060101010101" pitchFamily="49" charset="-122"/>
                <a:ea typeface="黑体" panose="02010609060101010101" pitchFamily="49" charset="-122"/>
              </a:rPr>
              <a:t>分钟阅读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25</a:t>
            </a:r>
            <a:r>
              <a:rPr lang="zh-CN" altLang="en-US" sz="2800" dirty="0">
                <a:solidFill>
                  <a:srgbClr val="33CCFF"/>
                </a:solidFill>
                <a:latin typeface="黑体" panose="02010609060101010101" pitchFamily="49" charset="-122"/>
                <a:ea typeface="黑体" panose="02010609060101010101" pitchFamily="49" charset="-122"/>
              </a:rPr>
              <a:t>分钟七选五</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完形的精准和熟练</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endParaRPr lang="en-US" altLang="zh-CN" sz="2800" dirty="0">
              <a:solidFill>
                <a:srgbClr val="33CCFF"/>
              </a:solidFill>
              <a:latin typeface="黑体" panose="02010609060101010101" pitchFamily="49" charset="-122"/>
              <a:ea typeface="黑体" panose="02010609060101010101" pitchFamily="49" charset="-122"/>
            </a:endParaRPr>
          </a:p>
        </p:txBody>
      </p:sp>
      <p:pic>
        <p:nvPicPr>
          <p:cNvPr id="14339" name="Picture 3"/>
          <p:cNvPicPr>
            <a:picLocks noChangeAspect="1"/>
          </p:cNvPicPr>
          <p:nvPr/>
        </p:nvPicPr>
        <p:blipFill>
          <a:blip r:embed="rId1"/>
          <a:srcRect l="6111" t="48518" r="10556" b="13704"/>
          <a:stretch>
            <a:fillRect/>
          </a:stretch>
        </p:blipFill>
        <p:spPr>
          <a:xfrm>
            <a:off x="1524000" y="3352800"/>
            <a:ext cx="9144000" cy="3505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additive="base">
                                        <p:cTn id="7" dur="500" fill="hold"/>
                                        <p:tgtEl>
                                          <p:spTgt spid="14339"/>
                                        </p:tgtEl>
                                        <p:attrNameLst>
                                          <p:attrName>ppt_x</p:attrName>
                                        </p:attrNameLst>
                                      </p:cBhvr>
                                      <p:tavLst>
                                        <p:tav tm="0">
                                          <p:val>
                                            <p:strVal val="#ppt_x"/>
                                          </p:val>
                                        </p:tav>
                                        <p:tav tm="100000">
                                          <p:val>
                                            <p:strVal val="#ppt_x"/>
                                          </p:val>
                                        </p:tav>
                                      </p:tavLst>
                                    </p:anim>
                                    <p:anim calcmode="lin" valueType="num">
                                      <p:cBhvr additive="base">
                                        <p:cTn id="8"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ext Box 2"/>
          <p:cNvSpPr txBox="1"/>
          <p:nvPr/>
        </p:nvSpPr>
        <p:spPr>
          <a:xfrm>
            <a:off x="1676400" y="0"/>
            <a:ext cx="8991600" cy="32550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0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其他备考建议</a:t>
            </a:r>
            <a:r>
              <a:rPr lang="en-US" altLang="zh-CN" sz="2800" dirty="0">
                <a:solidFill>
                  <a:srgbClr val="FFCC00"/>
                </a:solidFill>
                <a:latin typeface="黑体" panose="02010609060101010101" pitchFamily="49" charset="-122"/>
                <a:ea typeface="黑体" panose="02010609060101010101" pitchFamily="49" charset="-122"/>
              </a:rPr>
              <a: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1.</a:t>
            </a:r>
            <a:r>
              <a:rPr lang="zh-CN" altLang="en-US" sz="2800" dirty="0">
                <a:solidFill>
                  <a:srgbClr val="0099FF"/>
                </a:solidFill>
                <a:latin typeface="黑体" panose="02010609060101010101" pitchFamily="49" charset="-122"/>
                <a:ea typeface="黑体" panose="02010609060101010101" pitchFamily="49" charset="-122"/>
              </a:rPr>
              <a:t>回归真题</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命题意识</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学会出题</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2.</a:t>
            </a:r>
            <a:r>
              <a:rPr lang="zh-CN" altLang="en-US" sz="2800" dirty="0">
                <a:solidFill>
                  <a:srgbClr val="0099FF"/>
                </a:solidFill>
                <a:latin typeface="黑体" panose="02010609060101010101" pitchFamily="49" charset="-122"/>
                <a:ea typeface="黑体" panose="02010609060101010101" pitchFamily="49" charset="-122"/>
              </a:rPr>
              <a:t>关注山东新高考和本次首考</a:t>
            </a:r>
            <a:endParaRPr lang="zh-CN" altLang="en-US"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0099FF"/>
                </a:solidFill>
                <a:latin typeface="黑体" panose="02010609060101010101" pitchFamily="49" charset="-122"/>
                <a:ea typeface="黑体" panose="02010609060101010101" pitchFamily="49" charset="-122"/>
              </a:rPr>
              <a:t>3.</a:t>
            </a:r>
            <a:r>
              <a:rPr lang="zh-CN" altLang="en-US" sz="2800" dirty="0">
                <a:solidFill>
                  <a:srgbClr val="0099FF"/>
                </a:solidFill>
                <a:latin typeface="黑体" panose="02010609060101010101" pitchFamily="49" charset="-122"/>
                <a:ea typeface="黑体" panose="02010609060101010101" pitchFamily="49" charset="-122"/>
              </a:rPr>
              <a:t>高频词汇</a:t>
            </a:r>
            <a:r>
              <a:rPr lang="en-US" altLang="zh-CN" sz="2800" dirty="0">
                <a:solidFill>
                  <a:srgbClr val="0099FF"/>
                </a:solidFill>
                <a:latin typeface="黑体" panose="02010609060101010101" pitchFamily="49" charset="-122"/>
                <a:ea typeface="黑体" panose="02010609060101010101" pitchFamily="49" charset="-122"/>
              </a:rPr>
              <a:t>(</a:t>
            </a:r>
            <a:r>
              <a:rPr lang="zh-CN" altLang="en-US" sz="2800" dirty="0">
                <a:solidFill>
                  <a:srgbClr val="0099FF"/>
                </a:solidFill>
                <a:latin typeface="黑体" panose="02010609060101010101" pitchFamily="49" charset="-122"/>
                <a:ea typeface="黑体" panose="02010609060101010101" pitchFamily="49" charset="-122"/>
              </a:rPr>
              <a:t>完形填空</a:t>
            </a:r>
            <a:r>
              <a:rPr lang="en-US" altLang="zh-CN" sz="2800" dirty="0">
                <a:solidFill>
                  <a:srgbClr val="0099FF"/>
                </a:solidFill>
                <a:latin typeface="黑体" panose="02010609060101010101" pitchFamily="49" charset="-122"/>
                <a:ea typeface="黑体" panose="02010609060101010101" pitchFamily="49" charset="-122"/>
              </a:rPr>
              <a:t>)</a:t>
            </a:r>
            <a:endParaRPr lang="en-US" altLang="zh-CN" sz="2800" dirty="0">
              <a:solidFill>
                <a:srgbClr val="0099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FFCC00"/>
                </a:solidFill>
                <a:latin typeface="黑体" panose="02010609060101010101" pitchFamily="49" charset="-122"/>
                <a:ea typeface="黑体" panose="02010609060101010101" pitchFamily="49" charset="-122"/>
              </a:rPr>
              <a:t>4.</a:t>
            </a:r>
            <a:r>
              <a:rPr lang="zh-CN" altLang="en-US" sz="2800" dirty="0">
                <a:solidFill>
                  <a:srgbClr val="FFCC00"/>
                </a:solidFill>
                <a:latin typeface="黑体" panose="02010609060101010101" pitchFamily="49" charset="-122"/>
                <a:ea typeface="黑体" panose="02010609060101010101" pitchFamily="49" charset="-122"/>
              </a:rPr>
              <a:t>作文自评和互评</a:t>
            </a:r>
            <a:r>
              <a:rPr lang="en-US" altLang="zh-CN" sz="2800" dirty="0">
                <a:solidFill>
                  <a:srgbClr val="FFCC00"/>
                </a:solidFill>
                <a:latin typeface="黑体" panose="02010609060101010101" pitchFamily="49" charset="-122"/>
                <a:ea typeface="黑体" panose="02010609060101010101" pitchFamily="49" charset="-122"/>
              </a:rPr>
              <a:t>(</a:t>
            </a:r>
            <a:r>
              <a:rPr lang="zh-CN" altLang="en-US" sz="2800" dirty="0">
                <a:solidFill>
                  <a:srgbClr val="FFCC00"/>
                </a:solidFill>
                <a:latin typeface="黑体" panose="02010609060101010101" pitchFamily="49" charset="-122"/>
                <a:ea typeface="黑体" panose="02010609060101010101" pitchFamily="49" charset="-122"/>
              </a:rPr>
              <a:t>自我评价</a:t>
            </a:r>
            <a:r>
              <a:rPr lang="en-US" altLang="zh-CN" sz="2800" dirty="0">
                <a:solidFill>
                  <a:srgbClr val="FFCC00"/>
                </a:solidFill>
                <a:latin typeface="黑体" panose="02010609060101010101" pitchFamily="49" charset="-122"/>
                <a:ea typeface="黑体" panose="02010609060101010101" pitchFamily="49" charset="-122"/>
              </a:rPr>
              <a:t>Self-assessment+</a:t>
            </a:r>
            <a:r>
              <a:rPr lang="zh-CN" altLang="en-US" sz="2800" dirty="0">
                <a:solidFill>
                  <a:srgbClr val="FFCC00"/>
                </a:solidFill>
                <a:latin typeface="黑体" panose="02010609060101010101" pitchFamily="49" charset="-122"/>
                <a:ea typeface="黑体" panose="02010609060101010101" pitchFamily="49" charset="-122"/>
              </a:rPr>
              <a:t>同</a:t>
            </a:r>
            <a:endParaRPr lang="zh-CN" altLang="en-US"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zh-CN" altLang="en-US" sz="2800" dirty="0">
                <a:solidFill>
                  <a:srgbClr val="FFCC00"/>
                </a:solidFill>
                <a:latin typeface="黑体" panose="02010609060101010101" pitchFamily="49" charset="-122"/>
                <a:ea typeface="黑体" panose="02010609060101010101" pitchFamily="49" charset="-122"/>
              </a:rPr>
              <a:t>  伴互评</a:t>
            </a:r>
            <a:r>
              <a:rPr lang="en-US" altLang="zh-CN" sz="2800" dirty="0">
                <a:solidFill>
                  <a:srgbClr val="FFCC00"/>
                </a:solidFill>
                <a:latin typeface="黑体" panose="02010609060101010101" pitchFamily="49" charset="-122"/>
                <a:ea typeface="黑体" panose="02010609060101010101" pitchFamily="49" charset="-122"/>
              </a:rPr>
              <a:t>peer-assessment)</a:t>
            </a:r>
            <a:endParaRPr lang="en-US" altLang="zh-CN" sz="2800"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5.</a:t>
            </a:r>
            <a:r>
              <a:rPr lang="zh-CN" altLang="en-US" sz="2800" dirty="0">
                <a:solidFill>
                  <a:srgbClr val="33CCFF"/>
                </a:solidFill>
                <a:latin typeface="黑体" panose="02010609060101010101" pitchFamily="49" charset="-122"/>
                <a:ea typeface="黑体" panose="02010609060101010101" pitchFamily="49" charset="-122"/>
              </a:rPr>
              <a:t>限时训练</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应试技巧</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考试节奏</a:t>
            </a:r>
            <a:r>
              <a:rPr lang="en-US" altLang="zh-CN" sz="2800" dirty="0">
                <a:solidFill>
                  <a:srgbClr val="33CCFF"/>
                </a:solidFill>
                <a:latin typeface="黑体" panose="02010609060101010101" pitchFamily="49" charset="-122"/>
                <a:ea typeface="黑体" panose="02010609060101010101" pitchFamily="49" charset="-122"/>
              </a:rPr>
              <a:t>(21</a:t>
            </a:r>
            <a:r>
              <a:rPr lang="zh-CN" altLang="en-US" sz="2800" dirty="0">
                <a:solidFill>
                  <a:srgbClr val="33CCFF"/>
                </a:solidFill>
                <a:latin typeface="黑体" panose="02010609060101010101" pitchFamily="49" charset="-122"/>
                <a:ea typeface="黑体" panose="02010609060101010101" pitchFamily="49" charset="-122"/>
              </a:rPr>
              <a:t>分钟阅读</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dirty="0">
                <a:solidFill>
                  <a:srgbClr val="33CCFF"/>
                </a:solidFill>
                <a:latin typeface="黑体" panose="02010609060101010101" pitchFamily="49" charset="-122"/>
                <a:ea typeface="黑体" panose="02010609060101010101" pitchFamily="49" charset="-122"/>
              </a:rPr>
              <a:t>  25</a:t>
            </a:r>
            <a:r>
              <a:rPr lang="zh-CN" altLang="en-US" sz="2800" dirty="0">
                <a:solidFill>
                  <a:srgbClr val="33CCFF"/>
                </a:solidFill>
                <a:latin typeface="黑体" panose="02010609060101010101" pitchFamily="49" charset="-122"/>
                <a:ea typeface="黑体" panose="02010609060101010101" pitchFamily="49" charset="-122"/>
              </a:rPr>
              <a:t>分钟七选五</a:t>
            </a:r>
            <a:r>
              <a:rPr lang="en-US" altLang="zh-CN" sz="2800" dirty="0">
                <a:solidFill>
                  <a:srgbClr val="33CCFF"/>
                </a:solidFill>
                <a:latin typeface="黑体" panose="02010609060101010101" pitchFamily="49" charset="-122"/>
                <a:ea typeface="黑体" panose="02010609060101010101" pitchFamily="49" charset="-122"/>
              </a:rPr>
              <a:t>+</a:t>
            </a:r>
            <a:r>
              <a:rPr lang="zh-CN" altLang="en-US" sz="2800" dirty="0">
                <a:solidFill>
                  <a:srgbClr val="33CCFF"/>
                </a:solidFill>
                <a:latin typeface="黑体" panose="02010609060101010101" pitchFamily="49" charset="-122"/>
                <a:ea typeface="黑体" panose="02010609060101010101" pitchFamily="49" charset="-122"/>
              </a:rPr>
              <a:t>完形的精准和熟练</a:t>
            </a:r>
            <a:r>
              <a:rPr lang="en-US" altLang="zh-CN" sz="2800" dirty="0">
                <a:solidFill>
                  <a:srgbClr val="33CCFF"/>
                </a:solidFill>
                <a:latin typeface="黑体" panose="02010609060101010101" pitchFamily="49" charset="-122"/>
                <a:ea typeface="黑体" panose="02010609060101010101" pitchFamily="49" charset="-122"/>
              </a:rPr>
              <a:t>)</a:t>
            </a:r>
            <a:endParaRPr lang="en-US" altLang="zh-CN" sz="2800" dirty="0">
              <a:solidFill>
                <a:srgbClr val="33CCFF"/>
              </a:solidFill>
              <a:latin typeface="黑体" panose="02010609060101010101" pitchFamily="49" charset="-122"/>
              <a:ea typeface="黑体" panose="02010609060101010101" pitchFamily="49" charset="-122"/>
            </a:endParaRPr>
          </a:p>
          <a:p>
            <a:pPr marL="0" lvl="0" indent="0" eaLnBrk="1" hangingPunct="1">
              <a:lnSpc>
                <a:spcPct val="95000"/>
              </a:lnSpc>
              <a:spcBef>
                <a:spcPct val="0"/>
              </a:spcBef>
              <a:buNone/>
            </a:pPr>
            <a:endParaRPr lang="en-US" altLang="zh-CN" sz="2800" dirty="0">
              <a:solidFill>
                <a:srgbClr val="33CCFF"/>
              </a:solidFill>
              <a:latin typeface="黑体" panose="02010609060101010101" pitchFamily="49" charset="-122"/>
              <a:ea typeface="黑体" panose="02010609060101010101" pitchFamily="49" charset="-122"/>
            </a:endParaRPr>
          </a:p>
        </p:txBody>
      </p:sp>
      <p:pic>
        <p:nvPicPr>
          <p:cNvPr id="16388" name="Picture 4"/>
          <p:cNvPicPr>
            <a:picLocks noChangeAspect="1"/>
          </p:cNvPicPr>
          <p:nvPr/>
        </p:nvPicPr>
        <p:blipFill>
          <a:blip r:embed="rId1"/>
          <a:srcRect t="41110" r="4320" b="11481"/>
          <a:stretch>
            <a:fillRect/>
          </a:stretch>
        </p:blipFill>
        <p:spPr>
          <a:xfrm>
            <a:off x="1524000" y="2819400"/>
            <a:ext cx="9144000" cy="4038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 Box 2"/>
          <p:cNvSpPr txBox="1"/>
          <p:nvPr/>
        </p:nvSpPr>
        <p:spPr>
          <a:xfrm>
            <a:off x="1524000" y="0"/>
            <a:ext cx="9144000" cy="4911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0000"/>
              </a:lnSpc>
              <a:spcBef>
                <a:spcPct val="0"/>
              </a:spcBef>
              <a:buNone/>
            </a:pPr>
            <a:r>
              <a:rPr lang="zh-CN" altLang="en-US" sz="2800" b="1" dirty="0">
                <a:solidFill>
                  <a:srgbClr val="FFCC00"/>
                </a:solidFill>
                <a:latin typeface="黑体" panose="02010609060101010101" pitchFamily="49" charset="-122"/>
                <a:ea typeface="黑体" panose="02010609060101010101" pitchFamily="49" charset="-122"/>
              </a:rPr>
              <a:t>其他备考建议</a:t>
            </a:r>
            <a:r>
              <a:rPr lang="en-US" altLang="zh-CN" sz="2800" b="1" dirty="0">
                <a:solidFill>
                  <a:srgbClr val="FFCC00"/>
                </a:solidFill>
                <a:latin typeface="黑体" panose="02010609060101010101" pitchFamily="49" charset="-122"/>
                <a:ea typeface="黑体" panose="02010609060101010101" pitchFamily="49" charset="-122"/>
              </a:rPr>
              <a:t>:</a:t>
            </a:r>
            <a:endParaRPr lang="en-US" altLang="zh-CN" sz="2800" b="1"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1.</a:t>
            </a:r>
            <a:r>
              <a:rPr lang="zh-CN" altLang="en-US" sz="2800" b="1" dirty="0">
                <a:solidFill>
                  <a:srgbClr val="33CCFF"/>
                </a:solidFill>
                <a:latin typeface="黑体" panose="02010609060101010101" pitchFamily="49" charset="-122"/>
                <a:ea typeface="黑体" panose="02010609060101010101" pitchFamily="49" charset="-122"/>
              </a:rPr>
              <a:t>回归真题</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命题意识</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学会出题</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2.</a:t>
            </a:r>
            <a:r>
              <a:rPr lang="zh-CN" altLang="en-US" sz="2800" b="1" dirty="0">
                <a:solidFill>
                  <a:srgbClr val="33CCFF"/>
                </a:solidFill>
                <a:latin typeface="黑体" panose="02010609060101010101" pitchFamily="49" charset="-122"/>
                <a:ea typeface="黑体" panose="02010609060101010101" pitchFamily="49" charset="-122"/>
              </a:rPr>
              <a:t>关注山东新高考和本次首考</a:t>
            </a:r>
            <a:endParaRPr lang="zh-CN" altLang="en-US"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3.</a:t>
            </a:r>
            <a:r>
              <a:rPr lang="zh-CN" altLang="en-US" sz="2800" b="1" dirty="0">
                <a:solidFill>
                  <a:srgbClr val="33CCFF"/>
                </a:solidFill>
                <a:latin typeface="黑体" panose="02010609060101010101" pitchFamily="49" charset="-122"/>
                <a:ea typeface="黑体" panose="02010609060101010101" pitchFamily="49" charset="-122"/>
              </a:rPr>
              <a:t>高频词汇</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完形填空</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FFCC00"/>
                </a:solidFill>
                <a:latin typeface="黑体" panose="02010609060101010101" pitchFamily="49" charset="-122"/>
                <a:ea typeface="黑体" panose="02010609060101010101" pitchFamily="49" charset="-122"/>
              </a:rPr>
              <a:t>4.</a:t>
            </a:r>
            <a:r>
              <a:rPr lang="zh-CN" altLang="en-US" sz="2800" b="1" dirty="0">
                <a:solidFill>
                  <a:srgbClr val="FFCC00"/>
                </a:solidFill>
                <a:latin typeface="黑体" panose="02010609060101010101" pitchFamily="49" charset="-122"/>
                <a:ea typeface="黑体" panose="02010609060101010101" pitchFamily="49" charset="-122"/>
              </a:rPr>
              <a:t>作文自评和互评</a:t>
            </a:r>
            <a:r>
              <a:rPr lang="en-US" altLang="zh-CN" sz="2800" b="1" dirty="0">
                <a:solidFill>
                  <a:srgbClr val="FFCC00"/>
                </a:solidFill>
                <a:latin typeface="黑体" panose="02010609060101010101" pitchFamily="49" charset="-122"/>
                <a:ea typeface="黑体" panose="02010609060101010101" pitchFamily="49" charset="-122"/>
              </a:rPr>
              <a:t>(</a:t>
            </a:r>
            <a:r>
              <a:rPr lang="zh-CN" altLang="en-US" sz="2800" b="1" dirty="0">
                <a:solidFill>
                  <a:srgbClr val="FFCC00"/>
                </a:solidFill>
                <a:latin typeface="黑体" panose="02010609060101010101" pitchFamily="49" charset="-122"/>
                <a:ea typeface="黑体" panose="02010609060101010101" pitchFamily="49" charset="-122"/>
              </a:rPr>
              <a:t>自我评价</a:t>
            </a:r>
            <a:r>
              <a:rPr lang="en-US" altLang="zh-CN" sz="2800" b="1" dirty="0">
                <a:solidFill>
                  <a:srgbClr val="FFCC00"/>
                </a:solidFill>
                <a:latin typeface="黑体" panose="02010609060101010101" pitchFamily="49" charset="-122"/>
                <a:ea typeface="黑体" panose="02010609060101010101" pitchFamily="49" charset="-122"/>
              </a:rPr>
              <a:t>Self-assessment+</a:t>
            </a:r>
            <a:r>
              <a:rPr lang="zh-CN" altLang="en-US" sz="2800" b="1" dirty="0">
                <a:solidFill>
                  <a:srgbClr val="FFCC00"/>
                </a:solidFill>
                <a:latin typeface="黑体" panose="02010609060101010101" pitchFamily="49" charset="-122"/>
                <a:ea typeface="黑体" panose="02010609060101010101" pitchFamily="49" charset="-122"/>
              </a:rPr>
              <a:t>同</a:t>
            </a:r>
            <a:endParaRPr lang="zh-CN" altLang="en-US" sz="2800" b="1"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zh-CN" altLang="en-US" sz="2800" b="1" dirty="0">
                <a:solidFill>
                  <a:srgbClr val="FFCC00"/>
                </a:solidFill>
                <a:latin typeface="黑体" panose="02010609060101010101" pitchFamily="49" charset="-122"/>
                <a:ea typeface="黑体" panose="02010609060101010101" pitchFamily="49" charset="-122"/>
              </a:rPr>
              <a:t>  伴互评</a:t>
            </a:r>
            <a:r>
              <a:rPr lang="en-US" altLang="zh-CN" sz="2800" b="1" dirty="0">
                <a:solidFill>
                  <a:srgbClr val="FFCC00"/>
                </a:solidFill>
                <a:latin typeface="黑体" panose="02010609060101010101" pitchFamily="49" charset="-122"/>
                <a:ea typeface="黑体" panose="02010609060101010101" pitchFamily="49" charset="-122"/>
              </a:rPr>
              <a:t>peer-assessment)</a:t>
            </a:r>
            <a:endParaRPr lang="en-US" altLang="zh-CN" sz="2800" b="1" dirty="0">
              <a:solidFill>
                <a:srgbClr val="FFCC00"/>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5.</a:t>
            </a:r>
            <a:r>
              <a:rPr lang="zh-CN" altLang="en-US" sz="2800" b="1" dirty="0">
                <a:solidFill>
                  <a:srgbClr val="33CCFF"/>
                </a:solidFill>
                <a:latin typeface="黑体" panose="02010609060101010101" pitchFamily="49" charset="-122"/>
                <a:ea typeface="黑体" panose="02010609060101010101" pitchFamily="49" charset="-122"/>
              </a:rPr>
              <a:t>限时训练</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应试技巧</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考试节奏</a:t>
            </a:r>
            <a:r>
              <a:rPr lang="en-US" altLang="zh-CN" sz="2800" b="1" dirty="0">
                <a:solidFill>
                  <a:srgbClr val="33CCFF"/>
                </a:solidFill>
                <a:latin typeface="黑体" panose="02010609060101010101" pitchFamily="49" charset="-122"/>
                <a:ea typeface="黑体" panose="02010609060101010101" pitchFamily="49" charset="-122"/>
              </a:rPr>
              <a:t>(21</a:t>
            </a:r>
            <a:r>
              <a:rPr lang="zh-CN" altLang="en-US" sz="2800" b="1" dirty="0">
                <a:solidFill>
                  <a:srgbClr val="33CCFF"/>
                </a:solidFill>
                <a:latin typeface="黑体" panose="02010609060101010101" pitchFamily="49" charset="-122"/>
                <a:ea typeface="黑体" panose="02010609060101010101" pitchFamily="49" charset="-122"/>
              </a:rPr>
              <a:t>分钟阅读</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  25</a:t>
            </a:r>
            <a:r>
              <a:rPr lang="zh-CN" altLang="en-US" sz="2800" b="1" dirty="0">
                <a:solidFill>
                  <a:srgbClr val="33CCFF"/>
                </a:solidFill>
                <a:latin typeface="黑体" panose="02010609060101010101" pitchFamily="49" charset="-122"/>
                <a:ea typeface="黑体" panose="02010609060101010101" pitchFamily="49" charset="-122"/>
              </a:rPr>
              <a:t>分钟七选五</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完形的精准和熟练</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6.</a:t>
            </a:r>
            <a:r>
              <a:rPr lang="zh-CN" altLang="en-US" sz="2800" b="1" dirty="0">
                <a:solidFill>
                  <a:srgbClr val="33CCFF"/>
                </a:solidFill>
                <a:latin typeface="黑体" panose="02010609060101010101" pitchFamily="49" charset="-122"/>
                <a:ea typeface="黑体" panose="02010609060101010101" pitchFamily="49" charset="-122"/>
              </a:rPr>
              <a:t>抢抓书写</a:t>
            </a:r>
            <a:endParaRPr lang="zh-CN" altLang="en-US"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7.</a:t>
            </a:r>
            <a:r>
              <a:rPr lang="zh-CN" altLang="en-US" sz="2800" b="1" dirty="0">
                <a:solidFill>
                  <a:srgbClr val="33CCFF"/>
                </a:solidFill>
                <a:latin typeface="黑体" panose="02010609060101010101" pitchFamily="49" charset="-122"/>
                <a:ea typeface="黑体" panose="02010609060101010101" pitchFamily="49" charset="-122"/>
              </a:rPr>
              <a:t>分层指导和教学</a:t>
            </a:r>
            <a:endParaRPr lang="zh-CN" altLang="en-US"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8:</a:t>
            </a:r>
            <a:r>
              <a:rPr lang="zh-CN" altLang="en-US" sz="2800" b="1" dirty="0">
                <a:solidFill>
                  <a:srgbClr val="33CCFF"/>
                </a:solidFill>
                <a:latin typeface="黑体" panose="02010609060101010101" pitchFamily="49" charset="-122"/>
                <a:ea typeface="黑体" panose="02010609060101010101" pitchFamily="49" charset="-122"/>
              </a:rPr>
              <a:t>理论提升</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  </a:t>
            </a:r>
            <a:r>
              <a:rPr lang="zh-CN" altLang="en-US" sz="2800" b="1" dirty="0">
                <a:solidFill>
                  <a:srgbClr val="33CCFF"/>
                </a:solidFill>
                <a:latin typeface="黑体" panose="02010609060101010101" pitchFamily="49" charset="-122"/>
                <a:ea typeface="黑体" panose="02010609060101010101" pitchFamily="49" charset="-122"/>
              </a:rPr>
              <a:t>语篇分析理论</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语义链</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场</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a:p>
            <a:pPr marL="0" lvl="0" indent="0" eaLnBrk="1" hangingPunct="1">
              <a:lnSpc>
                <a:spcPct val="80000"/>
              </a:lnSpc>
              <a:spcBef>
                <a:spcPct val="0"/>
              </a:spcBef>
              <a:buNone/>
            </a:pPr>
            <a:r>
              <a:rPr lang="en-US" altLang="zh-CN" sz="2800" b="1" dirty="0">
                <a:solidFill>
                  <a:srgbClr val="33CCFF"/>
                </a:solidFill>
                <a:latin typeface="黑体" panose="02010609060101010101" pitchFamily="49" charset="-122"/>
                <a:ea typeface="黑体" panose="02010609060101010101" pitchFamily="49" charset="-122"/>
              </a:rPr>
              <a:t>  </a:t>
            </a:r>
            <a:r>
              <a:rPr lang="zh-CN" altLang="en-US" sz="2800" b="1" dirty="0">
                <a:solidFill>
                  <a:srgbClr val="33CCFF"/>
                </a:solidFill>
                <a:latin typeface="黑体" panose="02010609060101010101" pitchFamily="49" charset="-122"/>
                <a:ea typeface="黑体" panose="02010609060101010101" pitchFamily="49" charset="-122"/>
              </a:rPr>
              <a:t>主位推进</a:t>
            </a:r>
            <a:r>
              <a:rPr lang="zh-CN" altLang="en-US" sz="2800" b="1" dirty="0">
                <a:solidFill>
                  <a:srgbClr val="33CCFF"/>
                </a:solidFill>
              </a:rPr>
              <a:t>	</a:t>
            </a:r>
            <a:endParaRPr lang="zh-CN" altLang="en-US" sz="2800" b="1" dirty="0">
              <a:solidFill>
                <a:srgbClr val="33CCFF"/>
              </a:solidFill>
            </a:endParaRPr>
          </a:p>
          <a:p>
            <a:pPr marL="0" lvl="0" indent="0" eaLnBrk="1" hangingPunct="1">
              <a:lnSpc>
                <a:spcPct val="80000"/>
              </a:lnSpc>
              <a:spcBef>
                <a:spcPct val="0"/>
              </a:spcBef>
              <a:buNone/>
            </a:pPr>
            <a:r>
              <a:rPr lang="zh-CN" altLang="en-US" sz="2800" b="1" dirty="0">
                <a:solidFill>
                  <a:srgbClr val="33CCFF"/>
                </a:solidFill>
                <a:latin typeface="黑体" panose="02010609060101010101" pitchFamily="49" charset="-122"/>
                <a:ea typeface="黑体" panose="02010609060101010101" pitchFamily="49" charset="-122"/>
              </a:rPr>
              <a:t>  修辞</a:t>
            </a:r>
            <a:r>
              <a:rPr lang="en-US" altLang="zh-CN" sz="2800" b="1" dirty="0">
                <a:solidFill>
                  <a:srgbClr val="33CCFF"/>
                </a:solidFill>
                <a:latin typeface="黑体" panose="02010609060101010101" pitchFamily="49" charset="-122"/>
                <a:ea typeface="黑体" panose="02010609060101010101" pitchFamily="49" charset="-122"/>
              </a:rPr>
              <a:t>(</a:t>
            </a:r>
            <a:r>
              <a:rPr lang="zh-CN" altLang="en-US" sz="2800" b="1" dirty="0">
                <a:solidFill>
                  <a:srgbClr val="33CCFF"/>
                </a:solidFill>
                <a:latin typeface="黑体" panose="02010609060101010101" pitchFamily="49" charset="-122"/>
                <a:ea typeface="黑体" panose="02010609060101010101" pitchFamily="49" charset="-122"/>
              </a:rPr>
              <a:t>隐喻</a:t>
            </a:r>
            <a:r>
              <a:rPr lang="en-US" altLang="zh-CN" sz="2800" b="1" dirty="0">
                <a:solidFill>
                  <a:srgbClr val="33CCFF"/>
                </a:solidFill>
                <a:latin typeface="黑体" panose="02010609060101010101" pitchFamily="49" charset="-122"/>
                <a:ea typeface="黑体" panose="02010609060101010101" pitchFamily="49" charset="-122"/>
              </a:rPr>
              <a:t>)</a:t>
            </a:r>
            <a:endParaRPr lang="en-US" altLang="zh-CN" sz="2800" b="1" dirty="0">
              <a:solidFill>
                <a:srgbClr val="33CCFF"/>
              </a:solidFill>
              <a:latin typeface="黑体" panose="02010609060101010101" pitchFamily="49" charset="-122"/>
              <a:ea typeface="黑体" panose="02010609060101010101" pitchFamily="49" charset="-122"/>
            </a:endParaRPr>
          </a:p>
        </p:txBody>
      </p:sp>
      <p:pic>
        <p:nvPicPr>
          <p:cNvPr id="18435" name="Picture 3"/>
          <p:cNvPicPr>
            <a:picLocks noChangeAspect="1"/>
          </p:cNvPicPr>
          <p:nvPr/>
        </p:nvPicPr>
        <p:blipFill>
          <a:blip r:embed="rId1"/>
          <a:srcRect l="52222" t="47777" r="3889" b="20370"/>
          <a:stretch>
            <a:fillRect/>
          </a:stretch>
        </p:blipFill>
        <p:spPr>
          <a:xfrm>
            <a:off x="3733800" y="4191000"/>
            <a:ext cx="6934200" cy="2667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ppt_x"/>
                                          </p:val>
                                        </p:tav>
                                        <p:tav tm="100000">
                                          <p:val>
                                            <p:strVal val="#ppt_x"/>
                                          </p:val>
                                        </p:tav>
                                      </p:tavLst>
                                    </p:anim>
                                    <p:anim calcmode="lin" valueType="num">
                                      <p:cBhvr additive="base">
                                        <p:cTn id="8" dur="500" fill="hold"/>
                                        <p:tgtEl>
                                          <p:spTgt spid="184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346075" y="1625600"/>
            <a:ext cx="11250613" cy="44608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altLang="en-US" sz="2800" b="1" i="1" strike="noStrike" noProof="1">
                <a:solidFill>
                  <a:schemeClr val="tx1"/>
                </a:solidFill>
              </a:rPr>
              <a:t>（</a:t>
            </a:r>
            <a:r>
              <a:rPr lang="en-US" altLang="zh-CN" sz="2800" b="1" i="1" strike="noStrike" noProof="1">
                <a:solidFill>
                  <a:schemeClr val="tx1"/>
                </a:solidFill>
              </a:rPr>
              <a:t>2020</a:t>
            </a:r>
            <a:r>
              <a:rPr lang="zh-CN" altLang="en-US" sz="2800" b="1" i="1" strike="noStrike" noProof="1">
                <a:solidFill>
                  <a:schemeClr val="tx1"/>
                </a:solidFill>
              </a:rPr>
              <a:t>年</a:t>
            </a:r>
            <a:r>
              <a:rPr lang="en-US" altLang="zh-CN" sz="2800" b="1" i="1" strike="noStrike" noProof="1">
                <a:solidFill>
                  <a:schemeClr val="tx1"/>
                </a:solidFill>
              </a:rPr>
              <a:t>01</a:t>
            </a:r>
            <a:r>
              <a:rPr lang="zh-CN" altLang="en-US" sz="2800" b="1" i="1" strike="noStrike" noProof="1">
                <a:solidFill>
                  <a:schemeClr val="tx1"/>
                </a:solidFill>
              </a:rPr>
              <a:t>月高考试题应用文写作）</a:t>
            </a:r>
            <a:endParaRPr lang="zh-CN" altLang="en-US" sz="2800" b="1" i="1" strike="noStrike" noProof="1">
              <a:solidFill>
                <a:schemeClr val="tx1"/>
              </a:solidFill>
            </a:endParaRPr>
          </a:p>
          <a:p>
            <a:pPr fontAlgn="base"/>
            <a:r>
              <a:rPr lang="en-US" altLang="zh-CN" sz="3200" b="1" strike="noStrike" noProof="1">
                <a:solidFill>
                  <a:schemeClr val="tx1"/>
                </a:solidFill>
              </a:rPr>
              <a:t>    </a:t>
            </a:r>
            <a:r>
              <a:rPr lang="zh-CN" altLang="en-US" sz="3200" b="1" strike="noStrike" noProof="1">
                <a:solidFill>
                  <a:schemeClr val="tx1"/>
                </a:solidFill>
              </a:rPr>
              <a:t>假定你是李华，你校将举办外国学生中文演讲比赛，请给你的英国朋友</a:t>
            </a:r>
            <a:r>
              <a:rPr lang="en-US" altLang="zh-CN" sz="3200" b="1" strike="noStrike" noProof="1">
                <a:solidFill>
                  <a:schemeClr val="tx1"/>
                </a:solidFill>
              </a:rPr>
              <a:t>George</a:t>
            </a:r>
            <a:r>
              <a:rPr lang="zh-CN" altLang="en-US" sz="3200" b="1" strike="noStrike" noProof="1">
                <a:solidFill>
                  <a:schemeClr val="tx1"/>
                </a:solidFill>
              </a:rPr>
              <a:t>写封邮件邀请他参加。内容包括：</a:t>
            </a:r>
            <a:endParaRPr lang="zh-CN" altLang="en-US" sz="3200" b="1" strike="noStrike" noProof="1">
              <a:solidFill>
                <a:schemeClr val="tx1"/>
              </a:solidFill>
            </a:endParaRPr>
          </a:p>
          <a:p>
            <a:pPr fontAlgn="base"/>
            <a:r>
              <a:rPr lang="en-US" altLang="zh-CN" sz="3200" b="1" strike="noStrike" noProof="1">
                <a:solidFill>
                  <a:schemeClr val="tx1"/>
                </a:solidFill>
              </a:rPr>
              <a:t>    1. </a:t>
            </a:r>
            <a:r>
              <a:rPr lang="zh-CN" altLang="en-US" sz="3200" b="1" strike="noStrike" noProof="1">
                <a:solidFill>
                  <a:schemeClr val="tx1"/>
                </a:solidFill>
              </a:rPr>
              <a:t>比赛时间；</a:t>
            </a:r>
            <a:endParaRPr lang="zh-CN" altLang="en-US" sz="3200" b="1" strike="noStrike" noProof="1">
              <a:solidFill>
                <a:schemeClr val="tx1"/>
              </a:solidFill>
            </a:endParaRPr>
          </a:p>
          <a:p>
            <a:pPr fontAlgn="base"/>
            <a:r>
              <a:rPr lang="en-US" altLang="zh-CN" sz="3200" b="1" strike="noStrike" noProof="1">
                <a:solidFill>
                  <a:schemeClr val="tx1"/>
                </a:solidFill>
              </a:rPr>
              <a:t>    2. </a:t>
            </a:r>
            <a:r>
              <a:rPr lang="zh-CN" altLang="en-US" sz="3200" b="1" strike="noStrike" noProof="1">
                <a:solidFill>
                  <a:schemeClr val="tx1"/>
                </a:solidFill>
              </a:rPr>
              <a:t>演讲话题；</a:t>
            </a:r>
            <a:endParaRPr lang="zh-CN" altLang="en-US" sz="3200" b="1" strike="noStrike" noProof="1">
              <a:solidFill>
                <a:schemeClr val="tx1"/>
              </a:solidFill>
            </a:endParaRPr>
          </a:p>
          <a:p>
            <a:pPr fontAlgn="base"/>
            <a:r>
              <a:rPr lang="en-US" altLang="zh-CN" sz="3200" b="1" strike="noStrike" noProof="1">
                <a:solidFill>
                  <a:schemeClr val="tx1"/>
                </a:solidFill>
              </a:rPr>
              <a:t>    3. </a:t>
            </a:r>
            <a:r>
              <a:rPr lang="zh-CN" altLang="en-US" sz="3200" b="1" strike="noStrike" noProof="1">
                <a:solidFill>
                  <a:schemeClr val="tx1"/>
                </a:solidFill>
              </a:rPr>
              <a:t>报名方式。</a:t>
            </a:r>
            <a:endParaRPr lang="zh-CN" altLang="en-US" sz="3200" b="1" strike="noStrike" noProof="1">
              <a:solidFill>
                <a:schemeClr val="tx1"/>
              </a:solidFill>
            </a:endParaRPr>
          </a:p>
          <a:p>
            <a:pPr fontAlgn="base"/>
            <a:r>
              <a:rPr lang="zh-CN" altLang="en-US" sz="3200" b="1" strike="noStrike" noProof="1">
                <a:solidFill>
                  <a:schemeClr val="tx1"/>
                </a:solidFill>
              </a:rPr>
              <a:t>注意：</a:t>
            </a:r>
            <a:endParaRPr lang="zh-CN" altLang="en-US" sz="3200" b="1" strike="noStrike" noProof="1">
              <a:solidFill>
                <a:schemeClr val="tx1"/>
              </a:solidFill>
            </a:endParaRPr>
          </a:p>
          <a:p>
            <a:pPr fontAlgn="base"/>
            <a:r>
              <a:rPr lang="en-US" altLang="zh-CN" sz="3200" b="1" strike="noStrike" noProof="1">
                <a:solidFill>
                  <a:schemeClr val="tx1"/>
                </a:solidFill>
              </a:rPr>
              <a:t>    1. </a:t>
            </a:r>
            <a:r>
              <a:rPr lang="zh-CN" altLang="en-US" sz="3200" b="1" strike="noStrike" noProof="1">
                <a:solidFill>
                  <a:schemeClr val="tx1"/>
                </a:solidFill>
              </a:rPr>
              <a:t>词数</a:t>
            </a:r>
            <a:r>
              <a:rPr lang="en-US" altLang="zh-CN" sz="3200" b="1" strike="noStrike" noProof="1">
                <a:solidFill>
                  <a:schemeClr val="tx1"/>
                </a:solidFill>
              </a:rPr>
              <a:t>80</a:t>
            </a:r>
            <a:r>
              <a:rPr lang="zh-CN" altLang="en-US" sz="3200" b="1" strike="noStrike" noProof="1">
                <a:solidFill>
                  <a:schemeClr val="tx1"/>
                </a:solidFill>
              </a:rPr>
              <a:t>左右</a:t>
            </a:r>
            <a:endParaRPr lang="zh-CN" altLang="en-US" sz="3200" b="1" strike="noStrike" noProof="1">
              <a:solidFill>
                <a:schemeClr val="tx1"/>
              </a:solidFill>
            </a:endParaRPr>
          </a:p>
          <a:p>
            <a:pPr fontAlgn="base"/>
            <a:r>
              <a:rPr lang="en-US" altLang="zh-CN" sz="3200" b="1" strike="noStrike" noProof="1">
                <a:solidFill>
                  <a:schemeClr val="tx1"/>
                </a:solidFill>
              </a:rPr>
              <a:t>    2. </a:t>
            </a:r>
            <a:r>
              <a:rPr lang="zh-CN" altLang="en-US" sz="3200" b="1" strike="noStrike" noProof="1">
                <a:solidFill>
                  <a:schemeClr val="tx1"/>
                </a:solidFill>
              </a:rPr>
              <a:t>可适当增加细节，以使行文连贯。</a:t>
            </a:r>
            <a:endParaRPr lang="zh-CN" altLang="en-US" sz="3200" b="1" strike="noStrike" noProof="1">
              <a:solidFill>
                <a:schemeClr val="tx1"/>
              </a:solidFill>
            </a:endParaRPr>
          </a:p>
        </p:txBody>
      </p: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3287713" y="2994025"/>
            <a:ext cx="1736725" cy="64452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sz="3600" b="1" strike="noStrike" noProof="1">
                <a:solidFill>
                  <a:srgbClr val="C00000"/>
                </a:solidFill>
              </a:rPr>
              <a:t>地点？</a:t>
            </a:r>
            <a:endParaRPr lang="zh-CN" sz="3600" b="1" strike="noStrike" noProof="1">
              <a:solidFill>
                <a:srgbClr val="C00000"/>
              </a:solidFill>
            </a:endParaRPr>
          </a:p>
        </p:txBody>
      </p:sp>
      <p:sp>
        <p:nvSpPr>
          <p:cNvPr id="10" name="文本框 9"/>
          <p:cNvSpPr txBox="1"/>
          <p:nvPr/>
        </p:nvSpPr>
        <p:spPr>
          <a:xfrm>
            <a:off x="5826125" y="620713"/>
            <a:ext cx="5937250" cy="4603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en-US" altLang="zh-CN" sz="2400" b="1" strike="noStrike" noProof="1">
                <a:solidFill>
                  <a:srgbClr val="C00000"/>
                </a:solidFill>
              </a:rPr>
              <a:t>Chinese Speech Competition/Contest</a:t>
            </a:r>
            <a:endParaRPr lang="en-US" altLang="zh-CN" sz="2400" b="1" strike="noStrike" noProof="1">
              <a:solidFill>
                <a:srgbClr val="C00000"/>
              </a:solidFill>
            </a:endParaRPr>
          </a:p>
        </p:txBody>
      </p:sp>
      <p:sp>
        <p:nvSpPr>
          <p:cNvPr id="13" name="文本框 12"/>
          <p:cNvSpPr txBox="1"/>
          <p:nvPr/>
        </p:nvSpPr>
        <p:spPr>
          <a:xfrm>
            <a:off x="5715000" y="1123950"/>
            <a:ext cx="6111875" cy="40005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p>
            <a:pPr fontAlgn="base"/>
            <a:r>
              <a:rPr lang="en-US" altLang="zh-CN" sz="2000" b="1" strike="noStrike" noProof="1">
                <a:solidFill>
                  <a:schemeClr val="bg1"/>
                </a:solidFill>
              </a:rPr>
              <a:t>(tailored/intended/designed) for foreign students</a:t>
            </a:r>
            <a:endParaRPr lang="en-US" altLang="zh-CN" sz="2000" b="1" strike="noStrike" noProof="1">
              <a:solidFill>
                <a:schemeClr val="bg1"/>
              </a:solidFill>
            </a:endParaRPr>
          </a:p>
        </p:txBody>
      </p:sp>
      <p:sp>
        <p:nvSpPr>
          <p:cNvPr id="16" name="矩形 15"/>
          <p:cNvSpPr/>
          <p:nvPr/>
        </p:nvSpPr>
        <p:spPr>
          <a:xfrm>
            <a:off x="5808663" y="2133600"/>
            <a:ext cx="4176713" cy="4603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 name="文本框 16"/>
          <p:cNvSpPr txBox="1"/>
          <p:nvPr/>
        </p:nvSpPr>
        <p:spPr>
          <a:xfrm>
            <a:off x="4346575" y="3578225"/>
            <a:ext cx="6934200" cy="1382713"/>
          </a:xfrm>
          <a:prstGeom prst="rect">
            <a:avLst/>
          </a:prstGeom>
          <a:solidFill>
            <a:schemeClr val="accent6">
              <a:lumMod val="20000"/>
              <a:lumOff val="80000"/>
            </a:schemeClr>
          </a:solidFill>
        </p:spPr>
        <p:txBody>
          <a:bodyPr wrap="square" rtlCol="0">
            <a:spAutoFit/>
          </a:bodyPr>
          <a:p>
            <a:r>
              <a:rPr lang="zh-CN" altLang="en-US" sz="2800" b="1" noProof="1">
                <a:solidFill>
                  <a:srgbClr val="C00000"/>
                </a:solidFill>
                <a:latin typeface="Arial" panose="020B0604020202020204" pitchFamily="34" charset="0"/>
                <a:ea typeface="宋体" panose="02010600030101010101" pitchFamily="2" charset="-122"/>
                <a:cs typeface="+mn-cs"/>
              </a:rPr>
              <a:t>告知信，不是正式的邀请信。今后应用文的考查，更注重交际内容（得体合理）的考查，而不是拘泥于应用文体裁。</a:t>
            </a:r>
            <a:endParaRPr lang="zh-CN" altLang="en-US" sz="2800" b="1" noProof="1">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strVal val="#ppt_w*0.70"/>
                                          </p:val>
                                        </p:tav>
                                        <p:tav tm="100000">
                                          <p:val>
                                            <p:strVal val="#ppt_w"/>
                                          </p:val>
                                        </p:tav>
                                      </p:tavLst>
                                    </p:anim>
                                    <p:anim calcmode="lin" valueType="num">
                                      <p:cBhvr>
                                        <p:cTn id="32" dur="1000" fill="hold"/>
                                        <p:tgtEl>
                                          <p:spTgt spid="17"/>
                                        </p:tgtEl>
                                        <p:attrNameLst>
                                          <p:attrName>ppt_h</p:attrName>
                                        </p:attrNameLst>
                                      </p:cBhvr>
                                      <p:tavLst>
                                        <p:tav tm="0">
                                          <p:val>
                                            <p:strVal val="#ppt_h"/>
                                          </p:val>
                                        </p:tav>
                                        <p:tav tm="100000">
                                          <p:val>
                                            <p:strVal val="#ppt_h"/>
                                          </p:val>
                                        </p:tav>
                                      </p:tavLst>
                                    </p:anim>
                                    <p:animEffect transition="in" filter="fade">
                                      <p:cBhvr>
                                        <p:cTn id="3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ldLvl="0" animBg="1"/>
      <p:bldP spid="3" grpId="1" animBg="1"/>
      <p:bldP spid="7" grpId="0" bldLvl="0" animBg="1"/>
      <p:bldP spid="7" grpId="1" animBg="1"/>
      <p:bldP spid="10" grpId="0" bldLvl="0" animBg="1"/>
      <p:bldP spid="10" grpId="1" animBg="1"/>
      <p:bldP spid="13" grpId="0" bldLvl="0" animBg="1"/>
      <p:bldP spid="13" grpId="1" animBg="1"/>
      <p:bldP spid="16" grpId="0" bldLvl="0" animBg="1"/>
      <p:bldP spid="16" grpId="1" animBg="1"/>
      <p:bldP spid="1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450" y="46038"/>
            <a:ext cx="7478713" cy="460375"/>
          </a:xfrm>
          <a:prstGeom prst="rect">
            <a:avLst/>
          </a:prstGeom>
          <a:noFill/>
          <a:ln w="9525">
            <a:noFill/>
          </a:ln>
        </p:spPr>
        <p:txBody>
          <a:bodyPr wrap="square" anchor="t" anchorCtr="0">
            <a:spAutoFit/>
          </a:bodyPr>
          <a:p>
            <a:r>
              <a:rPr lang="en-US" altLang="zh-CN" sz="2400" b="1" i="1">
                <a:solidFill>
                  <a:srgbClr val="FFFF00"/>
                </a:solidFill>
                <a:latin typeface="Arial" panose="020B0604020202020204" pitchFamily="34" charset="0"/>
                <a:ea typeface="宋体" panose="02010600030101010101" pitchFamily="2" charset="-122"/>
              </a:rPr>
              <a:t>1. 内容要点服从于角色，高质量完成交际任务</a:t>
            </a:r>
            <a:endParaRPr lang="en-US" altLang="zh-CN" sz="2400" b="1" i="1">
              <a:solidFill>
                <a:srgbClr val="FFFF00"/>
              </a:solidFill>
              <a:latin typeface="Arial" panose="020B0604020202020204" pitchFamily="34" charset="0"/>
              <a:ea typeface="宋体" panose="02010600030101010101" pitchFamily="2" charset="-122"/>
            </a:endParaRPr>
          </a:p>
        </p:txBody>
      </p:sp>
      <p:sp>
        <p:nvSpPr>
          <p:cNvPr id="3" name="文本框 2"/>
          <p:cNvSpPr txBox="1"/>
          <p:nvPr/>
        </p:nvSpPr>
        <p:spPr>
          <a:xfrm>
            <a:off x="346075" y="692150"/>
            <a:ext cx="11250613" cy="2000250"/>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zh-CN" altLang="en-US" sz="2800" b="1" i="1" strike="noStrike" noProof="1">
                <a:solidFill>
                  <a:srgbClr val="FFFF00"/>
                </a:solidFill>
              </a:rPr>
              <a:t>（</a:t>
            </a:r>
            <a:r>
              <a:rPr lang="en-US" altLang="zh-CN" sz="2800" b="1" i="1" strike="noStrike" noProof="1">
                <a:solidFill>
                  <a:srgbClr val="FFFF00"/>
                </a:solidFill>
              </a:rPr>
              <a:t>2020</a:t>
            </a:r>
            <a:r>
              <a:rPr lang="zh-CN" altLang="en-US" sz="2800" b="1" i="1" strike="noStrike" noProof="1">
                <a:solidFill>
                  <a:srgbClr val="FFFF00"/>
                </a:solidFill>
              </a:rPr>
              <a:t>年</a:t>
            </a:r>
            <a:r>
              <a:rPr lang="en-US" altLang="zh-CN" sz="2800" b="1" i="1" strike="noStrike" noProof="1">
                <a:solidFill>
                  <a:srgbClr val="FFFF00"/>
                </a:solidFill>
              </a:rPr>
              <a:t>01</a:t>
            </a:r>
            <a:r>
              <a:rPr lang="zh-CN" altLang="en-US" sz="2800" b="1" i="1" strike="noStrike" noProof="1">
                <a:solidFill>
                  <a:srgbClr val="FFFF00"/>
                </a:solidFill>
              </a:rPr>
              <a:t>月高考试题应用文写作）</a:t>
            </a:r>
            <a:endParaRPr lang="zh-CN" altLang="en-US" sz="2800" b="1" i="1" strike="noStrike" noProof="1">
              <a:solidFill>
                <a:srgbClr val="FFFF00"/>
              </a:solidFill>
            </a:endParaRPr>
          </a:p>
          <a:p>
            <a:pPr fontAlgn="base"/>
            <a:r>
              <a:rPr lang="en-US" altLang="zh-CN" sz="3200" b="1" strike="noStrike" noProof="1">
                <a:solidFill>
                  <a:srgbClr val="FFFF00"/>
                </a:solidFill>
              </a:rPr>
              <a:t>    </a:t>
            </a:r>
            <a:r>
              <a:rPr lang="zh-CN" altLang="en-US" sz="3200" b="1" strike="noStrike" noProof="1">
                <a:solidFill>
                  <a:srgbClr val="FFFF00"/>
                </a:solidFill>
              </a:rPr>
              <a:t>假定你是李华，你校将举办外国学生中文演讲比赛，请给你的英国朋友</a:t>
            </a:r>
            <a:r>
              <a:rPr lang="en-US" altLang="zh-CN" sz="3200" b="1" strike="noStrike" noProof="1">
                <a:solidFill>
                  <a:srgbClr val="FFFF00"/>
                </a:solidFill>
              </a:rPr>
              <a:t>George</a:t>
            </a:r>
            <a:r>
              <a:rPr lang="zh-CN" altLang="en-US" sz="3200" b="1" strike="noStrike" noProof="1">
                <a:solidFill>
                  <a:srgbClr val="FFFF00"/>
                </a:solidFill>
              </a:rPr>
              <a:t>写封邮件邀请他参加。内容包括：</a:t>
            </a:r>
            <a:endParaRPr lang="zh-CN" altLang="en-US" sz="3200" b="1" strike="noStrike" noProof="1">
              <a:solidFill>
                <a:srgbClr val="FFFF00"/>
              </a:solidFill>
            </a:endParaRPr>
          </a:p>
          <a:p>
            <a:pPr fontAlgn="base"/>
            <a:r>
              <a:rPr lang="en-US" altLang="zh-CN" sz="3200" b="1" strike="noStrike" noProof="1">
                <a:solidFill>
                  <a:srgbClr val="FFFF00"/>
                </a:solidFill>
              </a:rPr>
              <a:t>    1. </a:t>
            </a:r>
            <a:r>
              <a:rPr lang="zh-CN" altLang="en-US" sz="3200" b="1" strike="noStrike" noProof="1">
                <a:solidFill>
                  <a:srgbClr val="FFFF00"/>
                </a:solidFill>
              </a:rPr>
              <a:t>比赛时间；</a:t>
            </a:r>
            <a:r>
              <a:rPr lang="en-US" altLang="zh-CN" sz="3200" b="1" strike="noStrike" noProof="1">
                <a:solidFill>
                  <a:srgbClr val="FFFF00"/>
                </a:solidFill>
              </a:rPr>
              <a:t>2. </a:t>
            </a:r>
            <a:r>
              <a:rPr lang="zh-CN" altLang="en-US" sz="3200" b="1" strike="noStrike" noProof="1">
                <a:solidFill>
                  <a:srgbClr val="FFFF00"/>
                </a:solidFill>
              </a:rPr>
              <a:t>演讲话题；</a:t>
            </a:r>
            <a:r>
              <a:rPr lang="en-US" altLang="zh-CN" sz="3200" b="1" strike="noStrike" noProof="1">
                <a:solidFill>
                  <a:srgbClr val="FFFF00"/>
                </a:solidFill>
              </a:rPr>
              <a:t>3. </a:t>
            </a:r>
            <a:r>
              <a:rPr lang="zh-CN" altLang="en-US" sz="3200" b="1" strike="noStrike" noProof="1">
                <a:solidFill>
                  <a:srgbClr val="FFFF00"/>
                </a:solidFill>
              </a:rPr>
              <a:t>报名方式。</a:t>
            </a:r>
            <a:endParaRPr lang="zh-CN" altLang="en-US" sz="3200" b="1" strike="noStrike" noProof="1">
              <a:solidFill>
                <a:srgbClr val="FFFF00"/>
              </a:solidFill>
            </a:endParaRPr>
          </a:p>
        </p:txBody>
      </p:sp>
      <p:cxnSp>
        <p:nvCxnSpPr>
          <p:cNvPr id="8" name="直接连接符 7"/>
          <p:cNvCxnSpPr/>
          <p:nvPr/>
        </p:nvCxnSpPr>
        <p:spPr>
          <a:xfrm>
            <a:off x="2062163" y="454025"/>
            <a:ext cx="8175625" cy="0"/>
          </a:xfrm>
          <a:prstGeom prst="line">
            <a:avLst/>
          </a:prstGeom>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125413" y="527050"/>
            <a:ext cx="8175625"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
        <p:nvSpPr>
          <p:cNvPr id="16" name="矩形 15"/>
          <p:cNvSpPr/>
          <p:nvPr/>
        </p:nvSpPr>
        <p:spPr>
          <a:xfrm>
            <a:off x="5735638" y="1196975"/>
            <a:ext cx="4176713" cy="4603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 name="矩形 4"/>
          <p:cNvSpPr/>
          <p:nvPr/>
        </p:nvSpPr>
        <p:spPr>
          <a:xfrm>
            <a:off x="3287713" y="2128838"/>
            <a:ext cx="2447925" cy="4603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 name="文本框 5"/>
          <p:cNvSpPr txBox="1"/>
          <p:nvPr/>
        </p:nvSpPr>
        <p:spPr>
          <a:xfrm>
            <a:off x="323850" y="2844800"/>
            <a:ext cx="11680825" cy="3538538"/>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p>
            <a:pPr fontAlgn="base"/>
            <a:r>
              <a:rPr lang="en-US" altLang="zh-CN" sz="3200" b="1" strike="noStrike" noProof="1">
                <a:solidFill>
                  <a:srgbClr val="FFFF00"/>
                </a:solidFill>
              </a:rPr>
              <a:t>    </a:t>
            </a:r>
            <a:r>
              <a:rPr lang="zh-CN" sz="3200" b="1" strike="noStrike" noProof="1">
                <a:solidFill>
                  <a:schemeClr val="bg1"/>
                </a:solidFill>
              </a:rPr>
              <a:t>本次写作特别注意第一层级信息的表达</a:t>
            </a:r>
            <a:r>
              <a:rPr lang="en-US" altLang="zh-CN" sz="3200" b="1" strike="noStrike" noProof="1">
                <a:solidFill>
                  <a:schemeClr val="bg1"/>
                </a:solidFill>
              </a:rPr>
              <a:t>“</a:t>
            </a:r>
            <a:r>
              <a:rPr lang="en-US" altLang="zh-CN" sz="3200" b="1" strike="noStrike" noProof="1">
                <a:solidFill>
                  <a:srgbClr val="FFFF00"/>
                </a:solidFill>
              </a:rPr>
              <a:t>Chinese speech competition/contest</a:t>
            </a:r>
            <a:r>
              <a:rPr lang="en-US" altLang="zh-CN" sz="3200" b="1" strike="noStrike" noProof="1">
                <a:solidFill>
                  <a:schemeClr val="bg1"/>
                </a:solidFill>
              </a:rPr>
              <a:t>”, </a:t>
            </a:r>
            <a:r>
              <a:rPr lang="zh-CN" altLang="en-US" sz="3200" b="1" strike="noStrike" noProof="1">
                <a:solidFill>
                  <a:schemeClr val="bg1"/>
                </a:solidFill>
              </a:rPr>
              <a:t>这三个意思缺一不可，共同构成一个完整的方向标的关键信息，直接影响交际的有效性，因此缺失任何一个都判为要点缺失，要掉到</a:t>
            </a:r>
            <a:r>
              <a:rPr lang="en-US" altLang="zh-CN" sz="3200" b="1" strike="noStrike" noProof="1">
                <a:solidFill>
                  <a:schemeClr val="bg1"/>
                </a:solidFill>
              </a:rPr>
              <a:t>2</a:t>
            </a:r>
            <a:r>
              <a:rPr lang="zh-CN" altLang="en-US" sz="3200" b="1" strike="noStrike" noProof="1">
                <a:solidFill>
                  <a:schemeClr val="bg1"/>
                </a:solidFill>
              </a:rPr>
              <a:t>档，再看语言面貌适当调档。如果后面有相关信息的补充，亦视为有效信息。</a:t>
            </a:r>
            <a:endParaRPr lang="zh-CN" altLang="en-US" sz="3200" b="1" strike="noStrike" noProof="1">
              <a:solidFill>
                <a:schemeClr val="bg1"/>
              </a:solidFill>
            </a:endParaRPr>
          </a:p>
          <a:p>
            <a:pPr fontAlgn="base"/>
            <a:r>
              <a:rPr lang="en-US" altLang="zh-CN" sz="3200" b="1" strike="noStrike" noProof="1">
                <a:solidFill>
                  <a:schemeClr val="bg1"/>
                </a:solidFill>
              </a:rPr>
              <a:t>    </a:t>
            </a:r>
            <a:r>
              <a:rPr lang="zh-CN" altLang="en-US" sz="3200" b="1" strike="noStrike" noProof="1">
                <a:solidFill>
                  <a:schemeClr val="bg1"/>
                </a:solidFill>
              </a:rPr>
              <a:t>但如果是</a:t>
            </a:r>
            <a:r>
              <a:rPr lang="en-US" altLang="zh-CN" sz="3200" b="1" strike="noStrike" noProof="1">
                <a:solidFill>
                  <a:schemeClr val="bg1"/>
                </a:solidFill>
              </a:rPr>
              <a:t>“lecture, speaking, race, match”</a:t>
            </a:r>
            <a:r>
              <a:rPr lang="zh-CN" altLang="en-US" sz="3200" b="1" strike="noStrike" noProof="1">
                <a:solidFill>
                  <a:schemeClr val="bg1"/>
                </a:solidFill>
              </a:rPr>
              <a:t>之类不准确的表达，视为次要点缺失，档内扣分。</a:t>
            </a:r>
            <a:endParaRPr lang="zh-CN" altLang="en-US" sz="3200" b="1" strike="noStrike" noProof="1">
              <a:solidFill>
                <a:schemeClr val="bg1"/>
              </a:solidFill>
            </a:endParaRPr>
          </a:p>
        </p:txBody>
      </p:sp>
      <p:sp>
        <p:nvSpPr>
          <p:cNvPr id="7" name="矩形 6"/>
          <p:cNvSpPr/>
          <p:nvPr/>
        </p:nvSpPr>
        <p:spPr>
          <a:xfrm>
            <a:off x="5808663" y="1123950"/>
            <a:ext cx="4176713" cy="460375"/>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矩形 8"/>
          <p:cNvSpPr/>
          <p:nvPr/>
        </p:nvSpPr>
        <p:spPr>
          <a:xfrm>
            <a:off x="3287713" y="2132013"/>
            <a:ext cx="2592388" cy="460375"/>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strVal val="#ppt_w*0.70"/>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Effect transition="in" filter="fade">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strVal val="#ppt_w*0.70"/>
                                          </p:val>
                                        </p:tav>
                                        <p:tav tm="100000">
                                          <p:val>
                                            <p:strVal val="#ppt_w"/>
                                          </p:val>
                                        </p:tav>
                                      </p:tavLst>
                                    </p:anim>
                                    <p:anim calcmode="lin" valueType="num">
                                      <p:cBhvr>
                                        <p:cTn id="31" dur="1000" fill="hold"/>
                                        <p:tgtEl>
                                          <p:spTgt spid="9"/>
                                        </p:tgtEl>
                                        <p:attrNameLst>
                                          <p:attrName>ppt_h</p:attrName>
                                        </p:attrNameLst>
                                      </p:cBhvr>
                                      <p:tavLst>
                                        <p:tav tm="0">
                                          <p:val>
                                            <p:strVal val="#ppt_h"/>
                                          </p:val>
                                        </p:tav>
                                        <p:tav tm="100000">
                                          <p:val>
                                            <p:strVal val="#ppt_h"/>
                                          </p:val>
                                        </p:tav>
                                      </p:tavLst>
                                    </p:anim>
                                    <p:animEffect transition="in" filter="fade">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1000" fill="hold"/>
                                        <p:tgtEl>
                                          <p:spTgt spid="6"/>
                                        </p:tgtEl>
                                        <p:attrNameLst>
                                          <p:attrName>ppt_w</p:attrName>
                                        </p:attrNameLst>
                                      </p:cBhvr>
                                      <p:tavLst>
                                        <p:tav tm="0">
                                          <p:val>
                                            <p:strVal val="#ppt_w*0.70"/>
                                          </p:val>
                                        </p:tav>
                                        <p:tav tm="100000">
                                          <p:val>
                                            <p:strVal val="#ppt_w"/>
                                          </p:val>
                                        </p:tav>
                                      </p:tavLst>
                                    </p:anim>
                                    <p:anim calcmode="lin" valueType="num">
                                      <p:cBhvr>
                                        <p:cTn id="38" dur="1000" fill="hold"/>
                                        <p:tgtEl>
                                          <p:spTgt spid="6"/>
                                        </p:tgtEl>
                                        <p:attrNameLst>
                                          <p:attrName>ppt_h</p:attrName>
                                        </p:attrNameLst>
                                      </p:cBhvr>
                                      <p:tavLst>
                                        <p:tav tm="0">
                                          <p:val>
                                            <p:strVal val="#ppt_h"/>
                                          </p:val>
                                        </p:tav>
                                        <p:tav tm="100000">
                                          <p:val>
                                            <p:strVal val="#ppt_h"/>
                                          </p:val>
                                        </p:tav>
                                      </p:tavLst>
                                    </p:anim>
                                    <p:animEffect transition="in" filter="fade">
                                      <p:cBhvr>
                                        <p:cTn id="3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ldLvl="0" animBg="1"/>
      <p:bldP spid="3" grpId="1" animBg="1"/>
      <p:bldP spid="16" grpId="0" bldLvl="0" animBg="1"/>
      <p:bldP spid="16" grpId="1" animBg="1"/>
      <p:bldP spid="5" grpId="0" bldLvl="0" animBg="1"/>
      <p:bldP spid="5" grpId="1" animBg="1"/>
      <p:bldP spid="7" grpId="0" bldLvl="0" animBg="1"/>
      <p:bldP spid="7" grpId="1" animBg="1"/>
      <p:bldP spid="9" grpId="0" bldLvl="0" animBg="1"/>
      <p:bldP spid="9" grpId="1" animBg="1"/>
      <p:bldP spid="6" grpId="0" bldLvl="0" animBg="1"/>
      <p:bldP spid="6" grpId="1" animBg="1"/>
    </p:bldLst>
  </p:timing>
</p:sld>
</file>

<file path=ppt/tags/tag1.xml><?xml version="1.0" encoding="utf-8"?>
<p:tagLst xmlns:p="http://schemas.openxmlformats.org/presentationml/2006/main">
  <p:tag name="KSO_WM_UNIT_PLACING_PICTURE_USER_VIEWPORT" val="{&quot;height&quot;:11880,&quot;width&quot;:15840}"/>
</p:tagLst>
</file>

<file path=ppt/tags/tag2.xml><?xml version="1.0" encoding="utf-8"?>
<p:tagLst xmlns:p="http://schemas.openxmlformats.org/presentationml/2006/main">
  <p:tag name="KSO_WM_UNIT_TABLE_BEAUTIFY" val="smartTable{551c2eb4-98ad-45e5-a890-169d9a7959a6}"/>
  <p:tag name="TABLE_ENDDRAG_ORIGIN_RECT" val="960*306"/>
  <p:tag name="TABLE_ENDDRAG_RECT" val="0*233*960*306"/>
</p:tagLst>
</file>

<file path=ppt/tags/tag3.xml><?xml version="1.0" encoding="utf-8"?>
<p:tagLst xmlns:p="http://schemas.openxmlformats.org/presentationml/2006/main">
  <p:tag name="KSO_WM_UNIT_TABLE_BEAUTIFY" val="smartTable{531e00c1-6299-47ce-8241-cbcfc9242ab0}"/>
  <p:tag name="TABLE_ENDDRAG_ORIGIN_RECT" val="960*267"/>
  <p:tag name="TABLE_ENDDRAG_RECT" val="0*220*960*267"/>
</p:tagLst>
</file>

<file path=ppt/tags/tag4.xml><?xml version="1.0" encoding="utf-8"?>
<p:tagLst xmlns:p="http://schemas.openxmlformats.org/presentationml/2006/main">
  <p:tag name="KSO_WM_UNIT_TABLE_BEAUTIFY" val="smartTable{551c2eb4-98ad-45e5-a890-169d9a7959a6}"/>
  <p:tag name="TABLE_ENDDRAG_ORIGIN_RECT" val="960*306"/>
  <p:tag name="TABLE_ENDDRAG_RECT" val="0*233*960*306"/>
</p:tagLst>
</file>

<file path=ppt/tags/tag5.xml><?xml version="1.0" encoding="utf-8"?>
<p:tagLst xmlns:p="http://schemas.openxmlformats.org/presentationml/2006/main">
  <p:tag name="TABLE_ENDDRAG_ORIGIN_RECT" val="888*120"/>
  <p:tag name="TABLE_ENDDRAG_RECT" val="0*405*888*120"/>
</p:tagLst>
</file>

<file path=ppt/tags/tag6.xml><?xml version="1.0" encoding="utf-8"?>
<p:tagLst xmlns:p="http://schemas.openxmlformats.org/presentationml/2006/main">
  <p:tag name="KSO_WM_UNIT_TABLE_BEAUTIFY" val="smartTable{6346d826-b575-4510-8562-e22845147c8b}"/>
  <p:tag name="TABLE_ENDDRAG_ORIGIN_RECT" val="933*502"/>
  <p:tag name="TABLE_ENDDRAG_RECT" val="17*9*933*502"/>
</p:tagLst>
</file>

<file path=ppt/tags/tag7.xml><?xml version="1.0" encoding="utf-8"?>
<p:tagLst xmlns:p="http://schemas.openxmlformats.org/presentationml/2006/main">
  <p:tag name="KSO_WM_UNIT_TABLE_BEAUTIFY" val="smartTable{f9e1bfdb-646c-4c1a-8659-2e206dbdbb83}"/>
  <p:tag name="TABLE_ENDDRAG_ORIGIN_RECT" val="960*430"/>
  <p:tag name="TABLE_ENDDRAG_RECT" val="0*20*960*430"/>
</p:tagLst>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47122</Words>
  <Application>WPS 演示</Application>
  <PresentationFormat>宽屏</PresentationFormat>
  <Paragraphs>1673</Paragraphs>
  <Slides>79</Slides>
  <Notes>0</Notes>
  <HiddenSlides>0</HiddenSlides>
  <MMClips>0</MMClips>
  <ScaleCrop>false</ScaleCrop>
  <HeadingPairs>
    <vt:vector size="6" baseType="variant">
      <vt:variant>
        <vt:lpstr>已用的字体</vt:lpstr>
      </vt:variant>
      <vt:variant>
        <vt:i4>16</vt:i4>
      </vt:variant>
      <vt:variant>
        <vt:lpstr>主题</vt:lpstr>
      </vt:variant>
      <vt:variant>
        <vt:i4>11</vt:i4>
      </vt:variant>
      <vt:variant>
        <vt:lpstr>幻灯片标题</vt:lpstr>
      </vt:variant>
      <vt:variant>
        <vt:i4>79</vt:i4>
      </vt:variant>
    </vt:vector>
  </HeadingPairs>
  <TitlesOfParts>
    <vt:vector size="106" baseType="lpstr">
      <vt:lpstr>Arial</vt:lpstr>
      <vt:lpstr>宋体</vt:lpstr>
      <vt:lpstr>Wingdings</vt:lpstr>
      <vt:lpstr>Candara</vt:lpstr>
      <vt:lpstr>华文新魏</vt:lpstr>
      <vt:lpstr>Symbol</vt:lpstr>
      <vt:lpstr>Times New Roman</vt:lpstr>
      <vt:lpstr>微软雅黑</vt:lpstr>
      <vt:lpstr>Arial Unicode MS</vt:lpstr>
      <vt:lpstr>Calibri</vt:lpstr>
      <vt:lpstr>黑体</vt:lpstr>
      <vt:lpstr>Arial Black</vt:lpstr>
      <vt:lpstr>等线</vt:lpstr>
      <vt:lpstr>方正粗黑宋简体</vt:lpstr>
      <vt:lpstr>华文楷体</vt:lpstr>
      <vt:lpstr>等线 Light</vt:lpstr>
      <vt:lpstr>Office 主题</vt:lpstr>
      <vt:lpstr>默认设计模板</vt:lpstr>
      <vt:lpstr>1_默认设计模板</vt:lpstr>
      <vt:lpstr>2_默认设计模板</vt:lpstr>
      <vt:lpstr>波形</vt:lpstr>
      <vt:lpstr>1_Office 主题</vt:lpstr>
      <vt:lpstr>3_默认设计模板</vt:lpstr>
      <vt:lpstr>4_默认设计模板</vt:lpstr>
      <vt:lpstr>5_默认设计模板</vt:lpstr>
      <vt:lpstr>6_默认设计模板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裘栋萍</dc:creator>
  <cp:lastModifiedBy>Administrator</cp:lastModifiedBy>
  <cp:revision>11</cp:revision>
  <dcterms:created xsi:type="dcterms:W3CDTF">2021-05-17T12:37:00Z</dcterms:created>
  <dcterms:modified xsi:type="dcterms:W3CDTF">2021-05-21T02:52:41Z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8F46ED976A05458C8C7D4FBC3FC87FDC</vt:lpwstr>
  </property>
  <property fmtid="{D5CDD505-2E9C-101B-9397-08002B2CF9AE}" pid="3" name="KSOProductBuildVer">
    <vt:lpwstr>2052-11.1.0.10495</vt:lpwstr>
  </property>
</Properties>
</file>